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00" r:id="rId3"/>
    <p:sldId id="258" r:id="rId4"/>
    <p:sldId id="267" r:id="rId5"/>
    <p:sldId id="259" r:id="rId6"/>
    <p:sldId id="260" r:id="rId7"/>
    <p:sldId id="261" r:id="rId8"/>
    <p:sldId id="266" r:id="rId9"/>
    <p:sldId id="262" r:id="rId10"/>
    <p:sldId id="263" r:id="rId11"/>
    <p:sldId id="264" r:id="rId12"/>
    <p:sldId id="268" r:id="rId13"/>
    <p:sldId id="265" r:id="rId14"/>
    <p:sldId id="269" r:id="rId15"/>
    <p:sldId id="270" r:id="rId16"/>
    <p:sldId id="271" r:id="rId17"/>
    <p:sldId id="30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99" r:id="rId28"/>
    <p:sldId id="280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6C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98202-C0FB-4793-84AF-0236D537172A}" type="datetimeFigureOut">
              <a:rPr lang="x-none" smtClean="0"/>
              <a:t>26/11/2024</a:t>
            </a:fld>
            <a:endParaRPr lang="x-non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x-non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D511C-1733-49BA-9F5A-92474E4BC0EA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80191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B884DC5-510C-82A5-DD3D-0E5590FB80AF}"/>
              </a:ext>
            </a:extLst>
          </p:cNvPr>
          <p:cNvSpPr/>
          <p:nvPr userDrawn="1"/>
        </p:nvSpPr>
        <p:spPr>
          <a:xfrm>
            <a:off x="0" y="0"/>
            <a:ext cx="12192000" cy="35099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1CD97E73-A0D2-4793-1B80-83E7E8E8D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94857"/>
            <a:ext cx="9144000" cy="1115106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x-none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92D72654-23F8-A299-631B-12714B415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BAAB7F3-8F96-AE1C-8D8A-0EBE929A1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61386-A4B0-499D-B96E-3962280E6B4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8AA911D-4E1B-37FE-404E-2C7245C31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4BCB763-9801-2F58-5BBC-758DDBDD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FEC5C2AB-EA06-E0DA-3D2C-85E4760ED5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3813"/>
            <a:ext cx="2569030" cy="136728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75B4A086-0B39-EBD8-CC97-717314CB3FFD}"/>
              </a:ext>
            </a:extLst>
          </p:cNvPr>
          <p:cNvSpPr txBox="1"/>
          <p:nvPr userDrawn="1"/>
        </p:nvSpPr>
        <p:spPr>
          <a:xfrm>
            <a:off x="3418114" y="1379194"/>
            <a:ext cx="5355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0" dirty="0">
                <a:solidFill>
                  <a:schemeClr val="bg1"/>
                </a:solidFill>
                <a:latin typeface="Edwardian Script ITC" panose="030303020407070D0804" pitchFamily="66" charset="0"/>
              </a:rPr>
              <a:t>Tutorat en</a:t>
            </a:r>
            <a:endParaRPr lang="x-none" sz="6000" b="0" dirty="0">
              <a:solidFill>
                <a:schemeClr val="bg1"/>
              </a:solidFill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279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A5D4AD2-98AA-7AFD-7A1C-837D2BB7495A}"/>
              </a:ext>
            </a:extLst>
          </p:cNvPr>
          <p:cNvSpPr/>
          <p:nvPr userDrawn="1"/>
        </p:nvSpPr>
        <p:spPr>
          <a:xfrm>
            <a:off x="790575" y="355601"/>
            <a:ext cx="10515600" cy="5397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8AA281FC-1E87-B220-A226-9DC0D2509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9750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8911CA6-35B3-4935-0074-38EB1C169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5952EF9-D8B1-4E74-0E8D-284E59A2A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FD3150C-7918-318F-E75F-C4047B737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2F5F2C2-F016-E763-FFE3-36EA178A777D}"/>
              </a:ext>
            </a:extLst>
          </p:cNvPr>
          <p:cNvSpPr/>
          <p:nvPr userDrawn="1"/>
        </p:nvSpPr>
        <p:spPr>
          <a:xfrm>
            <a:off x="790575" y="903287"/>
            <a:ext cx="10515600" cy="432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5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4EBE7B9-D7DB-A427-EA73-CBDE4934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4561FA9-393F-00FA-A71D-902D2395BC7C}"/>
              </a:ext>
            </a:extLst>
          </p:cNvPr>
          <p:cNvSpPr/>
          <p:nvPr userDrawn="1"/>
        </p:nvSpPr>
        <p:spPr>
          <a:xfrm>
            <a:off x="152400" y="355601"/>
            <a:ext cx="540000" cy="5397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xmlns="" id="{93DD42B0-4652-00C9-B1BB-7F4D4FE57A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0575" y="903288"/>
            <a:ext cx="10515600" cy="439737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00489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6250672-4467-B2A6-9CC0-A6453CEDDE19}"/>
              </a:ext>
            </a:extLst>
          </p:cNvPr>
          <p:cNvSpPr/>
          <p:nvPr userDrawn="1"/>
        </p:nvSpPr>
        <p:spPr>
          <a:xfrm>
            <a:off x="0" y="3429000"/>
            <a:ext cx="11360150" cy="11604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529486-5CDC-D835-FE45-D384C35F6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x-non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F4DD8FE-10EB-32F9-E74E-92B14D3BC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F28156D-7123-194C-060B-A9C1F50C5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C1BD3-3841-4EA7-8AFB-2575D3C94674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ED60D3A-525C-8601-1933-CDDA3FF6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77C97BA-468B-A911-7E1C-0AFAB0B1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997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34A162-BF21-1E2E-6183-211C5CEA8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x-non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0D1560E-BFA5-4CEE-0457-FFC770F64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x-non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D6F50C0-E55A-7912-BEEE-22AAD594B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x-non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4F83C5D-B872-B9E2-4DA1-83E8D1B36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7A43-0BF1-400F-AC54-DDA8F02E741D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90C5375-B93D-1AB1-5B95-D4CCD443A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5EBA34E-5213-81E3-52FB-7BE0261BA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71413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0C8F53-E70C-C803-F847-E7AE33095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x-non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0764C11-E808-5963-52FA-E9303404E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0D713E5B-01BA-437C-1BBB-CF866DBDA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x-non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2C0047AA-E892-75F6-F686-DE2FAA3A3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62209467-4EDD-BBB1-7328-D3106238E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x-non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B652D51E-2E35-8D90-F269-9CA2537BC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90DE-71F9-4321-8808-39571DBD0BB6}" type="datetime1">
              <a:rPr lang="fr-FR" smtClean="0"/>
              <a:t>26/11/2024</a:t>
            </a:fld>
            <a:endParaRPr lang="x-non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731E6649-7587-94B1-1A8E-DDCE11ECA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AC024BD-FFFF-4346-0486-16F7B8BA6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539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9C38499-8398-138D-22BC-F3BE1B06A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x-non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ED999CB5-9F68-D7DF-7225-578B250F0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6738F-28C1-4390-9DAC-2BC870B07F63}" type="datetime1">
              <a:rPr lang="fr-FR" smtClean="0"/>
              <a:t>26/11/2024</a:t>
            </a:fld>
            <a:endParaRPr lang="x-non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2F1B1A13-E893-72E4-C1B3-B49EBBD7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BAF6977-ED05-A142-8EAB-EFC3A2139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4392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EB92FF26-7407-D53D-0823-F1E3A22AE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90771-34F7-456A-8E6E-FDD3ED8505B6}" type="datetime1">
              <a:rPr lang="fr-FR" smtClean="0"/>
              <a:t>26/11/2024</a:t>
            </a:fld>
            <a:endParaRPr lang="x-non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7324C6D5-B45C-D94B-5D9A-4E00EE098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508CA71-AC06-B920-B2C1-A2D3A5F24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23106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1B0AE6E-FCB0-6FE4-4F7A-047DE5E23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x-non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F16D8D-EEC8-045C-5951-CC3983B0A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x-non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A37DC0D-EE75-80B7-E4C6-1E30D265E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A2005C98-583F-D1E9-8819-12EA46EF0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FC467-FAEA-431C-9B57-649237673598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5AADBF9-EE15-A74C-A1B3-0287E7106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DBF2430-DDAA-4D8A-78C1-8B5ACEF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3084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80E3758-3B06-6233-DF42-729DB5889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x-non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CAA80117-2D2F-FC5F-B25F-CB1EBF3077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05DA1A5A-85A1-BCD4-86DA-81C594696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613AEDF-9CB0-F843-381C-29E8BF665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8376-CAE4-4002-B27C-704A84C7DE0A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B001FFB4-5C46-E342-EB79-EE8972159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1713EC4-6263-645E-8873-077FE28EC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156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C2EFD84-683D-CE6A-00FF-AE377BEF3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x-non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FBB18A6-5368-E929-0A7C-99EF50D3BB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x-non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7A4A352-2F21-034D-E0BD-B4F07105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562FD-6C03-42C2-BD09-C1CD5F5CC82D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8970AEA-B15B-A1C8-E87B-E2022CA72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4BE4204-B93E-24FA-30F9-F38FA8F2B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4843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C6DD0A51-1F2B-513C-D3F2-2748812436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x-non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07B3F0D7-9964-6AD9-DBDB-F876219EF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x-non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8C5B13E-6CF7-8F7A-C755-88139462B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EF420-892C-4B53-A4F1-9C4EA0C19143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C23195B-8038-03F8-2895-A60D1AA3A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CF59EEC-8440-CBD1-5183-348C67985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5458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67CEA71F-99B3-39B0-6B27-B36648768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x-non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32FD7A9-580E-FCCB-88CA-931F6C90C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x-non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4EA66D3-16E8-C538-D231-62662C829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48980-22CD-42C4-AE54-6CC974DEE7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C98CE9-14F4-0396-DFD6-6400F4050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1CB392E-94D5-4159-BB89-E43E6712F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6DC08-B05A-45F2-B7EC-182A3BFA74C3}" type="slidenum">
              <a:rPr lang="x-none" smtClean="0"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49319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1.jpe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CF43F8-3951-1041-29FC-78088E17AE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CARDIOLOGIE</a:t>
            </a:r>
            <a:endParaRPr lang="x-none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7E805716-C51A-1FEC-16A2-041F633D70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600" dirty="0"/>
              <a:t>Partie 1</a:t>
            </a:r>
          </a:p>
          <a:p>
            <a:r>
              <a:rPr lang="fr-FR" sz="3200" dirty="0"/>
              <a:t>Dr Adam M. ROUMANI</a:t>
            </a:r>
          </a:p>
          <a:p>
            <a:r>
              <a:rPr lang="fr-FR" b="0" dirty="0"/>
              <a:t>Anesthésie-Réanimation</a:t>
            </a:r>
            <a:br>
              <a:rPr lang="fr-FR" b="0" dirty="0"/>
            </a:br>
            <a:r>
              <a:rPr lang="fr-FR" b="0" dirty="0"/>
              <a:t>EHS Salim ZMIRLI</a:t>
            </a:r>
            <a:endParaRPr lang="x-none" b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5E6896D-5476-D35D-A7FA-0215616A5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44D8-AC75-403E-89BF-778F094F0687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FC67B7B6-AF38-F77B-B1BD-92AAE433D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5525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xmlns="" id="{4120294B-DDBF-B52A-70E8-16311BFD1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xmlns="" id="{E672C302-05C5-AF41-B04B-0CAFC71AF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RM, IM, </a:t>
            </a:r>
            <a:r>
              <a:rPr lang="fr-FR" dirty="0" err="1"/>
              <a:t>RAo</a:t>
            </a:r>
            <a:r>
              <a:rPr lang="fr-FR" dirty="0"/>
              <a:t>, </a:t>
            </a:r>
            <a:r>
              <a:rPr lang="fr-FR" dirty="0" err="1"/>
              <a:t>IAo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2B71F2A-CFD4-F466-2CEE-DE0CC15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EEBFEDD-11D5-2722-16F1-75ACDF1D0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637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8BC01F-1795-618E-E2D9-BFCD40D6C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04A720A-4AAB-E653-42B1-B9AA26C38B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Rétrécissement mitral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2185174-EF4D-2D54-A9F8-B2D71A559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49B61CD-A96D-1E3C-E5D7-D9A961369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</a:t>
            </a:fld>
            <a:endParaRPr lang="x-none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xmlns="" id="{572C2536-E7E6-EAEE-7150-E890E83220D2}"/>
              </a:ext>
            </a:extLst>
          </p:cNvPr>
          <p:cNvGrpSpPr/>
          <p:nvPr/>
        </p:nvGrpSpPr>
        <p:grpSpPr>
          <a:xfrm>
            <a:off x="581911" y="3219122"/>
            <a:ext cx="5191569" cy="1145988"/>
            <a:chOff x="581911" y="3219122"/>
            <a:chExt cx="5191569" cy="114598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xmlns="" id="{499619FB-C83C-B5D2-596F-F623B8992B59}"/>
                </a:ext>
              </a:extLst>
            </p:cNvPr>
            <p:cNvSpPr/>
            <p:nvPr/>
          </p:nvSpPr>
          <p:spPr>
            <a:xfrm>
              <a:off x="790576" y="3471975"/>
              <a:ext cx="4982904" cy="893135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Dyspnée d’effort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OAP d’effort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xmlns="" id="{9E4A7448-B3D0-B847-390A-2E3AF4C00809}"/>
                </a:ext>
              </a:extLst>
            </p:cNvPr>
            <p:cNvSpPr/>
            <p:nvPr/>
          </p:nvSpPr>
          <p:spPr>
            <a:xfrm>
              <a:off x="581911" y="3219122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>
                  <a:solidFill>
                    <a:schemeClr val="bg1"/>
                  </a:solidFill>
                </a:rPr>
                <a:t>?</a:t>
              </a:r>
              <a:endParaRPr lang="x-none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xmlns="" id="{9A095924-C829-1D84-E8DD-75C72E561B5B}"/>
              </a:ext>
            </a:extLst>
          </p:cNvPr>
          <p:cNvGrpSpPr/>
          <p:nvPr/>
        </p:nvGrpSpPr>
        <p:grpSpPr>
          <a:xfrm>
            <a:off x="581911" y="4659720"/>
            <a:ext cx="5191568" cy="1187748"/>
            <a:chOff x="581911" y="4659720"/>
            <a:chExt cx="5191568" cy="118774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xmlns="" id="{ED717929-9D86-574A-4FC7-E56B1004E69B}"/>
                </a:ext>
              </a:extLst>
            </p:cNvPr>
            <p:cNvSpPr/>
            <p:nvPr/>
          </p:nvSpPr>
          <p:spPr>
            <a:xfrm>
              <a:off x="790575" y="4954333"/>
              <a:ext cx="4982904" cy="893135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Fibrillation atriale, ESA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HAG avec onde P &gt; 0,12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xmlns="" id="{AB6232E0-9135-4857-B4EE-ACEF854FA92D}"/>
                </a:ext>
              </a:extLst>
            </p:cNvPr>
            <p:cNvSpPr/>
            <p:nvPr/>
          </p:nvSpPr>
          <p:spPr>
            <a:xfrm>
              <a:off x="581911" y="4659720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Graphique 19" descr="Pulsation">
              <a:extLst>
                <a:ext uri="{FF2B5EF4-FFF2-40B4-BE49-F238E27FC236}">
                  <a16:creationId xmlns:a16="http://schemas.microsoft.com/office/drawing/2014/main" xmlns="" id="{0049F167-19D2-B0C1-DC41-9959EC356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51810" y="4729850"/>
              <a:ext cx="468030" cy="468030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xmlns="" id="{B02561DE-603E-B8A3-5F20-C5195B192FD2}"/>
              </a:ext>
            </a:extLst>
          </p:cNvPr>
          <p:cNvGrpSpPr/>
          <p:nvPr/>
        </p:nvGrpSpPr>
        <p:grpSpPr>
          <a:xfrm>
            <a:off x="6048375" y="3219122"/>
            <a:ext cx="5257800" cy="2628345"/>
            <a:chOff x="6048375" y="3219122"/>
            <a:chExt cx="5257800" cy="262834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xmlns="" id="{A5FC8EE7-6793-FFFE-260D-0B883A152A2B}"/>
                </a:ext>
              </a:extLst>
            </p:cNvPr>
            <p:cNvSpPr/>
            <p:nvPr/>
          </p:nvSpPr>
          <p:spPr>
            <a:xfrm>
              <a:off x="6323271" y="3471974"/>
              <a:ext cx="4982904" cy="2375493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Cyanose, frémissement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Triade de </a:t>
              </a:r>
              <a:r>
                <a:rPr lang="fr-FR" sz="2200" b="1" dirty="0" err="1">
                  <a:solidFill>
                    <a:schemeClr val="tx1"/>
                  </a:solidFill>
                </a:rPr>
                <a:t>Duroziez</a:t>
              </a:r>
              <a:endParaRPr lang="fr-FR" sz="2200" b="1" dirty="0">
                <a:solidFill>
                  <a:schemeClr val="tx1"/>
                </a:solidFill>
              </a:endParaRPr>
            </a:p>
            <a:p>
              <a:pPr marL="1714500" lvl="3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Eclat de B1</a:t>
              </a:r>
            </a:p>
            <a:p>
              <a:pPr marL="1714500" lvl="3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COM</a:t>
              </a:r>
            </a:p>
            <a:p>
              <a:pPr marL="1714500" lvl="3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Roulement diastolique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xmlns="" id="{BE849DFA-0D65-4FF5-C9A9-F0D8084E869D}"/>
                </a:ext>
              </a:extLst>
            </p:cNvPr>
            <p:cNvSpPr/>
            <p:nvPr/>
          </p:nvSpPr>
          <p:spPr>
            <a:xfrm>
              <a:off x="6048375" y="3219122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2" name="Graphique 21" descr="Stéthoscope">
              <a:extLst>
                <a:ext uri="{FF2B5EF4-FFF2-40B4-BE49-F238E27FC236}">
                  <a16:creationId xmlns:a16="http://schemas.microsoft.com/office/drawing/2014/main" xmlns="" id="{51F097BA-AC67-164C-E741-5825A6BBA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127918" y="3290501"/>
              <a:ext cx="468000" cy="4680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xmlns="" id="{BF3E3A67-47ED-D910-8A8F-4C3DAB395B8B}"/>
              </a:ext>
            </a:extLst>
          </p:cNvPr>
          <p:cNvGrpSpPr/>
          <p:nvPr/>
        </p:nvGrpSpPr>
        <p:grpSpPr>
          <a:xfrm>
            <a:off x="534286" y="1571509"/>
            <a:ext cx="10771889" cy="1412690"/>
            <a:chOff x="534286" y="1736764"/>
            <a:chExt cx="10771889" cy="141269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xmlns="" id="{A2C499EE-C04F-B3E2-82F7-25985BC9B263}"/>
                </a:ext>
              </a:extLst>
            </p:cNvPr>
            <p:cNvSpPr/>
            <p:nvPr/>
          </p:nvSpPr>
          <p:spPr>
            <a:xfrm>
              <a:off x="790575" y="2040678"/>
              <a:ext cx="10515600" cy="1108776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Obstacle au remplissage du VG → </a:t>
              </a:r>
              <a:r>
                <a:rPr lang="fr-FR" sz="2400" b="1" dirty="0">
                  <a:solidFill>
                    <a:srgbClr val="C00000"/>
                  </a:solidFill>
                </a:rPr>
                <a:t>SM &lt; 2 cm²</a:t>
              </a:r>
            </a:p>
            <a:p>
              <a:r>
                <a:rPr lang="fr-FR" sz="2400" b="1" dirty="0">
                  <a:solidFill>
                    <a:srgbClr val="C00000"/>
                  </a:solidFill>
                </a:rPr>
                <a:t>	Seule valvulopathie gauche qui ne retentit pas sur le VG +++</a:t>
              </a:r>
              <a:endParaRPr lang="x-none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xmlns="" id="{C80C2DC2-9316-D037-34FF-B256D7156AB0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24" name="Graphique 23" descr="Livre fermé">
              <a:extLst>
                <a:ext uri="{FF2B5EF4-FFF2-40B4-BE49-F238E27FC236}">
                  <a16:creationId xmlns:a16="http://schemas.microsoft.com/office/drawing/2014/main" xmlns="" id="{A3228A47-C3A7-91BB-9058-F60B39118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11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B787D4C-1BA7-3D63-92A9-ADC46247E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DEDE932-D602-1B8E-4F6D-F96C625D0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6DC6A42D-3F91-29D1-52AB-70A247E60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4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41EC514C-C82E-0E04-4BBD-34C4272B5D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Rétrécissement mitral</a:t>
            </a:r>
            <a:endParaRPr lang="x-none" dirty="0"/>
          </a:p>
          <a:p>
            <a:endParaRPr lang="x-non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C9BE7312-91A5-9F33-7AF4-DE817EDE57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9" r="28033"/>
          <a:stretch/>
        </p:blipFill>
        <p:spPr bwMode="auto">
          <a:xfrm>
            <a:off x="465239" y="1741626"/>
            <a:ext cx="5076464" cy="431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4chechmsconv">
            <a:hlinkClick r:id="" action="ppaction://media"/>
            <a:extLst>
              <a:ext uri="{FF2B5EF4-FFF2-40B4-BE49-F238E27FC236}">
                <a16:creationId xmlns:a16="http://schemas.microsoft.com/office/drawing/2014/main" xmlns="" id="{B9A41D23-697A-8814-2A13-19CDD18A80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1881187"/>
            <a:ext cx="5562843" cy="417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8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25D1956-9E60-5AE7-D56C-4CF1537E2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E48FF08-FA51-D63A-CD93-F3847573D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B0777439-CA32-DD7B-3388-8CA4D65FD4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Rétrécissement mitral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E4435FC-A89D-DE47-91A1-E64D99832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55CEA47-BF5C-0559-A5C0-272167556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5</a:t>
            </a:fld>
            <a:endParaRPr lang="x-none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xmlns="" id="{5468227F-CFA5-62C2-DAA4-A90E32376D68}"/>
              </a:ext>
            </a:extLst>
          </p:cNvPr>
          <p:cNvGrpSpPr/>
          <p:nvPr/>
        </p:nvGrpSpPr>
        <p:grpSpPr>
          <a:xfrm>
            <a:off x="515679" y="1477859"/>
            <a:ext cx="5257800" cy="1531555"/>
            <a:chOff x="515679" y="1477859"/>
            <a:chExt cx="5257800" cy="153155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xmlns="" id="{FEA054C8-D564-5FD6-48C1-F97593DF8AB4}"/>
                </a:ext>
              </a:extLst>
            </p:cNvPr>
            <p:cNvSpPr/>
            <p:nvPr/>
          </p:nvSpPr>
          <p:spPr>
            <a:xfrm>
              <a:off x="790575" y="1730712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Traitement de l’IC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Anticoagulants si FA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Prophylaxie du RAA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xmlns="" id="{36F7FF7B-C511-E82F-E987-154C88999061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8" name="Graphique 7" descr="Aiguille">
              <a:extLst>
                <a:ext uri="{FF2B5EF4-FFF2-40B4-BE49-F238E27FC236}">
                  <a16:creationId xmlns:a16="http://schemas.microsoft.com/office/drawing/2014/main" xmlns="" id="{23F9641F-9555-5027-4399-6A5013495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xmlns="" id="{5FEEC008-B446-77C4-2AA1-4568D44D461D}"/>
              </a:ext>
            </a:extLst>
          </p:cNvPr>
          <p:cNvGrpSpPr/>
          <p:nvPr/>
        </p:nvGrpSpPr>
        <p:grpSpPr>
          <a:xfrm>
            <a:off x="6096000" y="1477859"/>
            <a:ext cx="5257800" cy="1954137"/>
            <a:chOff x="6096000" y="1477859"/>
            <a:chExt cx="5257800" cy="19541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847884ED-C2E7-A033-4D85-9031ABE19DBF}"/>
                </a:ext>
              </a:extLst>
            </p:cNvPr>
            <p:cNvSpPr/>
            <p:nvPr/>
          </p:nvSpPr>
          <p:spPr>
            <a:xfrm>
              <a:off x="6370896" y="1730711"/>
              <a:ext cx="4982904" cy="1701285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Commissurotomie percutanée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Abord cutané 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Moins de morbidité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Risque de resténose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xmlns="" id="{BBB8742C-ECE8-0971-F4FF-DA4423D56A73}"/>
                </a:ext>
              </a:extLst>
            </p:cNvPr>
            <p:cNvSpPr/>
            <p:nvPr/>
          </p:nvSpPr>
          <p:spPr>
            <a:xfrm>
              <a:off x="6096000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Graphique 17" descr="Aiguille">
              <a:extLst>
                <a:ext uri="{FF2B5EF4-FFF2-40B4-BE49-F238E27FC236}">
                  <a16:creationId xmlns:a16="http://schemas.microsoft.com/office/drawing/2014/main" xmlns="" id="{E0049D64-F1A2-D094-AFAC-EB032FCB2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178017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xmlns="" id="{2499B927-ECBE-7BFC-C30C-B7B4F0AB7CA4}"/>
              </a:ext>
            </a:extLst>
          </p:cNvPr>
          <p:cNvGrpSpPr/>
          <p:nvPr/>
        </p:nvGrpSpPr>
        <p:grpSpPr>
          <a:xfrm>
            <a:off x="515679" y="3179143"/>
            <a:ext cx="5257800" cy="1531555"/>
            <a:chOff x="515679" y="3179143"/>
            <a:chExt cx="5257800" cy="1531555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xmlns="" id="{379A471C-B7BB-53C0-8F13-3FF673395585}"/>
                </a:ext>
              </a:extLst>
            </p:cNvPr>
            <p:cNvSpPr/>
            <p:nvPr/>
          </p:nvSpPr>
          <p:spPr>
            <a:xfrm>
              <a:off x="790575" y="3431996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Commissurotomie à cœur ouvert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Commissurotomie à cœur fermé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Remplacement valvulaire</a:t>
              </a: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xmlns="" id="{E548D7A6-5550-486B-73BF-B1C645C82711}"/>
                </a:ext>
              </a:extLst>
            </p:cNvPr>
            <p:cNvSpPr/>
            <p:nvPr/>
          </p:nvSpPr>
          <p:spPr>
            <a:xfrm>
              <a:off x="515679" y="3179143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7" name="Graphique 26" descr="Aiguille">
              <a:extLst>
                <a:ext uri="{FF2B5EF4-FFF2-40B4-BE49-F238E27FC236}">
                  <a16:creationId xmlns:a16="http://schemas.microsoft.com/office/drawing/2014/main" xmlns="" id="{B5D67AC0-1D8D-8F48-17A4-530CCE6EF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97696" y="3262267"/>
              <a:ext cx="432000" cy="432000"/>
            </a:xfrm>
            <a:prstGeom prst="rect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xmlns="" id="{8DD52129-1B9C-6E84-5D21-3B9C89A3D34C}"/>
              </a:ext>
            </a:extLst>
          </p:cNvPr>
          <p:cNvGrpSpPr/>
          <p:nvPr/>
        </p:nvGrpSpPr>
        <p:grpSpPr>
          <a:xfrm>
            <a:off x="6112240" y="3601724"/>
            <a:ext cx="5257800" cy="2604151"/>
            <a:chOff x="6112240" y="3601724"/>
            <a:chExt cx="5257800" cy="260415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xmlns="" id="{6ACC727A-0CE1-712B-82B1-02391BD11543}"/>
                </a:ext>
              </a:extLst>
            </p:cNvPr>
            <p:cNvSpPr/>
            <p:nvPr/>
          </p:nvSpPr>
          <p:spPr>
            <a:xfrm>
              <a:off x="6387136" y="3854576"/>
              <a:ext cx="4982904" cy="2351299"/>
            </a:xfrm>
            <a:prstGeom prst="roundRect">
              <a:avLst>
                <a:gd name="adj" fmla="val 7132"/>
              </a:avLst>
            </a:prstGeom>
            <a:solidFill>
              <a:srgbClr val="FFC6C6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rgbClr val="C00000"/>
                  </a:solidFill>
                </a:rPr>
                <a:t>	Contre-indications de la CPC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Thrombose de l’OG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IM &gt; ¼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Calcifications importantes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Valvulopathie aortique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Maladie coronaire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xmlns="" id="{95975A75-89C0-AE84-FFC3-2A980FD69CDF}"/>
                </a:ext>
              </a:extLst>
            </p:cNvPr>
            <p:cNvSpPr/>
            <p:nvPr/>
          </p:nvSpPr>
          <p:spPr>
            <a:xfrm>
              <a:off x="6112240" y="360172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9" name="Graphique 28" descr="Avertissement">
              <a:extLst>
                <a:ext uri="{FF2B5EF4-FFF2-40B4-BE49-F238E27FC236}">
                  <a16:creationId xmlns:a16="http://schemas.microsoft.com/office/drawing/2014/main" xmlns="" id="{F1B3BBE6-E5E1-781A-2C53-605DCF8B3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192550" y="3648444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700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274A47-C733-30F1-BA50-282941A92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1E1D277-C24D-529A-045C-45E5CEE85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B7A1A9A-5198-99AB-4C38-46F64FE716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Insuffisance mitrale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393691F-5A85-4C9D-4297-73D330734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9CEA285-CFFB-0F03-7379-A640F3853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6</a:t>
            </a:fld>
            <a:endParaRPr lang="x-non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xmlns="" id="{2C39C260-CD17-6605-EB71-F36C23A6F23C}"/>
              </a:ext>
            </a:extLst>
          </p:cNvPr>
          <p:cNvGrpSpPr/>
          <p:nvPr/>
        </p:nvGrpSpPr>
        <p:grpSpPr>
          <a:xfrm>
            <a:off x="534286" y="1736764"/>
            <a:ext cx="10771889" cy="1197049"/>
            <a:chOff x="534286" y="1736764"/>
            <a:chExt cx="10771889" cy="119704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xmlns="" id="{47C6B2F0-361A-988F-8DCC-30858E14615F}"/>
                </a:ext>
              </a:extLst>
            </p:cNvPr>
            <p:cNvSpPr/>
            <p:nvPr/>
          </p:nvSpPr>
          <p:spPr>
            <a:xfrm>
              <a:off x="790575" y="2040678"/>
              <a:ext cx="10515600" cy="893135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Reflux de sang du VG vers l’OG en systole → </a:t>
              </a:r>
              <a:r>
                <a:rPr lang="fr-FR" sz="2400" b="1" dirty="0">
                  <a:solidFill>
                    <a:srgbClr val="C00000"/>
                  </a:solidFill>
                </a:rPr>
                <a:t>SM &lt; 2 cm²</a:t>
              </a:r>
              <a:endParaRPr lang="x-none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xmlns="" id="{2D65E0CD-A371-DF69-4A30-1136D6D47DAB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24" name="Graphique 23" descr="Livre fermé">
              <a:extLst>
                <a:ext uri="{FF2B5EF4-FFF2-40B4-BE49-F238E27FC236}">
                  <a16:creationId xmlns:a16="http://schemas.microsoft.com/office/drawing/2014/main" xmlns="" id="{5D95C6D7-DA87-EB46-C53A-089748A40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xmlns="" id="{65C49318-CF9E-3363-C536-579047CCCEDF}"/>
              </a:ext>
            </a:extLst>
          </p:cNvPr>
          <p:cNvGrpSpPr/>
          <p:nvPr/>
        </p:nvGrpSpPr>
        <p:grpSpPr>
          <a:xfrm>
            <a:off x="534286" y="3237727"/>
            <a:ext cx="6584144" cy="2051903"/>
            <a:chOff x="534286" y="3237727"/>
            <a:chExt cx="6584144" cy="205190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xmlns="" id="{6A7B22F3-6A1B-5D8F-044E-FD78905B0478}"/>
                </a:ext>
              </a:extLst>
            </p:cNvPr>
            <p:cNvSpPr/>
            <p:nvPr/>
          </p:nvSpPr>
          <p:spPr>
            <a:xfrm>
              <a:off x="790575" y="3541641"/>
              <a:ext cx="6327855" cy="1747989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Classification de Carpenter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Type 1 : </a:t>
              </a:r>
              <a:r>
                <a:rPr lang="fr-FR" sz="2200" dirty="0">
                  <a:solidFill>
                    <a:schemeClr val="tx1"/>
                  </a:solidFill>
                </a:rPr>
                <a:t>mouvement valvulaire normal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Type 2 : </a:t>
              </a:r>
              <a:r>
                <a:rPr lang="fr-FR" sz="2200" dirty="0">
                  <a:solidFill>
                    <a:schemeClr val="tx1"/>
                  </a:solidFill>
                </a:rPr>
                <a:t>mouvement valvulaire exagéré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Type 3 : </a:t>
              </a:r>
              <a:r>
                <a:rPr lang="fr-FR" sz="2200" dirty="0">
                  <a:solidFill>
                    <a:schemeClr val="tx1"/>
                  </a:solidFill>
                </a:rPr>
                <a:t>mouvement valvulaire limité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xmlns="" id="{02009A3F-CFDC-1335-4360-4A465AA181D6}"/>
                </a:ext>
              </a:extLst>
            </p:cNvPr>
            <p:cNvSpPr/>
            <p:nvPr/>
          </p:nvSpPr>
          <p:spPr>
            <a:xfrm>
              <a:off x="534286" y="3237727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9" name="Graphique 8" descr="Livre fermé">
              <a:extLst>
                <a:ext uri="{FF2B5EF4-FFF2-40B4-BE49-F238E27FC236}">
                  <a16:creationId xmlns:a16="http://schemas.microsoft.com/office/drawing/2014/main" xmlns="" id="{72EBA73B-B6D4-6EF4-0884-16BEF6ED2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09641" y="3309952"/>
              <a:ext cx="457118" cy="457118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xmlns="" id="{FE9A65CC-7B40-C700-FB66-DBDCF9C7CE0D}"/>
              </a:ext>
            </a:extLst>
          </p:cNvPr>
          <p:cNvGrpSpPr/>
          <p:nvPr/>
        </p:nvGrpSpPr>
        <p:grpSpPr>
          <a:xfrm>
            <a:off x="7299364" y="3286589"/>
            <a:ext cx="3902074" cy="2716985"/>
            <a:chOff x="7299364" y="3286589"/>
            <a:chExt cx="3902074" cy="2716985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xmlns="" id="{934D7C97-0BC2-771F-4239-39B1F224B999}"/>
                </a:ext>
              </a:extLst>
            </p:cNvPr>
            <p:cNvSpPr/>
            <p:nvPr/>
          </p:nvSpPr>
          <p:spPr>
            <a:xfrm>
              <a:off x="7555654" y="3590503"/>
              <a:ext cx="3645784" cy="2413071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Etiologies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RAA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Endocardite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Dégénérative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Ischémique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Fonctionnelle</a:t>
              </a:r>
              <a:endParaRPr lang="x-none" sz="2200" dirty="0">
                <a:solidFill>
                  <a:schemeClr val="tx1"/>
                </a:solidFill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xmlns="" id="{41186A83-62B0-5E32-7C1A-EB98AB909DD0}"/>
                </a:ext>
              </a:extLst>
            </p:cNvPr>
            <p:cNvSpPr/>
            <p:nvPr/>
          </p:nvSpPr>
          <p:spPr>
            <a:xfrm>
              <a:off x="7299364" y="328658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19" name="Graphique 18" descr="Livre fermé">
              <a:extLst>
                <a:ext uri="{FF2B5EF4-FFF2-40B4-BE49-F238E27FC236}">
                  <a16:creationId xmlns:a16="http://schemas.microsoft.com/office/drawing/2014/main" xmlns="" id="{AF84CE45-EA26-0AE9-FA5A-5096B995C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374719" y="3358814"/>
              <a:ext cx="457118" cy="457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949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B36B2DA-BF64-7087-FE2C-F96305647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D39CCD-C8FD-7277-7475-A1E54FD3F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8CCA43D-3104-B127-EE81-2F084FF1EA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Insuffisance mitrale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FE09A8E-CE3C-479E-9023-DC6D8C32C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1F65E0C-C027-346B-CE2F-1FCF5772D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7</a:t>
            </a:fld>
            <a:endParaRPr lang="x-none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xmlns="" id="{25C64F35-3197-F37D-0AEB-96D3201D2527}"/>
              </a:ext>
            </a:extLst>
          </p:cNvPr>
          <p:cNvGrpSpPr/>
          <p:nvPr/>
        </p:nvGrpSpPr>
        <p:grpSpPr>
          <a:xfrm>
            <a:off x="581911" y="1883578"/>
            <a:ext cx="5191569" cy="1145988"/>
            <a:chOff x="581911" y="1883578"/>
            <a:chExt cx="5191569" cy="114598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xmlns="" id="{DD0C1C59-5398-6CBE-5B53-106C4055C5B7}"/>
                </a:ext>
              </a:extLst>
            </p:cNvPr>
            <p:cNvSpPr/>
            <p:nvPr/>
          </p:nvSpPr>
          <p:spPr>
            <a:xfrm>
              <a:off x="790576" y="2136431"/>
              <a:ext cx="4982904" cy="893135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Dyspnée d’effort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Palpitations, asthénie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xmlns="" id="{5C13A207-4EB3-6D7F-4498-4C9335E9EF42}"/>
                </a:ext>
              </a:extLst>
            </p:cNvPr>
            <p:cNvSpPr/>
            <p:nvPr/>
          </p:nvSpPr>
          <p:spPr>
            <a:xfrm>
              <a:off x="581911" y="1883578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>
                  <a:solidFill>
                    <a:schemeClr val="bg1"/>
                  </a:solidFill>
                </a:rPr>
                <a:t>?</a:t>
              </a:r>
              <a:endParaRPr lang="x-none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xmlns="" id="{1D7CEF7F-0683-DB6A-A93D-6866B74A6B02}"/>
              </a:ext>
            </a:extLst>
          </p:cNvPr>
          <p:cNvGrpSpPr/>
          <p:nvPr/>
        </p:nvGrpSpPr>
        <p:grpSpPr>
          <a:xfrm>
            <a:off x="6162232" y="4730453"/>
            <a:ext cx="5191568" cy="1187748"/>
            <a:chOff x="6162232" y="4730453"/>
            <a:chExt cx="5191568" cy="118774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48EE737C-CB72-169E-6E17-759FEA4FCE82}"/>
                </a:ext>
              </a:extLst>
            </p:cNvPr>
            <p:cNvSpPr/>
            <p:nvPr/>
          </p:nvSpPr>
          <p:spPr>
            <a:xfrm>
              <a:off x="6370896" y="5025066"/>
              <a:ext cx="4982904" cy="893135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Fibrillation atriale, ESA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HAG, HVG 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xmlns="" id="{DF6B6EDE-81CF-D9B9-8FCA-EC95683E6331}"/>
                </a:ext>
              </a:extLst>
            </p:cNvPr>
            <p:cNvSpPr/>
            <p:nvPr/>
          </p:nvSpPr>
          <p:spPr>
            <a:xfrm>
              <a:off x="6162232" y="4730453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1" name="Graphique 20" descr="Pulsation">
              <a:extLst>
                <a:ext uri="{FF2B5EF4-FFF2-40B4-BE49-F238E27FC236}">
                  <a16:creationId xmlns:a16="http://schemas.microsoft.com/office/drawing/2014/main" xmlns="" id="{EE7847D9-B605-7CAB-3DAA-1F6DECB43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232131" y="4800583"/>
              <a:ext cx="468030" cy="468030"/>
            </a:xfrm>
            <a:prstGeom prst="rect">
              <a:avLst/>
            </a:prstGeom>
          </p:spPr>
        </p:pic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xmlns="" id="{BF1E17BA-8DDB-9C66-951E-EE6A0411EB42}"/>
              </a:ext>
            </a:extLst>
          </p:cNvPr>
          <p:cNvGrpSpPr/>
          <p:nvPr/>
        </p:nvGrpSpPr>
        <p:grpSpPr>
          <a:xfrm>
            <a:off x="6048375" y="1883578"/>
            <a:ext cx="5257800" cy="2628345"/>
            <a:chOff x="6048375" y="1883578"/>
            <a:chExt cx="5257800" cy="2628345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4887AF9C-D257-8619-185A-DBC8C89F9C80}"/>
                </a:ext>
              </a:extLst>
            </p:cNvPr>
            <p:cNvSpPr/>
            <p:nvPr/>
          </p:nvSpPr>
          <p:spPr>
            <a:xfrm>
              <a:off x="6323271" y="2136430"/>
              <a:ext cx="4982904" cy="2375493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Harzer, frémissement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Souffle d’IM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 err="1">
                  <a:solidFill>
                    <a:schemeClr val="tx1"/>
                  </a:solidFill>
                </a:rPr>
                <a:t>Holosystolique</a:t>
              </a:r>
              <a:endParaRPr lang="fr-FR" sz="2200" dirty="0">
                <a:solidFill>
                  <a:schemeClr val="tx1"/>
                </a:solidFill>
              </a:endParaRP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En jet de vapeur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A la pointe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Irradie vers l’aisselle et dos</a:t>
              </a: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xmlns="" id="{BD6E8DB8-9186-1816-FA2B-0035007195D2}"/>
                </a:ext>
              </a:extLst>
            </p:cNvPr>
            <p:cNvSpPr/>
            <p:nvPr/>
          </p:nvSpPr>
          <p:spPr>
            <a:xfrm>
              <a:off x="6048375" y="1883578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3" name="Graphique 22" descr="Stéthoscope">
              <a:extLst>
                <a:ext uri="{FF2B5EF4-FFF2-40B4-BE49-F238E27FC236}">
                  <a16:creationId xmlns:a16="http://schemas.microsoft.com/office/drawing/2014/main" xmlns="" id="{C19D5FE1-3C76-3660-3C2B-B86694174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127918" y="1954957"/>
              <a:ext cx="468000" cy="468000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xmlns="" id="{62270056-38BE-B5AC-A42C-606EAE50661A}"/>
              </a:ext>
            </a:extLst>
          </p:cNvPr>
          <p:cNvGrpSpPr/>
          <p:nvPr/>
        </p:nvGrpSpPr>
        <p:grpSpPr>
          <a:xfrm>
            <a:off x="515680" y="3314050"/>
            <a:ext cx="5257800" cy="1954563"/>
            <a:chOff x="515680" y="3314050"/>
            <a:chExt cx="5257800" cy="195456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xmlns="" id="{A4480CBA-1EAB-798D-62D4-1C1D1E46E722}"/>
                </a:ext>
              </a:extLst>
            </p:cNvPr>
            <p:cNvSpPr/>
            <p:nvPr/>
          </p:nvSpPr>
          <p:spPr>
            <a:xfrm>
              <a:off x="790576" y="3566902"/>
              <a:ext cx="4982904" cy="1701711"/>
            </a:xfrm>
            <a:prstGeom prst="roundRect">
              <a:avLst>
                <a:gd name="adj" fmla="val 7132"/>
              </a:avLst>
            </a:prstGeom>
            <a:solidFill>
              <a:srgbClr val="FFC6C6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rgbClr val="C00000"/>
                  </a:solidFill>
                </a:rPr>
                <a:t>	Signes de gravité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Eclat de B2 (HTAP)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Galop </a:t>
              </a:r>
              <a:r>
                <a:rPr lang="fr-FR" sz="2200" b="1" dirty="0" err="1">
                  <a:solidFill>
                    <a:schemeClr val="tx1"/>
                  </a:solidFill>
                </a:rPr>
                <a:t>protodiastolique</a:t>
              </a:r>
              <a:r>
                <a:rPr lang="fr-FR" sz="2200" b="1" dirty="0">
                  <a:solidFill>
                    <a:schemeClr val="tx1"/>
                  </a:solidFill>
                </a:rPr>
                <a:t> B3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chemeClr val="tx1"/>
                  </a:solidFill>
                </a:rPr>
                <a:t>Roulement diastolique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xmlns="" id="{89320CAD-18B9-C59D-88AD-1F5115FF117C}"/>
                </a:ext>
              </a:extLst>
            </p:cNvPr>
            <p:cNvSpPr/>
            <p:nvPr/>
          </p:nvSpPr>
          <p:spPr>
            <a:xfrm>
              <a:off x="515680" y="3314050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7" name="Graphique 26" descr="Avertissement">
              <a:extLst>
                <a:ext uri="{FF2B5EF4-FFF2-40B4-BE49-F238E27FC236}">
                  <a16:creationId xmlns:a16="http://schemas.microsoft.com/office/drawing/2014/main" xmlns="" id="{38B2BD36-FD54-9F12-4A87-7242F68E2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595990" y="3360770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040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17D3AB-4F58-4728-63CB-A054C0FF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F000AAA-E2CE-99E4-727C-F44A69ED7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714D55FE-4AAF-FEF9-9D63-F0D4031C4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8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22820161-7A02-6664-C7CA-571768E92E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Insuffisance mitrale</a:t>
            </a:r>
            <a:endParaRPr lang="x-none" dirty="0"/>
          </a:p>
          <a:p>
            <a:endParaRPr lang="x-none" dirty="0"/>
          </a:p>
        </p:txBody>
      </p:sp>
      <p:pic>
        <p:nvPicPr>
          <p:cNvPr id="7" name="4chcmrpmconv">
            <a:hlinkClick r:id="" action="ppaction://media"/>
            <a:extLst>
              <a:ext uri="{FF2B5EF4-FFF2-40B4-BE49-F238E27FC236}">
                <a16:creationId xmlns:a16="http://schemas.microsoft.com/office/drawing/2014/main" xmlns="" id="{F1020B35-9555-E47D-D606-7A1309B987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67111" y="1881187"/>
            <a:ext cx="5073570" cy="3805178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6BA98114-BE0B-6AA4-9964-D123E043DA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19" y="1668592"/>
            <a:ext cx="5644681" cy="423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05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C1E3EB-BB9C-9B7F-03AC-0C0C7508D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13EFF89-00C8-8828-C57F-C15F3B4A2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AE3EC76-FDF4-6D60-7CA1-13A42BB9F6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Insuffisance mitrale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FFD6F4D-41F5-37D2-43BC-5670E23B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0075623-CBCC-907A-7E03-3858FE202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9</a:t>
            </a:fld>
            <a:endParaRPr lang="x-none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xmlns="" id="{F9E14095-1F39-D550-AD47-0910DF335E69}"/>
              </a:ext>
            </a:extLst>
          </p:cNvPr>
          <p:cNvGrpSpPr/>
          <p:nvPr/>
        </p:nvGrpSpPr>
        <p:grpSpPr>
          <a:xfrm>
            <a:off x="515679" y="2126042"/>
            <a:ext cx="5257800" cy="1531555"/>
            <a:chOff x="515679" y="1477859"/>
            <a:chExt cx="5257800" cy="153155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xmlns="" id="{1795FEB3-23A3-CA62-878E-FF4CD428534C}"/>
                </a:ext>
              </a:extLst>
            </p:cNvPr>
            <p:cNvSpPr/>
            <p:nvPr/>
          </p:nvSpPr>
          <p:spPr>
            <a:xfrm>
              <a:off x="790575" y="1730712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Traitement de l’IC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Anticoagulants si FA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Pas de prophylaxie de l’EI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xmlns="" id="{B5DF1F90-D8E6-C301-B594-D0DE46DE35F9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8" name="Graphique 7" descr="Aiguille">
              <a:extLst>
                <a:ext uri="{FF2B5EF4-FFF2-40B4-BE49-F238E27FC236}">
                  <a16:creationId xmlns:a16="http://schemas.microsoft.com/office/drawing/2014/main" xmlns="" id="{45599E4E-AA97-64B3-8AF7-0845A89B3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xmlns="" id="{6C551207-C549-6D61-0336-E565B17934D6}"/>
              </a:ext>
            </a:extLst>
          </p:cNvPr>
          <p:cNvGrpSpPr/>
          <p:nvPr/>
        </p:nvGrpSpPr>
        <p:grpSpPr>
          <a:xfrm>
            <a:off x="6096000" y="2126042"/>
            <a:ext cx="5409234" cy="3294455"/>
            <a:chOff x="6096000" y="1477859"/>
            <a:chExt cx="5409234" cy="3294455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40A8872B-AC27-9565-4BA4-F9F162E0AE10}"/>
                </a:ext>
              </a:extLst>
            </p:cNvPr>
            <p:cNvSpPr/>
            <p:nvPr/>
          </p:nvSpPr>
          <p:spPr>
            <a:xfrm>
              <a:off x="6370895" y="1730711"/>
              <a:ext cx="5134339" cy="3041603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Indications de plastie ou RVM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IM symptomatique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rgbClr val="C00000"/>
                  </a:solidFill>
                </a:rPr>
                <a:t>IM asymptomatique FE ↓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rgbClr val="C00000"/>
                  </a:solidFill>
                </a:rPr>
                <a:t>IM asymptomatique + DVG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rgbClr val="C00000"/>
                  </a:solidFill>
                </a:rPr>
                <a:t>IM </a:t>
              </a:r>
              <a:r>
                <a:rPr lang="fr-FR" sz="2200" dirty="0" err="1">
                  <a:solidFill>
                    <a:srgbClr val="C00000"/>
                  </a:solidFill>
                </a:rPr>
                <a:t>asymptimatique</a:t>
              </a:r>
              <a:r>
                <a:rPr lang="fr-FR" sz="2200" dirty="0">
                  <a:solidFill>
                    <a:srgbClr val="C00000"/>
                  </a:solidFill>
                </a:rPr>
                <a:t> + HTAP</a:t>
              </a:r>
            </a:p>
            <a:p>
              <a:pPr lvl="2"/>
              <a:endParaRPr lang="fr-FR" sz="2200" dirty="0">
                <a:solidFill>
                  <a:srgbClr val="C00000"/>
                </a:solidFill>
              </a:endParaRPr>
            </a:p>
            <a:p>
              <a:pPr lvl="2"/>
              <a:r>
                <a:rPr lang="fr-FR" sz="2200" b="1" dirty="0">
                  <a:solidFill>
                    <a:schemeClr val="tx1"/>
                  </a:solidFill>
                </a:rPr>
                <a:t>Indications du Mitra-Clip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IM symptomatique inopérable</a:t>
              </a:r>
              <a:endParaRPr lang="x-none" sz="2200" dirty="0">
                <a:solidFill>
                  <a:schemeClr val="tx1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xmlns="" id="{E1B27ADA-B70C-C238-CC76-BEB2946E2938}"/>
                </a:ext>
              </a:extLst>
            </p:cNvPr>
            <p:cNvSpPr/>
            <p:nvPr/>
          </p:nvSpPr>
          <p:spPr>
            <a:xfrm>
              <a:off x="6096000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Graphique 17" descr="Aiguille">
              <a:extLst>
                <a:ext uri="{FF2B5EF4-FFF2-40B4-BE49-F238E27FC236}">
                  <a16:creationId xmlns:a16="http://schemas.microsoft.com/office/drawing/2014/main" xmlns="" id="{02C03AFF-854E-5844-5DDF-236E0098B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178017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xmlns="" id="{0F01A8F9-298A-0823-8E85-57AB02E6EB64}"/>
              </a:ext>
            </a:extLst>
          </p:cNvPr>
          <p:cNvGrpSpPr/>
          <p:nvPr/>
        </p:nvGrpSpPr>
        <p:grpSpPr>
          <a:xfrm>
            <a:off x="515679" y="3827326"/>
            <a:ext cx="5257800" cy="1531555"/>
            <a:chOff x="515679" y="3179143"/>
            <a:chExt cx="5257800" cy="1531555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xmlns="" id="{16E8AFF5-E3C0-8429-9D67-54528BF75440}"/>
                </a:ext>
              </a:extLst>
            </p:cNvPr>
            <p:cNvSpPr/>
            <p:nvPr/>
          </p:nvSpPr>
          <p:spPr>
            <a:xfrm>
              <a:off x="790575" y="3431996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Plastie mitrale +++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Remplacement valvulaire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Mitra-Clip</a:t>
              </a: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xmlns="" id="{12E6E1AD-E8DC-37D9-F1EF-6B5BCFE8E5A2}"/>
                </a:ext>
              </a:extLst>
            </p:cNvPr>
            <p:cNvSpPr/>
            <p:nvPr/>
          </p:nvSpPr>
          <p:spPr>
            <a:xfrm>
              <a:off x="515679" y="3179143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7" name="Graphique 26" descr="Aiguille">
              <a:extLst>
                <a:ext uri="{FF2B5EF4-FFF2-40B4-BE49-F238E27FC236}">
                  <a16:creationId xmlns:a16="http://schemas.microsoft.com/office/drawing/2014/main" xmlns="" id="{C78E4C97-3A05-E9F9-D162-FD0511826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97696" y="3262267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213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00F7518-1A54-DB5F-95AC-F869872EB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95AAA38-E7E4-2AF5-1746-6E1920DA0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0766115E-E839-1BA7-712D-A747520F8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Rétrécissement aortique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BF72085-9BE1-8075-B6DE-DA3E5ED7E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BFE2C9-08FD-FD9C-6F56-2BD63F716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10</a:t>
            </a:fld>
            <a:endParaRPr lang="x-non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xmlns="" id="{BAA8EE21-4A73-3DD9-1DBF-40EF3B44B683}"/>
              </a:ext>
            </a:extLst>
          </p:cNvPr>
          <p:cNvGrpSpPr/>
          <p:nvPr/>
        </p:nvGrpSpPr>
        <p:grpSpPr>
          <a:xfrm>
            <a:off x="534286" y="1736764"/>
            <a:ext cx="10771889" cy="1197049"/>
            <a:chOff x="534286" y="1736764"/>
            <a:chExt cx="10771889" cy="119704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xmlns="" id="{50EAA02C-0AAD-7584-A8B9-12631AAF855A}"/>
                </a:ext>
              </a:extLst>
            </p:cNvPr>
            <p:cNvSpPr/>
            <p:nvPr/>
          </p:nvSpPr>
          <p:spPr>
            <a:xfrm>
              <a:off x="790575" y="2040678"/>
              <a:ext cx="10515600" cy="893135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Obstacle à l’éjection du VG → </a:t>
              </a:r>
              <a:r>
                <a:rPr lang="fr-FR" sz="2400" b="1" dirty="0" err="1">
                  <a:solidFill>
                    <a:srgbClr val="C00000"/>
                  </a:solidFill>
                </a:rPr>
                <a:t>SAo</a:t>
              </a:r>
              <a:r>
                <a:rPr lang="fr-FR" sz="2400" b="1" dirty="0">
                  <a:solidFill>
                    <a:srgbClr val="C00000"/>
                  </a:solidFill>
                </a:rPr>
                <a:t> &lt; 1,5 cm² | </a:t>
              </a:r>
            </a:p>
            <a:p>
              <a:r>
                <a:rPr lang="fr-FR" sz="2400" b="1" dirty="0">
                  <a:solidFill>
                    <a:srgbClr val="C00000"/>
                  </a:solidFill>
                </a:rPr>
                <a:t>	</a:t>
              </a:r>
              <a:r>
                <a:rPr lang="fr-FR" sz="2400" b="1" dirty="0">
                  <a:solidFill>
                    <a:schemeClr val="tx1"/>
                  </a:solidFill>
                </a:rPr>
                <a:t>Serré si </a:t>
              </a:r>
              <a:r>
                <a:rPr lang="fr-FR" sz="2400" b="1" dirty="0" err="1">
                  <a:solidFill>
                    <a:srgbClr val="C00000"/>
                  </a:solidFill>
                </a:rPr>
                <a:t>SAo</a:t>
              </a:r>
              <a:r>
                <a:rPr lang="fr-FR" sz="2400" b="1" dirty="0">
                  <a:solidFill>
                    <a:srgbClr val="C00000"/>
                  </a:solidFill>
                </a:rPr>
                <a:t> &lt; 1 cm² </a:t>
              </a:r>
              <a:r>
                <a:rPr lang="fr-FR" sz="2400" b="1" dirty="0">
                  <a:solidFill>
                    <a:schemeClr val="tx1"/>
                  </a:solidFill>
                </a:rPr>
                <a:t>et/ou </a:t>
              </a:r>
              <a:r>
                <a:rPr lang="fr-FR" sz="2400" b="1" dirty="0">
                  <a:solidFill>
                    <a:srgbClr val="C00000"/>
                  </a:solidFill>
                </a:rPr>
                <a:t>Gradient VG/Ao &gt; 40 cmH</a:t>
              </a:r>
              <a:r>
                <a:rPr lang="fr-FR" sz="2400" b="1" baseline="-25000" dirty="0">
                  <a:solidFill>
                    <a:srgbClr val="C00000"/>
                  </a:solidFill>
                </a:rPr>
                <a:t>2</a:t>
              </a:r>
              <a:r>
                <a:rPr lang="fr-FR" sz="2400" b="1" dirty="0">
                  <a:solidFill>
                    <a:srgbClr val="C00000"/>
                  </a:solidFill>
                </a:rPr>
                <a:t>O</a:t>
              </a:r>
              <a:endParaRPr lang="x-none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xmlns="" id="{910ADF8E-1CE0-E78A-821A-71B4601BCB58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24" name="Graphique 23" descr="Livre fermé">
              <a:extLst>
                <a:ext uri="{FF2B5EF4-FFF2-40B4-BE49-F238E27FC236}">
                  <a16:creationId xmlns:a16="http://schemas.microsoft.com/office/drawing/2014/main" xmlns="" id="{4D7714CE-EE96-7102-937A-611D61C95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xmlns="" id="{D943BA55-F2E3-9744-E437-2038AB8E88CC}"/>
              </a:ext>
            </a:extLst>
          </p:cNvPr>
          <p:cNvGrpSpPr/>
          <p:nvPr/>
        </p:nvGrpSpPr>
        <p:grpSpPr>
          <a:xfrm>
            <a:off x="6696517" y="3286589"/>
            <a:ext cx="4583740" cy="2716985"/>
            <a:chOff x="7299364" y="3286589"/>
            <a:chExt cx="4583740" cy="2716985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xmlns="" id="{284CE848-0757-25A1-B388-839511D119B3}"/>
                </a:ext>
              </a:extLst>
            </p:cNvPr>
            <p:cNvSpPr/>
            <p:nvPr/>
          </p:nvSpPr>
          <p:spPr>
            <a:xfrm>
              <a:off x="7555653" y="3590503"/>
              <a:ext cx="4327451" cy="2413071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Etiologies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RAA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Dégénérative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Congénital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Athéromateuse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Endocardite</a:t>
              </a:r>
              <a:endParaRPr lang="x-none" sz="2200" dirty="0">
                <a:solidFill>
                  <a:schemeClr val="tx1"/>
                </a:solidFill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xmlns="" id="{8E8BD692-704A-D03C-8A3A-6F13E8043D12}"/>
                </a:ext>
              </a:extLst>
            </p:cNvPr>
            <p:cNvSpPr/>
            <p:nvPr/>
          </p:nvSpPr>
          <p:spPr>
            <a:xfrm>
              <a:off x="7299364" y="328658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19" name="Graphique 18" descr="Livre fermé">
              <a:extLst>
                <a:ext uri="{FF2B5EF4-FFF2-40B4-BE49-F238E27FC236}">
                  <a16:creationId xmlns:a16="http://schemas.microsoft.com/office/drawing/2014/main" xmlns="" id="{C34A0B7D-B4CF-DD88-3747-654F98C7E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374719" y="3358814"/>
              <a:ext cx="457118" cy="457118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xmlns="" id="{1CEEAC50-229D-EF3F-2B27-AFA162039EB2}"/>
              </a:ext>
            </a:extLst>
          </p:cNvPr>
          <p:cNvGrpSpPr/>
          <p:nvPr/>
        </p:nvGrpSpPr>
        <p:grpSpPr>
          <a:xfrm>
            <a:off x="534286" y="3165502"/>
            <a:ext cx="5191569" cy="1600060"/>
            <a:chOff x="581911" y="1883578"/>
            <a:chExt cx="5191569" cy="160006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xmlns="" id="{5834C1F1-5B86-E608-8388-99E16EF27EF8}"/>
                </a:ext>
              </a:extLst>
            </p:cNvPr>
            <p:cNvSpPr/>
            <p:nvPr/>
          </p:nvSpPr>
          <p:spPr>
            <a:xfrm>
              <a:off x="790576" y="2136431"/>
              <a:ext cx="4982904" cy="1347207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Dyspnée d’effort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Angor d’effort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Syncope d’effort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xmlns="" id="{C6FB3CA2-DF81-7BE2-3237-870588FECD6D}"/>
                </a:ext>
              </a:extLst>
            </p:cNvPr>
            <p:cNvSpPr/>
            <p:nvPr/>
          </p:nvSpPr>
          <p:spPr>
            <a:xfrm>
              <a:off x="581911" y="1883578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>
                  <a:solidFill>
                    <a:schemeClr val="bg1"/>
                  </a:solidFill>
                </a:rPr>
                <a:t>?</a:t>
              </a:r>
              <a:endParaRPr lang="x-none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056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AD4EB51-D5B6-122A-0B30-B3CCEF6A0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D09F795-A49E-80BE-3D8D-8A69F4F3C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3D800D53-359E-7094-C411-7EFC4F6A19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Rétrécissement aortique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1D075D3-C4AF-2EE1-58F5-57C566C9C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4173D3A-253F-7CA7-44B7-980C6A5AA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11</a:t>
            </a:fld>
            <a:endParaRPr lang="x-none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xmlns="" id="{09B42C3D-CF71-4904-0591-A3667C82DA0D}"/>
              </a:ext>
            </a:extLst>
          </p:cNvPr>
          <p:cNvGrpSpPr/>
          <p:nvPr/>
        </p:nvGrpSpPr>
        <p:grpSpPr>
          <a:xfrm>
            <a:off x="6048375" y="1779403"/>
            <a:ext cx="5257800" cy="2628345"/>
            <a:chOff x="6048375" y="1883578"/>
            <a:chExt cx="5257800" cy="2628345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2CD1A1DF-4FCB-98B1-2C84-25DB3E8213F8}"/>
                </a:ext>
              </a:extLst>
            </p:cNvPr>
            <p:cNvSpPr/>
            <p:nvPr/>
          </p:nvSpPr>
          <p:spPr>
            <a:xfrm>
              <a:off x="6323271" y="2136430"/>
              <a:ext cx="4982904" cy="2375493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Frémissement systolique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Souffle de </a:t>
              </a:r>
              <a:r>
                <a:rPr lang="fr-FR" sz="2200" b="1" dirty="0" err="1">
                  <a:solidFill>
                    <a:schemeClr val="tx1"/>
                  </a:solidFill>
                </a:rPr>
                <a:t>RAo</a:t>
              </a:r>
              <a:endParaRPr lang="fr-FR" sz="2200" b="1" dirty="0">
                <a:solidFill>
                  <a:schemeClr val="tx1"/>
                </a:solidFill>
              </a:endParaRP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 err="1">
                  <a:solidFill>
                    <a:schemeClr val="tx1"/>
                  </a:solidFill>
                </a:rPr>
                <a:t>Mésosystolique</a:t>
              </a:r>
              <a:endParaRPr lang="fr-FR" sz="2200" dirty="0">
                <a:solidFill>
                  <a:schemeClr val="tx1"/>
                </a:solidFill>
              </a:endParaRP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Grave et râpeux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A la base 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Irradie vers les carotides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xmlns="" id="{EAAF5D7C-6523-BC37-D0C0-427E8592D1BD}"/>
                </a:ext>
              </a:extLst>
            </p:cNvPr>
            <p:cNvSpPr/>
            <p:nvPr/>
          </p:nvSpPr>
          <p:spPr>
            <a:xfrm>
              <a:off x="6048375" y="1883578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4" name="Graphique 13" descr="Stéthoscope">
              <a:extLst>
                <a:ext uri="{FF2B5EF4-FFF2-40B4-BE49-F238E27FC236}">
                  <a16:creationId xmlns:a16="http://schemas.microsoft.com/office/drawing/2014/main" xmlns="" id="{5970DCEA-F5B9-F729-EDE9-C03CD974C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127918" y="1954957"/>
              <a:ext cx="468000" cy="468000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DB8338EE-A979-7862-C4F4-2BF650E10198}"/>
              </a:ext>
            </a:extLst>
          </p:cNvPr>
          <p:cNvGrpSpPr/>
          <p:nvPr/>
        </p:nvGrpSpPr>
        <p:grpSpPr>
          <a:xfrm>
            <a:off x="610930" y="1777012"/>
            <a:ext cx="5257800" cy="2239401"/>
            <a:chOff x="6048375" y="1883578"/>
            <a:chExt cx="5257800" cy="2239401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xmlns="" id="{57490F2D-48CC-ECD2-2325-6B02842A708C}"/>
                </a:ext>
              </a:extLst>
            </p:cNvPr>
            <p:cNvSpPr/>
            <p:nvPr/>
          </p:nvSpPr>
          <p:spPr>
            <a:xfrm>
              <a:off x="6323271" y="2136431"/>
              <a:ext cx="4982904" cy="1986548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Diminution ou abolition de B2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Click </a:t>
              </a:r>
              <a:r>
                <a:rPr lang="fr-FR" sz="2200" b="1" dirty="0" err="1">
                  <a:solidFill>
                    <a:schemeClr val="tx1"/>
                  </a:solidFill>
                </a:rPr>
                <a:t>protodiastolique</a:t>
              </a:r>
              <a:endParaRPr lang="fr-FR" sz="2200" b="1" dirty="0">
                <a:solidFill>
                  <a:schemeClr val="tx1"/>
                </a:solidFill>
              </a:endParaRP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Galop </a:t>
              </a:r>
              <a:r>
                <a:rPr lang="fr-FR" sz="2200" b="1" dirty="0" err="1">
                  <a:solidFill>
                    <a:schemeClr val="tx1"/>
                  </a:solidFill>
                </a:rPr>
                <a:t>protodiastolique</a:t>
              </a:r>
              <a:r>
                <a:rPr lang="fr-FR" sz="2200" b="1" dirty="0">
                  <a:solidFill>
                    <a:schemeClr val="tx1"/>
                  </a:solidFill>
                </a:rPr>
                <a:t> B3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Souffle d’IM fonctionnelle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Pouls faible</a:t>
              </a:r>
              <a:endParaRPr lang="fr-FR" sz="2200" dirty="0">
                <a:solidFill>
                  <a:schemeClr val="tx1"/>
                </a:solidFill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xmlns="" id="{5BD04B5B-FC8D-9768-DF23-921668C0B901}"/>
                </a:ext>
              </a:extLst>
            </p:cNvPr>
            <p:cNvSpPr/>
            <p:nvPr/>
          </p:nvSpPr>
          <p:spPr>
            <a:xfrm>
              <a:off x="6048375" y="1883578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3" name="Graphique 22" descr="Stéthoscope">
              <a:extLst>
                <a:ext uri="{FF2B5EF4-FFF2-40B4-BE49-F238E27FC236}">
                  <a16:creationId xmlns:a16="http://schemas.microsoft.com/office/drawing/2014/main" xmlns="" id="{9CEEEE56-388F-10D5-F873-2CE59668B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127918" y="1954957"/>
              <a:ext cx="468000" cy="46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xmlns="" id="{16004D14-DAF2-A986-796B-492821257C36}"/>
              </a:ext>
            </a:extLst>
          </p:cNvPr>
          <p:cNvGrpSpPr/>
          <p:nvPr/>
        </p:nvGrpSpPr>
        <p:grpSpPr>
          <a:xfrm>
            <a:off x="790575" y="4511923"/>
            <a:ext cx="10515600" cy="1187748"/>
            <a:chOff x="6162232" y="4730453"/>
            <a:chExt cx="10515600" cy="118774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xmlns="" id="{4F895534-1BDF-C2D8-9DA5-93AE26744FCB}"/>
                </a:ext>
              </a:extLst>
            </p:cNvPr>
            <p:cNvSpPr/>
            <p:nvPr/>
          </p:nvSpPr>
          <p:spPr>
            <a:xfrm>
              <a:off x="6370896" y="5025066"/>
              <a:ext cx="10306936" cy="893135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HVG systolique : </a:t>
              </a:r>
              <a:r>
                <a:rPr lang="fr-FR" sz="2200" dirty="0" err="1">
                  <a:solidFill>
                    <a:schemeClr val="tx1"/>
                  </a:solidFill>
                </a:rPr>
                <a:t>Sokolow</a:t>
              </a:r>
              <a:r>
                <a:rPr lang="fr-FR" sz="2200" dirty="0">
                  <a:solidFill>
                    <a:schemeClr val="tx1"/>
                  </a:solidFill>
                </a:rPr>
                <a:t> &gt; 35 mm, DAG, troubles </a:t>
              </a:r>
              <a:r>
                <a:rPr lang="fr-FR" sz="2200" dirty="0" err="1">
                  <a:solidFill>
                    <a:schemeClr val="tx1"/>
                  </a:solidFill>
                </a:rPr>
                <a:t>II</a:t>
              </a:r>
              <a:r>
                <a:rPr lang="fr-FR" sz="2200" baseline="30000" dirty="0" err="1">
                  <a:solidFill>
                    <a:schemeClr val="tx1"/>
                  </a:solidFill>
                </a:rPr>
                <a:t>aires</a:t>
              </a:r>
              <a:r>
                <a:rPr lang="fr-FR" sz="2200" dirty="0">
                  <a:solidFill>
                    <a:schemeClr val="tx1"/>
                  </a:solidFill>
                </a:rPr>
                <a:t> de la repolarisation</a:t>
              </a:r>
            </a:p>
            <a:p>
              <a:r>
                <a:rPr lang="fr-FR" sz="2200" dirty="0">
                  <a:solidFill>
                    <a:schemeClr val="tx1"/>
                  </a:solidFill>
                </a:rPr>
                <a:t>	</a:t>
              </a:r>
              <a:r>
                <a:rPr lang="fr-FR" sz="2200" b="1" dirty="0">
                  <a:solidFill>
                    <a:schemeClr val="tx1"/>
                  </a:solidFill>
                </a:rPr>
                <a:t>Troubles de la conduction, fibrillation atriale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xmlns="" id="{E3794AE4-6966-451A-6C30-E158939FD377}"/>
                </a:ext>
              </a:extLst>
            </p:cNvPr>
            <p:cNvSpPr/>
            <p:nvPr/>
          </p:nvSpPr>
          <p:spPr>
            <a:xfrm>
              <a:off x="6162232" y="4730453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9" name="Graphique 28" descr="Pulsation">
              <a:extLst>
                <a:ext uri="{FF2B5EF4-FFF2-40B4-BE49-F238E27FC236}">
                  <a16:creationId xmlns:a16="http://schemas.microsoft.com/office/drawing/2014/main" xmlns="" id="{B280FCED-D16A-5BBB-19DF-74D1F4004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232131" y="4800583"/>
              <a:ext cx="468030" cy="468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46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83752E8-26C1-4982-E3B0-6C40533B5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D80C5C6-73CD-1660-E55D-23F5496A3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9C5F96D6-884D-774E-41BF-F5A2DD562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Rétrécissement aortique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C54300F8-D7A8-CAEA-5791-952FE2615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25ACFF0-B23A-8427-B9F7-199932B91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12</a:t>
            </a:fld>
            <a:endParaRPr lang="x-none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604B92B5-9EE5-9430-131A-0472ABDEA2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79" y="1881187"/>
            <a:ext cx="5214851" cy="391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oslngecconv">
            <a:hlinkClick r:id="" action="ppaction://media"/>
            <a:extLst>
              <a:ext uri="{FF2B5EF4-FFF2-40B4-BE49-F238E27FC236}">
                <a16:creationId xmlns:a16="http://schemas.microsoft.com/office/drawing/2014/main" xmlns="" id="{1037D61E-3F3E-F1B1-DCA4-E5177574A6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42927" y="1741487"/>
            <a:ext cx="5108294" cy="383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0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37D7493-3E37-C0EF-5634-802AF8B9D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BE246E3-008C-1D43-88EC-222E44E36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DD876DD-A328-8A1F-A0FA-372925BC40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Rétrécissement aortique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0ECC1DF7-E865-A753-30BE-FC681E456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66046DE-A529-5730-FCEF-D8A705AF2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13</a:t>
            </a:fld>
            <a:endParaRPr lang="x-none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xmlns="" id="{35F663E8-A56D-2A58-77DC-001DE6BC2BF6}"/>
              </a:ext>
            </a:extLst>
          </p:cNvPr>
          <p:cNvGrpSpPr/>
          <p:nvPr/>
        </p:nvGrpSpPr>
        <p:grpSpPr>
          <a:xfrm>
            <a:off x="515679" y="1881187"/>
            <a:ext cx="5257800" cy="1531555"/>
            <a:chOff x="515679" y="1477859"/>
            <a:chExt cx="5257800" cy="153155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xmlns="" id="{053FF263-839F-946D-9F5E-39851BF549DC}"/>
                </a:ext>
              </a:extLst>
            </p:cNvPr>
            <p:cNvSpPr/>
            <p:nvPr/>
          </p:nvSpPr>
          <p:spPr>
            <a:xfrm>
              <a:off x="790575" y="1730712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Traitement de l’IC + Repos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Prophylaxie de l’EI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Prophylaxie du RAA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xmlns="" id="{8815B7C9-05CB-7440-9152-04AE5777952A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8" name="Graphique 7" descr="Aiguille">
              <a:extLst>
                <a:ext uri="{FF2B5EF4-FFF2-40B4-BE49-F238E27FC236}">
                  <a16:creationId xmlns:a16="http://schemas.microsoft.com/office/drawing/2014/main" xmlns="" id="{05CEE706-141F-BE80-43CD-84A6147A9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xmlns="" id="{13EAD3E4-A28C-2DDC-330C-2DA2658A0536}"/>
              </a:ext>
            </a:extLst>
          </p:cNvPr>
          <p:cNvGrpSpPr/>
          <p:nvPr/>
        </p:nvGrpSpPr>
        <p:grpSpPr>
          <a:xfrm>
            <a:off x="6096000" y="1881187"/>
            <a:ext cx="5409234" cy="4101138"/>
            <a:chOff x="6096000" y="1477859"/>
            <a:chExt cx="5409234" cy="410113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4EE3EF25-FDCE-E1D2-0644-80D32E7224A3}"/>
                </a:ext>
              </a:extLst>
            </p:cNvPr>
            <p:cNvSpPr/>
            <p:nvPr/>
          </p:nvSpPr>
          <p:spPr>
            <a:xfrm>
              <a:off x="6370895" y="1730711"/>
              <a:ext cx="5134339" cy="3848286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Indications du TRT chirurgical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 err="1">
                  <a:solidFill>
                    <a:schemeClr val="tx1"/>
                  </a:solidFill>
                </a:rPr>
                <a:t>RAo</a:t>
              </a:r>
              <a:r>
                <a:rPr lang="fr-FR" sz="2200" dirty="0">
                  <a:solidFill>
                    <a:schemeClr val="tx1"/>
                  </a:solidFill>
                </a:rPr>
                <a:t> serré symptomatique</a:t>
              </a:r>
            </a:p>
            <a:p>
              <a:pPr lvl="2"/>
              <a:endParaRPr lang="fr-FR" sz="2200" b="1" dirty="0">
                <a:solidFill>
                  <a:schemeClr val="tx1"/>
                </a:solidFill>
              </a:endParaRPr>
            </a:p>
            <a:p>
              <a:pPr lvl="2"/>
              <a:r>
                <a:rPr lang="fr-FR" sz="2200" b="1" dirty="0">
                  <a:solidFill>
                    <a:schemeClr val="tx1"/>
                  </a:solidFill>
                </a:rPr>
                <a:t>Indications du TAVI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Patient inopérable</a:t>
              </a:r>
            </a:p>
            <a:p>
              <a:pPr lvl="2"/>
              <a:endParaRPr lang="fr-FR" sz="2200" dirty="0">
                <a:solidFill>
                  <a:schemeClr val="tx1"/>
                </a:solidFill>
              </a:endParaRPr>
            </a:p>
            <a:p>
              <a:pPr lvl="2"/>
              <a:r>
                <a:rPr lang="fr-FR" sz="2200" b="1" dirty="0">
                  <a:solidFill>
                    <a:schemeClr val="tx1"/>
                  </a:solidFill>
                </a:rPr>
                <a:t>Gestes associés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Pontage aorto-coronarien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Correction d’une autre lésion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Implantation d’un pacemaker</a:t>
              </a:r>
              <a:endParaRPr lang="x-none" sz="2200" dirty="0">
                <a:solidFill>
                  <a:schemeClr val="tx1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xmlns="" id="{A5EC40E6-CE97-9290-1A4C-B8E513AF8D6C}"/>
                </a:ext>
              </a:extLst>
            </p:cNvPr>
            <p:cNvSpPr/>
            <p:nvPr/>
          </p:nvSpPr>
          <p:spPr>
            <a:xfrm>
              <a:off x="6096000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Graphique 17" descr="Aiguille">
              <a:extLst>
                <a:ext uri="{FF2B5EF4-FFF2-40B4-BE49-F238E27FC236}">
                  <a16:creationId xmlns:a16="http://schemas.microsoft.com/office/drawing/2014/main" xmlns="" id="{25282A92-9BB9-253B-2934-1364A08A0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178017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xmlns="" id="{15C40757-A53E-4408-9DC2-72AAD9E7FC72}"/>
              </a:ext>
            </a:extLst>
          </p:cNvPr>
          <p:cNvGrpSpPr/>
          <p:nvPr/>
        </p:nvGrpSpPr>
        <p:grpSpPr>
          <a:xfrm>
            <a:off x="515679" y="3582471"/>
            <a:ext cx="5257800" cy="1531555"/>
            <a:chOff x="515679" y="3179143"/>
            <a:chExt cx="5257800" cy="1531555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xmlns="" id="{660E958D-A1EF-FDC5-14D3-0AB1203B3720}"/>
                </a:ext>
              </a:extLst>
            </p:cNvPr>
            <p:cNvSpPr/>
            <p:nvPr/>
          </p:nvSpPr>
          <p:spPr>
            <a:xfrm>
              <a:off x="790575" y="3431996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TAVI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Remplacement valvulaire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Homogreffe</a:t>
              </a: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xmlns="" id="{2103B5E7-23CC-7B45-EFA7-FB197C2A6D56}"/>
                </a:ext>
              </a:extLst>
            </p:cNvPr>
            <p:cNvSpPr/>
            <p:nvPr/>
          </p:nvSpPr>
          <p:spPr>
            <a:xfrm>
              <a:off x="515679" y="3179143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7" name="Graphique 26" descr="Aiguille">
              <a:extLst>
                <a:ext uri="{FF2B5EF4-FFF2-40B4-BE49-F238E27FC236}">
                  <a16:creationId xmlns:a16="http://schemas.microsoft.com/office/drawing/2014/main" xmlns="" id="{B309A0BC-D2C4-470D-999B-53CE7FB00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97696" y="3262267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330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B17842A-F3EE-ED55-537D-B0A908A6F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339A74-121C-55CA-7E37-B626593C6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B78CC8AC-89D5-7192-DA9C-D57964B7D3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Insuffisance aortique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A500F06-3DC8-DA92-F8FC-13D30873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EFBE412-DFC3-BAD2-1321-FC396487C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14</a:t>
            </a:fld>
            <a:endParaRPr lang="x-none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xmlns="" id="{C1138D6D-ED8F-396B-7C74-19206EB4F27C}"/>
              </a:ext>
            </a:extLst>
          </p:cNvPr>
          <p:cNvGrpSpPr/>
          <p:nvPr/>
        </p:nvGrpSpPr>
        <p:grpSpPr>
          <a:xfrm>
            <a:off x="534286" y="1597864"/>
            <a:ext cx="10771889" cy="1382668"/>
            <a:chOff x="534286" y="1736764"/>
            <a:chExt cx="10771889" cy="13826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xmlns="" id="{71777FD2-E54A-0436-246B-CB2A1EF71C3E}"/>
                </a:ext>
              </a:extLst>
            </p:cNvPr>
            <p:cNvSpPr/>
            <p:nvPr/>
          </p:nvSpPr>
          <p:spPr>
            <a:xfrm>
              <a:off x="790575" y="2040678"/>
              <a:ext cx="10515600" cy="1078754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Reflux de sang de l’Ao vers le VG par défaut de coaptation des </a:t>
              </a:r>
              <a:br>
                <a:rPr lang="fr-FR" sz="2400" b="1" dirty="0">
                  <a:solidFill>
                    <a:schemeClr val="tx1"/>
                  </a:solidFill>
                </a:rPr>
              </a:br>
              <a:r>
                <a:rPr lang="fr-FR" sz="2400" b="1" dirty="0">
                  <a:solidFill>
                    <a:schemeClr val="tx1"/>
                  </a:solidFill>
                </a:rPr>
                <a:t>	sigmoïdes aortiques</a:t>
              </a:r>
              <a:endParaRPr lang="x-none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xmlns="" id="{76837425-8F08-ACBA-0881-52E6C389DAE8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24" name="Graphique 23" descr="Livre fermé">
              <a:extLst>
                <a:ext uri="{FF2B5EF4-FFF2-40B4-BE49-F238E27FC236}">
                  <a16:creationId xmlns:a16="http://schemas.microsoft.com/office/drawing/2014/main" xmlns="" id="{3903E262-27A4-EC1E-94CD-FB5D67B87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xmlns="" id="{8F52C806-171D-9CBF-307D-65D5E5DDAECD}"/>
              </a:ext>
            </a:extLst>
          </p:cNvPr>
          <p:cNvGrpSpPr/>
          <p:nvPr/>
        </p:nvGrpSpPr>
        <p:grpSpPr>
          <a:xfrm>
            <a:off x="6696517" y="3356039"/>
            <a:ext cx="4583740" cy="2716985"/>
            <a:chOff x="7299364" y="3286589"/>
            <a:chExt cx="4583740" cy="2716985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xmlns="" id="{B6CF6FA8-EEA0-5367-994E-DE0FA6FE0A0C}"/>
                </a:ext>
              </a:extLst>
            </p:cNvPr>
            <p:cNvSpPr/>
            <p:nvPr/>
          </p:nvSpPr>
          <p:spPr>
            <a:xfrm>
              <a:off x="7555653" y="3590503"/>
              <a:ext cx="4327451" cy="2413071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Etiologies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Dystrophique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Rhumatismale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Inflammatoire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Congénitale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Aigue (EI, DA, trauma)</a:t>
              </a:r>
              <a:endParaRPr lang="x-none" sz="2200" dirty="0">
                <a:solidFill>
                  <a:schemeClr val="tx1"/>
                </a:solidFill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xmlns="" id="{8797F48A-6609-063D-DA5B-B55953040146}"/>
                </a:ext>
              </a:extLst>
            </p:cNvPr>
            <p:cNvSpPr/>
            <p:nvPr/>
          </p:nvSpPr>
          <p:spPr>
            <a:xfrm>
              <a:off x="7299364" y="328658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19" name="Graphique 18" descr="Livre fermé">
              <a:extLst>
                <a:ext uri="{FF2B5EF4-FFF2-40B4-BE49-F238E27FC236}">
                  <a16:creationId xmlns:a16="http://schemas.microsoft.com/office/drawing/2014/main" xmlns="" id="{E9411688-F0CC-9F3E-FB94-59940EA0A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374719" y="3358814"/>
              <a:ext cx="457118" cy="457118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xmlns="" id="{C968E79C-CF76-A405-0CEB-0360F1F87026}"/>
              </a:ext>
            </a:extLst>
          </p:cNvPr>
          <p:cNvGrpSpPr/>
          <p:nvPr/>
        </p:nvGrpSpPr>
        <p:grpSpPr>
          <a:xfrm>
            <a:off x="534286" y="3234952"/>
            <a:ext cx="5191569" cy="1279176"/>
            <a:chOff x="581911" y="1883578"/>
            <a:chExt cx="5191569" cy="127917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xmlns="" id="{F7578A48-7F9B-D266-1A0F-5BFE53A84C27}"/>
                </a:ext>
              </a:extLst>
            </p:cNvPr>
            <p:cNvSpPr/>
            <p:nvPr/>
          </p:nvSpPr>
          <p:spPr>
            <a:xfrm>
              <a:off x="790576" y="2136431"/>
              <a:ext cx="4982904" cy="1026323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Dyspnée d’effort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Angor d’effort ou de repos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xmlns="" id="{9C1C00A0-E6ED-5690-BFFB-BF37EB257422}"/>
                </a:ext>
              </a:extLst>
            </p:cNvPr>
            <p:cNvSpPr/>
            <p:nvPr/>
          </p:nvSpPr>
          <p:spPr>
            <a:xfrm>
              <a:off x="581911" y="1883578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>
                  <a:solidFill>
                    <a:schemeClr val="bg1"/>
                  </a:solidFill>
                </a:rPr>
                <a:t>?</a:t>
              </a:r>
              <a:endParaRPr lang="x-none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xmlns="" id="{EAE0786E-C08C-03D1-4A08-E1A7B901BF40}"/>
              </a:ext>
            </a:extLst>
          </p:cNvPr>
          <p:cNvGrpSpPr/>
          <p:nvPr/>
        </p:nvGrpSpPr>
        <p:grpSpPr>
          <a:xfrm>
            <a:off x="638619" y="4766981"/>
            <a:ext cx="5191568" cy="1187748"/>
            <a:chOff x="6162232" y="4730453"/>
            <a:chExt cx="5191568" cy="118774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EBBF03-E832-E3E2-6A07-6513098EE2A9}"/>
                </a:ext>
              </a:extLst>
            </p:cNvPr>
            <p:cNvSpPr/>
            <p:nvPr/>
          </p:nvSpPr>
          <p:spPr>
            <a:xfrm>
              <a:off x="6370896" y="5025066"/>
              <a:ext cx="4982904" cy="893135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HVG avec déviation axiale G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xmlns="" id="{848D3BD5-F8AD-8B01-056E-37C12053548E}"/>
                </a:ext>
              </a:extLst>
            </p:cNvPr>
            <p:cNvSpPr/>
            <p:nvPr/>
          </p:nvSpPr>
          <p:spPr>
            <a:xfrm>
              <a:off x="6162232" y="4730453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4" name="Graphique 13" descr="Pulsation">
              <a:extLst>
                <a:ext uri="{FF2B5EF4-FFF2-40B4-BE49-F238E27FC236}">
                  <a16:creationId xmlns:a16="http://schemas.microsoft.com/office/drawing/2014/main" xmlns="" id="{AD69261A-1AC0-60AF-1705-EE7D49C6C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232131" y="4800583"/>
              <a:ext cx="468030" cy="468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094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781EC2D-DE02-86C2-125D-851AF3AF0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C817A11-E36A-6579-E944-6F5C46802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7210CCE0-C379-6AB9-7B72-3157F3091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15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DA45B18F-E136-2B5B-2D28-D6FD1C743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Insuffisance aortique</a:t>
            </a:r>
            <a:endParaRPr lang="x-none" dirty="0"/>
          </a:p>
        </p:txBody>
      </p:sp>
      <p:pic>
        <p:nvPicPr>
          <p:cNvPr id="8" name="5chcdarmconv">
            <a:hlinkClick r:id="" action="ppaction://media"/>
            <a:extLst>
              <a:ext uri="{FF2B5EF4-FFF2-40B4-BE49-F238E27FC236}">
                <a16:creationId xmlns:a16="http://schemas.microsoft.com/office/drawing/2014/main" xmlns="" id="{5DD665BB-F0BB-4202-9E15-78796AE771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76975" y="1881187"/>
            <a:ext cx="5029200" cy="377190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365FD44C-C2F9-A4A8-979E-5ED7A99776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79" y="1881187"/>
            <a:ext cx="5214851" cy="391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58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D2D6E62-B147-D16B-4E71-4A05EAF4D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AB32CE0-5936-67C5-4310-6EBC423CE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Valvulopathies</a:t>
            </a:r>
            <a:endParaRPr lang="x-non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3D53D35-B200-92C1-6BFB-6F35CFD5E1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Insuffisance aortique</a:t>
            </a:r>
            <a:endParaRPr lang="x-non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9323960-07DB-E520-50D9-38591B720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592F-D4DC-4CFE-BE56-FC182DBE3861}" type="datetime1">
              <a:rPr lang="fr-FR" smtClean="0"/>
              <a:t>26/11/2024</a:t>
            </a:fld>
            <a:endParaRPr lang="x-non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37DE27D-19B0-9473-887E-F95162583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16</a:t>
            </a:fld>
            <a:endParaRPr lang="x-none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xmlns="" id="{798B454A-C0A2-69B1-E74A-CB525BC70C3B}"/>
              </a:ext>
            </a:extLst>
          </p:cNvPr>
          <p:cNvGrpSpPr/>
          <p:nvPr/>
        </p:nvGrpSpPr>
        <p:grpSpPr>
          <a:xfrm>
            <a:off x="515679" y="2170554"/>
            <a:ext cx="5257800" cy="1531555"/>
            <a:chOff x="515679" y="1477859"/>
            <a:chExt cx="5257800" cy="153155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xmlns="" id="{41C11292-2360-2592-7C5C-3EC8E96CD977}"/>
                </a:ext>
              </a:extLst>
            </p:cNvPr>
            <p:cNvSpPr/>
            <p:nvPr/>
          </p:nvSpPr>
          <p:spPr>
            <a:xfrm>
              <a:off x="790575" y="1730712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Traitement de l’IC + Repos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Traitement de l’EI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Prophylaxie de l’EI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xmlns="" id="{3CA013D3-13A2-C73F-42F7-77F78CC94B7A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8" name="Graphique 7" descr="Aiguille">
              <a:extLst>
                <a:ext uri="{FF2B5EF4-FFF2-40B4-BE49-F238E27FC236}">
                  <a16:creationId xmlns:a16="http://schemas.microsoft.com/office/drawing/2014/main" xmlns="" id="{E61E44E5-65C0-CC1E-6390-E66808413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xmlns="" id="{33822844-78DC-C32D-0FC2-925F308A79C8}"/>
              </a:ext>
            </a:extLst>
          </p:cNvPr>
          <p:cNvGrpSpPr/>
          <p:nvPr/>
        </p:nvGrpSpPr>
        <p:grpSpPr>
          <a:xfrm>
            <a:off x="6096000" y="2170554"/>
            <a:ext cx="5409234" cy="3232839"/>
            <a:chOff x="6096000" y="1477859"/>
            <a:chExt cx="5409234" cy="323283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F649950F-16E9-14C1-F1B0-D5579117A475}"/>
                </a:ext>
              </a:extLst>
            </p:cNvPr>
            <p:cNvSpPr/>
            <p:nvPr/>
          </p:nvSpPr>
          <p:spPr>
            <a:xfrm>
              <a:off x="6370895" y="1730711"/>
              <a:ext cx="5134339" cy="2979987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</a:t>
              </a:r>
              <a:r>
                <a:rPr lang="fr-FR" sz="2200" b="1" dirty="0" err="1">
                  <a:solidFill>
                    <a:schemeClr val="tx1"/>
                  </a:solidFill>
                </a:rPr>
                <a:t>IAo</a:t>
              </a:r>
              <a:r>
                <a:rPr lang="fr-FR" sz="2200" b="1" dirty="0">
                  <a:solidFill>
                    <a:schemeClr val="tx1"/>
                  </a:solidFill>
                </a:rPr>
                <a:t> non sévère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TRT médical et surveillance</a:t>
              </a:r>
            </a:p>
            <a:p>
              <a:pPr lvl="2"/>
              <a:endParaRPr lang="fr-FR" sz="2200" dirty="0">
                <a:solidFill>
                  <a:schemeClr val="tx1"/>
                </a:solidFill>
              </a:endParaRPr>
            </a:p>
            <a:p>
              <a:pPr lvl="2"/>
              <a:r>
                <a:rPr lang="fr-FR" sz="2200" b="1" dirty="0" err="1">
                  <a:solidFill>
                    <a:schemeClr val="tx1"/>
                  </a:solidFill>
                </a:rPr>
                <a:t>IAo</a:t>
              </a:r>
              <a:r>
                <a:rPr lang="fr-FR" sz="2200" b="1" dirty="0">
                  <a:solidFill>
                    <a:schemeClr val="tx1"/>
                  </a:solidFill>
                </a:rPr>
                <a:t> sévère et/ou symptomatique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TRT chirurgical</a:t>
              </a:r>
            </a:p>
            <a:p>
              <a:pPr lvl="2"/>
              <a:endParaRPr lang="fr-FR" sz="2200" dirty="0">
                <a:solidFill>
                  <a:schemeClr val="tx1"/>
                </a:solidFill>
              </a:endParaRPr>
            </a:p>
            <a:p>
              <a:pPr lvl="2"/>
              <a:r>
                <a:rPr lang="fr-FR" sz="2200" b="1" dirty="0" err="1">
                  <a:solidFill>
                    <a:schemeClr val="tx1"/>
                  </a:solidFill>
                </a:rPr>
                <a:t>IAo</a:t>
              </a:r>
              <a:r>
                <a:rPr lang="fr-FR" sz="2200" b="1" dirty="0">
                  <a:solidFill>
                    <a:schemeClr val="tx1"/>
                  </a:solidFill>
                </a:rPr>
                <a:t> avec </a:t>
              </a:r>
              <a:r>
                <a:rPr lang="fr-FR" sz="2200" b="1" dirty="0" err="1">
                  <a:solidFill>
                    <a:schemeClr val="tx1"/>
                  </a:solidFill>
                </a:rPr>
                <a:t>anevrysme</a:t>
              </a:r>
              <a:r>
                <a:rPr lang="fr-FR" sz="2200" b="1" dirty="0">
                  <a:solidFill>
                    <a:schemeClr val="tx1"/>
                  </a:solidFill>
                </a:rPr>
                <a:t> de l’</a:t>
              </a:r>
              <a:r>
                <a:rPr lang="fr-FR" sz="2200" b="1" dirty="0" err="1">
                  <a:solidFill>
                    <a:schemeClr val="tx1"/>
                  </a:solidFill>
                </a:rPr>
                <a:t>AoA</a:t>
              </a:r>
              <a:endParaRPr lang="fr-FR" sz="2200" b="1" dirty="0">
                <a:solidFill>
                  <a:schemeClr val="tx1"/>
                </a:solidFill>
              </a:endParaRP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 err="1">
                  <a:solidFill>
                    <a:schemeClr val="tx1"/>
                  </a:solidFill>
                </a:rPr>
                <a:t>Bentall</a:t>
              </a:r>
              <a:endParaRPr lang="fr-FR" sz="2200" dirty="0">
                <a:solidFill>
                  <a:schemeClr val="tx1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xmlns="" id="{CB4CB26A-7BDE-01B6-F72B-4690D1761999}"/>
                </a:ext>
              </a:extLst>
            </p:cNvPr>
            <p:cNvSpPr/>
            <p:nvPr/>
          </p:nvSpPr>
          <p:spPr>
            <a:xfrm>
              <a:off x="6096000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Graphique 17" descr="Aiguille">
              <a:extLst>
                <a:ext uri="{FF2B5EF4-FFF2-40B4-BE49-F238E27FC236}">
                  <a16:creationId xmlns:a16="http://schemas.microsoft.com/office/drawing/2014/main" xmlns="" id="{8AA19527-AC5E-6EDC-B520-17E4770E9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178017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xmlns="" id="{303EFF2B-A6F6-D91F-3F0F-FA06DAFB388D}"/>
              </a:ext>
            </a:extLst>
          </p:cNvPr>
          <p:cNvGrpSpPr/>
          <p:nvPr/>
        </p:nvGrpSpPr>
        <p:grpSpPr>
          <a:xfrm>
            <a:off x="515679" y="3871838"/>
            <a:ext cx="5257800" cy="1531555"/>
            <a:chOff x="515679" y="3179143"/>
            <a:chExt cx="5257800" cy="1531555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xmlns="" id="{52132379-4D56-43BD-898E-3F909A1E73DD}"/>
                </a:ext>
              </a:extLst>
            </p:cNvPr>
            <p:cNvSpPr/>
            <p:nvPr/>
          </p:nvSpPr>
          <p:spPr>
            <a:xfrm>
              <a:off x="790575" y="3431996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Plastie aortique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Remplacement valvulaire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Intervention de </a:t>
              </a:r>
              <a:r>
                <a:rPr lang="fr-FR" sz="2200" b="1" dirty="0" err="1">
                  <a:solidFill>
                    <a:schemeClr val="tx1"/>
                  </a:solidFill>
                </a:rPr>
                <a:t>Bentall</a:t>
              </a:r>
              <a:endParaRPr lang="fr-FR" sz="22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xmlns="" id="{B9D33E83-9380-EFBE-3915-516733A4DA2E}"/>
                </a:ext>
              </a:extLst>
            </p:cNvPr>
            <p:cNvSpPr/>
            <p:nvPr/>
          </p:nvSpPr>
          <p:spPr>
            <a:xfrm>
              <a:off x="515679" y="3179143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7" name="Graphique 26" descr="Aiguille">
              <a:extLst>
                <a:ext uri="{FF2B5EF4-FFF2-40B4-BE49-F238E27FC236}">
                  <a16:creationId xmlns:a16="http://schemas.microsoft.com/office/drawing/2014/main" xmlns="" id="{0D171A85-568B-D32A-A982-D52127CF5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97696" y="3262267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71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xmlns="" id="{52BF5A85-087B-8981-5006-163B90553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 infectieuse</a:t>
            </a:r>
            <a:endParaRPr lang="x-none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xmlns="" id="{DB729701-7ED3-6B3B-9D8C-593789D33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Endocardite, péricardite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65E3AA7-C171-E1D9-A580-98C531ED2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C345E8D-0005-69B6-EDC2-D90D6CC80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27673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8315351-26DA-01E4-0984-7E3DF4DA3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infectieuses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FFA092E-0A79-0881-0A0D-87E253F1E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F8FDA64-86A3-4312-0352-E693EEEB9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18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84C46F8F-C2F4-0D12-345A-FDC643C34F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Endocardite infectieuse</a:t>
            </a:r>
            <a:endParaRPr lang="x-none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0FDF15C2-BF5F-CFA6-0FDA-0B435666F5BD}"/>
              </a:ext>
            </a:extLst>
          </p:cNvPr>
          <p:cNvGrpSpPr/>
          <p:nvPr/>
        </p:nvGrpSpPr>
        <p:grpSpPr>
          <a:xfrm>
            <a:off x="534286" y="1597864"/>
            <a:ext cx="10771889" cy="1831136"/>
            <a:chOff x="534286" y="1736764"/>
            <a:chExt cx="10771889" cy="183113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00FD437F-A89C-706D-DA08-23BD02001341}"/>
                </a:ext>
              </a:extLst>
            </p:cNvPr>
            <p:cNvSpPr/>
            <p:nvPr/>
          </p:nvSpPr>
          <p:spPr>
            <a:xfrm>
              <a:off x="790575" y="2040678"/>
              <a:ext cx="10515600" cy="1527222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L’endocardite infectieuse (EI) est la colonisation de l’endocarde 	valvulaire, pariétal, d’une prothèse ou matériel intracardiaque par un 	micro-organisme le plus souvent microbien.</a:t>
              </a:r>
              <a:endParaRPr lang="x-none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xmlns="" id="{CCAB2EE4-E1F6-4F91-4EC5-50C721930264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que 9" descr="Livre fermé">
              <a:extLst>
                <a:ext uri="{FF2B5EF4-FFF2-40B4-BE49-F238E27FC236}">
                  <a16:creationId xmlns:a16="http://schemas.microsoft.com/office/drawing/2014/main" xmlns="" id="{151A4132-A5B6-C9FF-54FA-3C1F60731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xmlns="" id="{BB6F1388-EA0F-4729-6849-05E15D4E32DF}"/>
              </a:ext>
            </a:extLst>
          </p:cNvPr>
          <p:cNvGrpSpPr/>
          <p:nvPr/>
        </p:nvGrpSpPr>
        <p:grpSpPr>
          <a:xfrm>
            <a:off x="610930" y="3690256"/>
            <a:ext cx="5257800" cy="1704042"/>
            <a:chOff x="610930" y="3429000"/>
            <a:chExt cx="5257800" cy="1704042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xmlns="" id="{5F262067-CFD7-FBC1-7CE1-6EF110433CB7}"/>
                </a:ext>
              </a:extLst>
            </p:cNvPr>
            <p:cNvSpPr/>
            <p:nvPr/>
          </p:nvSpPr>
          <p:spPr>
            <a:xfrm>
              <a:off x="885826" y="3681853"/>
              <a:ext cx="4982904" cy="1451189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EI à hémoculture positive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Streptocoque </a:t>
              </a:r>
              <a:r>
                <a:rPr lang="el-GR" sz="2200" dirty="0">
                  <a:solidFill>
                    <a:schemeClr val="tx1"/>
                  </a:solidFill>
                </a:rPr>
                <a:t>β</a:t>
              </a:r>
              <a:r>
                <a:rPr lang="fr-FR" sz="2200" dirty="0">
                  <a:solidFill>
                    <a:schemeClr val="tx1"/>
                  </a:solidFill>
                </a:rPr>
                <a:t>HA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Staphylococcus aureus</a:t>
              </a: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xmlns="" id="{3AA7402E-7D71-BB58-6AB2-8BA117BCA20A}"/>
                </a:ext>
              </a:extLst>
            </p:cNvPr>
            <p:cNvSpPr/>
            <p:nvPr/>
          </p:nvSpPr>
          <p:spPr>
            <a:xfrm>
              <a:off x="610930" y="3429000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2" name="Graphique 11" descr="Scarabée">
              <a:extLst>
                <a:ext uri="{FF2B5EF4-FFF2-40B4-BE49-F238E27FC236}">
                  <a16:creationId xmlns:a16="http://schemas.microsoft.com/office/drawing/2014/main" xmlns="" id="{44B70848-A901-B1FD-A9D4-A6DBEB02F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50006" y="3470203"/>
              <a:ext cx="540000" cy="540000"/>
            </a:xfrm>
            <a:prstGeom prst="rect">
              <a:avLst/>
            </a:prstGeom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xmlns="" id="{A9B7FF51-25AF-984D-B2A5-E28ED3616204}"/>
              </a:ext>
            </a:extLst>
          </p:cNvPr>
          <p:cNvGrpSpPr/>
          <p:nvPr/>
        </p:nvGrpSpPr>
        <p:grpSpPr>
          <a:xfrm>
            <a:off x="6048375" y="3692647"/>
            <a:ext cx="5257800" cy="2237011"/>
            <a:chOff x="6048375" y="3431391"/>
            <a:chExt cx="5257800" cy="2237011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xmlns="" id="{48BB8962-291B-8DD3-EE3F-1EB2E6FC1F2F}"/>
                </a:ext>
              </a:extLst>
            </p:cNvPr>
            <p:cNvSpPr/>
            <p:nvPr/>
          </p:nvSpPr>
          <p:spPr>
            <a:xfrm>
              <a:off x="6323271" y="3684244"/>
              <a:ext cx="4982904" cy="1984158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EI à hémoculture négative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Décapitée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Germe intracellulaire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HACEK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Parasitaire / Fongique</a:t>
              </a: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xmlns="" id="{DD37865E-9115-05A7-A866-C720E8A6BF8A}"/>
                </a:ext>
              </a:extLst>
            </p:cNvPr>
            <p:cNvSpPr/>
            <p:nvPr/>
          </p:nvSpPr>
          <p:spPr>
            <a:xfrm>
              <a:off x="6048375" y="3431391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30" name="Graphique 29" descr="Scarabée">
              <a:extLst>
                <a:ext uri="{FF2B5EF4-FFF2-40B4-BE49-F238E27FC236}">
                  <a16:creationId xmlns:a16="http://schemas.microsoft.com/office/drawing/2014/main" xmlns="" id="{8BECBFA1-B5DE-D70C-9AE8-D9BBA4FA6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082289" y="3462823"/>
              <a:ext cx="540000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233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4FB4633-A0CA-3F05-A4B9-C6F59D298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infectieuses</a:t>
            </a:r>
            <a:endParaRPr lang="x-none" dirty="0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xmlns="" id="{FDFF7891-DD73-8C83-C766-59D66ADB75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6374235"/>
              </p:ext>
            </p:extLst>
          </p:nvPr>
        </p:nvGraphicFramePr>
        <p:xfrm>
          <a:off x="838200" y="2314258"/>
          <a:ext cx="105156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250009405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xmlns="" val="2672556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Critères majeurs</a:t>
                      </a:r>
                      <a:endParaRPr lang="x-none" sz="2000" dirty="0"/>
                    </a:p>
                  </a:txBody>
                  <a:tcPr marL="137160" marR="137160" marT="137160" marB="13716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Critères mineurs</a:t>
                      </a:r>
                      <a:endParaRPr lang="x-none" sz="2000" dirty="0"/>
                    </a:p>
                  </a:txBody>
                  <a:tcPr marL="137160" marR="137160" marT="137160" marB="13716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3554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Hémocultures positives à S. aureus ou aux Streptocoques non groupables, ou aux HACEK, ou aux Entérocoques</a:t>
                      </a:r>
                      <a:endParaRPr lang="fr-FR" sz="1000" b="1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2 Hémocultures positives au même germe</a:t>
                      </a:r>
                      <a:endParaRPr lang="fr-FR" sz="1000" b="1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Sérologie </a:t>
                      </a:r>
                      <a:r>
                        <a:rPr lang="fr-FR" sz="2000" b="1" dirty="0" err="1"/>
                        <a:t>Coxiella</a:t>
                      </a:r>
                      <a:r>
                        <a:rPr lang="fr-FR" sz="2000" b="1" dirty="0"/>
                        <a:t> </a:t>
                      </a:r>
                      <a:r>
                        <a:rPr lang="fr-FR" sz="2000" b="1" dirty="0" err="1"/>
                        <a:t>burnetti</a:t>
                      </a:r>
                      <a:endParaRPr lang="fr-FR" sz="1000" b="1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fr-FR" sz="2000" b="1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Végétation, abcès, désinsertion à l’ETT</a:t>
                      </a:r>
                      <a:endParaRPr lang="fr-FR" sz="1000" b="1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fr-FR" sz="2000" b="1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Nouveau souffle de régurgitation</a:t>
                      </a:r>
                      <a:endParaRPr lang="x-none" sz="2000" b="1" dirty="0"/>
                    </a:p>
                  </a:txBody>
                  <a:tcPr marL="137160" marR="137160" marT="137160" marB="1371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Cardiopathie préexistante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Toxicomanie IV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Fièvre &gt; 38°C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Phénomènes vasculaires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Phénomènes immunologiques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fr-FR" sz="2000" b="1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1" dirty="0"/>
                        <a:t>Hémocultures positives n’entrant pas dans les critères majeurs</a:t>
                      </a:r>
                      <a:endParaRPr lang="x-none" sz="2000" b="1" dirty="0"/>
                    </a:p>
                  </a:txBody>
                  <a:tcPr marL="137160" marR="137160" marT="137160" marB="1371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2093341"/>
                  </a:ext>
                </a:extLst>
              </a:tr>
            </a:tbl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362BC7E-7241-D9CB-8107-649DF7182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FFFF17-06E2-3CA8-474B-3FBB3518F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19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9ED33E9A-DF72-7DF9-3B44-5530F3956A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Endocardite infectieuse</a:t>
            </a:r>
            <a:endParaRPr lang="x-none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737EC0AE-182E-42E5-68E8-8F2681C9E239}"/>
              </a:ext>
            </a:extLst>
          </p:cNvPr>
          <p:cNvSpPr txBox="1"/>
          <p:nvPr/>
        </p:nvSpPr>
        <p:spPr>
          <a:xfrm>
            <a:off x="790575" y="1730919"/>
            <a:ext cx="3464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Critères de Duke modifiés</a:t>
            </a:r>
            <a:endParaRPr lang="x-none" sz="2400" b="1" dirty="0"/>
          </a:p>
        </p:txBody>
      </p:sp>
    </p:spTree>
    <p:extLst>
      <p:ext uri="{BB962C8B-B14F-4D97-AF65-F5344CB8AC3E}">
        <p14:creationId xmlns:p14="http://schemas.microsoft.com/office/powerpoint/2010/main" val="3473978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B528DDB-8907-FB73-2267-5446CF5C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infectieuses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6AA613C-A2AA-FAD8-8536-01B9B7BFB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/>
              <a:t>Endocardite </a:t>
            </a:r>
            <a:r>
              <a:rPr lang="fr-FR" dirty="0">
                <a:solidFill>
                  <a:srgbClr val="C00000"/>
                </a:solidFill>
              </a:rPr>
              <a:t>certaine</a:t>
            </a:r>
          </a:p>
          <a:p>
            <a:pPr lvl="1"/>
            <a:r>
              <a:rPr lang="fr-FR" dirty="0"/>
              <a:t>Examen anapath positif</a:t>
            </a:r>
          </a:p>
          <a:p>
            <a:pPr lvl="1"/>
            <a:r>
              <a:rPr lang="fr-FR" dirty="0"/>
              <a:t>2 critères majeurs</a:t>
            </a:r>
          </a:p>
          <a:p>
            <a:pPr lvl="1"/>
            <a:r>
              <a:rPr lang="fr-FR" dirty="0"/>
              <a:t>1 critère majeur + 3 critères mineurs</a:t>
            </a:r>
          </a:p>
          <a:p>
            <a:pPr lvl="1"/>
            <a:r>
              <a:rPr lang="fr-FR" dirty="0"/>
              <a:t>5 critères mineurs</a:t>
            </a:r>
          </a:p>
          <a:p>
            <a:endParaRPr lang="fr-FR" dirty="0"/>
          </a:p>
          <a:p>
            <a:r>
              <a:rPr lang="fr-FR" dirty="0"/>
              <a:t>Endocardite </a:t>
            </a:r>
            <a:r>
              <a:rPr lang="fr-FR" dirty="0">
                <a:solidFill>
                  <a:schemeClr val="accent2"/>
                </a:solidFill>
              </a:rPr>
              <a:t>possible</a:t>
            </a:r>
          </a:p>
          <a:p>
            <a:pPr lvl="1"/>
            <a:r>
              <a:rPr lang="fr-FR" dirty="0"/>
              <a:t>1 critères majeurs + 1 critère mineur</a:t>
            </a:r>
          </a:p>
          <a:p>
            <a:pPr lvl="1"/>
            <a:r>
              <a:rPr lang="fr-FR" dirty="0"/>
              <a:t>2 critères mineurs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ACD8FEF-95EF-A170-0213-48E0474E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1C797F91-7938-231A-E177-FC7C14EF6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20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CC6AFC31-8E65-27AA-9EF5-AE5A418A3E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Endocardite infectieuse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855935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2799007-D7E3-9CD5-8A28-D4BE5BDB8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8A805C0-BC4C-3C51-436D-CDAF97043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infectieuses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8782C0-472D-FADD-C91C-9C8A5853E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2013C0A7-F072-895F-FB01-CB4AF040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21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19E4A2C3-2435-0DB5-FB78-9038BE383D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Endocardite infectieuse</a:t>
            </a:r>
            <a:endParaRPr lang="x-none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xmlns="" id="{2C519A1E-633C-DF23-5788-3FF54C009179}"/>
              </a:ext>
            </a:extLst>
          </p:cNvPr>
          <p:cNvGrpSpPr/>
          <p:nvPr/>
        </p:nvGrpSpPr>
        <p:grpSpPr>
          <a:xfrm>
            <a:off x="515679" y="2170554"/>
            <a:ext cx="5257800" cy="1531555"/>
            <a:chOff x="515679" y="1477859"/>
            <a:chExt cx="5257800" cy="153155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xmlns="" id="{6EF6BB67-FA8D-3452-0C42-A80B31D4DA19}"/>
                </a:ext>
              </a:extLst>
            </p:cNvPr>
            <p:cNvSpPr/>
            <p:nvPr/>
          </p:nvSpPr>
          <p:spPr>
            <a:xfrm>
              <a:off x="790575" y="1730712"/>
              <a:ext cx="4982904" cy="1278702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Double ATB synergique IV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4 à 6 semaines (PO après 10 J)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TRT de la porte d’entrée</a:t>
              </a:r>
              <a:endParaRPr lang="x-none" sz="2200" dirty="0">
                <a:solidFill>
                  <a:srgbClr val="C00000"/>
                </a:solidFill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xmlns="" id="{FA6B26BE-6FDE-5D3D-9494-75DEB226BE6B}"/>
                </a:ext>
              </a:extLst>
            </p:cNvPr>
            <p:cNvSpPr/>
            <p:nvPr/>
          </p:nvSpPr>
          <p:spPr>
            <a:xfrm>
              <a:off x="515679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2" name="Graphique 11" descr="Aiguille">
              <a:extLst>
                <a:ext uri="{FF2B5EF4-FFF2-40B4-BE49-F238E27FC236}">
                  <a16:creationId xmlns:a16="http://schemas.microsoft.com/office/drawing/2014/main" xmlns="" id="{033502E4-2513-DF44-54FC-FE6977E17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97696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xmlns="" id="{6A9C180E-5E57-80AB-E15C-AE6B2EC4D1CA}"/>
              </a:ext>
            </a:extLst>
          </p:cNvPr>
          <p:cNvGrpSpPr/>
          <p:nvPr/>
        </p:nvGrpSpPr>
        <p:grpSpPr>
          <a:xfrm>
            <a:off x="6096000" y="2170554"/>
            <a:ext cx="5409234" cy="2963307"/>
            <a:chOff x="6096000" y="1477859"/>
            <a:chExt cx="5409234" cy="296330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xmlns="" id="{906D08EB-E86D-61A7-EA4B-2E92BB054FAF}"/>
                </a:ext>
              </a:extLst>
            </p:cNvPr>
            <p:cNvSpPr/>
            <p:nvPr/>
          </p:nvSpPr>
          <p:spPr>
            <a:xfrm>
              <a:off x="6370895" y="1730712"/>
              <a:ext cx="5134339" cy="2710454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Prophylaxie systématique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Hygiène dentaire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Désinfection des plaies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Remplacement des KT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</a:t>
              </a:r>
              <a:r>
                <a:rPr lang="fr-FR" sz="2200" b="1" dirty="0" err="1">
                  <a:solidFill>
                    <a:schemeClr val="tx1"/>
                  </a:solidFill>
                </a:rPr>
                <a:t>ATBprophylaxie</a:t>
              </a:r>
              <a:r>
                <a:rPr lang="fr-FR" sz="2200" b="1" dirty="0">
                  <a:solidFill>
                    <a:schemeClr val="tx1"/>
                  </a:solidFill>
                </a:rPr>
                <a:t> si cardiopathie à 	haut risque d’EI</a:t>
              </a:r>
              <a:endParaRPr lang="fr-FR" sz="2200" dirty="0">
                <a:solidFill>
                  <a:schemeClr val="tx1"/>
                </a:solidFill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xmlns="" id="{BAFBA3E4-CDAE-5855-C29D-C1BE6915E921}"/>
                </a:ext>
              </a:extLst>
            </p:cNvPr>
            <p:cNvSpPr/>
            <p:nvPr/>
          </p:nvSpPr>
          <p:spPr>
            <a:xfrm>
              <a:off x="6096000" y="147785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16" name="Graphique 15" descr="Aiguille">
              <a:extLst>
                <a:ext uri="{FF2B5EF4-FFF2-40B4-BE49-F238E27FC236}">
                  <a16:creationId xmlns:a16="http://schemas.microsoft.com/office/drawing/2014/main" xmlns="" id="{D8836BA3-96B1-0149-56F9-2BCA23113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178017" y="1560983"/>
              <a:ext cx="432000" cy="432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xmlns="" id="{BFCC00FF-F79F-E967-8D55-9A0F2C4A1A34}"/>
              </a:ext>
            </a:extLst>
          </p:cNvPr>
          <p:cNvGrpSpPr/>
          <p:nvPr/>
        </p:nvGrpSpPr>
        <p:grpSpPr>
          <a:xfrm>
            <a:off x="515679" y="3871838"/>
            <a:ext cx="5257800" cy="1912017"/>
            <a:chOff x="515679" y="3179143"/>
            <a:chExt cx="5257800" cy="1912017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xmlns="" id="{9EE462A4-B216-A1FA-343C-CC4B0BE85F74}"/>
                </a:ext>
              </a:extLst>
            </p:cNvPr>
            <p:cNvSpPr/>
            <p:nvPr/>
          </p:nvSpPr>
          <p:spPr>
            <a:xfrm>
              <a:off x="790575" y="3431996"/>
              <a:ext cx="4982904" cy="1659164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Chirurgie si :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Défaillance hémodynamique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Infection non contrôlée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Phénomènes emboliques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xmlns="" id="{5EF70634-EF39-45DB-2FE7-274D68962F52}"/>
                </a:ext>
              </a:extLst>
            </p:cNvPr>
            <p:cNvSpPr/>
            <p:nvPr/>
          </p:nvSpPr>
          <p:spPr>
            <a:xfrm>
              <a:off x="515679" y="3179143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Graphique 19" descr="Aiguille">
              <a:extLst>
                <a:ext uri="{FF2B5EF4-FFF2-40B4-BE49-F238E27FC236}">
                  <a16:creationId xmlns:a16="http://schemas.microsoft.com/office/drawing/2014/main" xmlns="" id="{0F09986B-0C68-9D63-FEE5-9240660F5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97696" y="3262267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331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6E9BC66-FF04-7E0E-A123-B6104A94B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8EFD5D3-F4D9-0516-4E5D-68F603835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infectieuses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E4F4B2-CD94-71E6-384C-BF71DBD6A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83578A4-7BC2-7009-A617-76D41B972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22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865E134E-2E3C-364F-4E43-4A292870FE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Péricardite aiguë</a:t>
            </a:r>
            <a:endParaRPr lang="x-none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DE504A3F-19AE-0DA8-8D5B-E14FC37A91E2}"/>
              </a:ext>
            </a:extLst>
          </p:cNvPr>
          <p:cNvGrpSpPr/>
          <p:nvPr/>
        </p:nvGrpSpPr>
        <p:grpSpPr>
          <a:xfrm>
            <a:off x="534286" y="1597864"/>
            <a:ext cx="10771889" cy="996178"/>
            <a:chOff x="534286" y="1736764"/>
            <a:chExt cx="10771889" cy="99617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F9B96053-F108-F589-0072-30CCC1CB7E37}"/>
                </a:ext>
              </a:extLst>
            </p:cNvPr>
            <p:cNvSpPr/>
            <p:nvPr/>
          </p:nvSpPr>
          <p:spPr>
            <a:xfrm>
              <a:off x="790575" y="2040678"/>
              <a:ext cx="10515600" cy="692264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</a:rPr>
                <a:t>	Inflammation aigue du péricarde avec ou sans épanchement péricardique</a:t>
              </a:r>
              <a:endParaRPr lang="x-none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xmlns="" id="{1B150351-96EB-6761-A797-15BD09AFA5AA}"/>
                </a:ext>
              </a:extLst>
            </p:cNvPr>
            <p:cNvSpPr/>
            <p:nvPr/>
          </p:nvSpPr>
          <p:spPr>
            <a:xfrm>
              <a:off x="534286" y="1736764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10" name="Graphique 9" descr="Livre fermé">
              <a:extLst>
                <a:ext uri="{FF2B5EF4-FFF2-40B4-BE49-F238E27FC236}">
                  <a16:creationId xmlns:a16="http://schemas.microsoft.com/office/drawing/2014/main" xmlns="" id="{CF001790-7AA3-1B0D-BC72-450871C42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09641" y="1808989"/>
              <a:ext cx="457118" cy="457118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xmlns="" id="{19ACB417-4896-FF9A-6260-34D9A667AFF4}"/>
              </a:ext>
            </a:extLst>
          </p:cNvPr>
          <p:cNvGrpSpPr/>
          <p:nvPr/>
        </p:nvGrpSpPr>
        <p:grpSpPr>
          <a:xfrm>
            <a:off x="6696517" y="3019043"/>
            <a:ext cx="4583740" cy="2716985"/>
            <a:chOff x="7299364" y="3286589"/>
            <a:chExt cx="4583740" cy="2716985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xmlns="" id="{39D546E9-5504-B6C4-48DB-833F46286CE5}"/>
                </a:ext>
              </a:extLst>
            </p:cNvPr>
            <p:cNvSpPr/>
            <p:nvPr/>
          </p:nvSpPr>
          <p:spPr>
            <a:xfrm>
              <a:off x="7555653" y="3590503"/>
              <a:ext cx="4327451" cy="2413071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Etiologies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Idiopathique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Virale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Tuberculeuse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Purulente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200" dirty="0">
                  <a:solidFill>
                    <a:schemeClr val="tx1"/>
                  </a:solidFill>
                </a:rPr>
                <a:t>Autres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xmlns="" id="{B2AF1E97-F5C0-7B2D-AA16-D62F8C452054}"/>
                </a:ext>
              </a:extLst>
            </p:cNvPr>
            <p:cNvSpPr/>
            <p:nvPr/>
          </p:nvSpPr>
          <p:spPr>
            <a:xfrm>
              <a:off x="7299364" y="3286589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4000" dirty="0">
                <a:solidFill>
                  <a:schemeClr val="bg1"/>
                </a:solidFill>
              </a:endParaRPr>
            </a:p>
          </p:txBody>
        </p:sp>
        <p:pic>
          <p:nvPicPr>
            <p:cNvPr id="14" name="Graphique 13" descr="Livre fermé">
              <a:extLst>
                <a:ext uri="{FF2B5EF4-FFF2-40B4-BE49-F238E27FC236}">
                  <a16:creationId xmlns:a16="http://schemas.microsoft.com/office/drawing/2014/main" xmlns="" id="{386694C9-FE37-FBEC-B8B1-58B191C82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374719" y="3358814"/>
              <a:ext cx="457118" cy="457118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xmlns="" id="{276A48C0-91D1-4871-B06B-88FFDFA892E0}"/>
              </a:ext>
            </a:extLst>
          </p:cNvPr>
          <p:cNvGrpSpPr/>
          <p:nvPr/>
        </p:nvGrpSpPr>
        <p:grpSpPr>
          <a:xfrm>
            <a:off x="534286" y="2897956"/>
            <a:ext cx="5191569" cy="1279176"/>
            <a:chOff x="581911" y="1883578"/>
            <a:chExt cx="5191569" cy="127917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xmlns="" id="{9808048A-3358-DFD3-1512-F31DB1FE5794}"/>
                </a:ext>
              </a:extLst>
            </p:cNvPr>
            <p:cNvSpPr/>
            <p:nvPr/>
          </p:nvSpPr>
          <p:spPr>
            <a:xfrm>
              <a:off x="790576" y="2136431"/>
              <a:ext cx="4982904" cy="1026323"/>
            </a:xfrm>
            <a:prstGeom prst="roundRect">
              <a:avLst>
                <a:gd name="adj" fmla="val 15636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Douleur thoracique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Dyspnée</a:t>
              </a:r>
              <a:endParaRPr lang="x-none" sz="2200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xmlns="" id="{24890884-DA3C-E634-5D10-26AF96A0ECCC}"/>
                </a:ext>
              </a:extLst>
            </p:cNvPr>
            <p:cNvSpPr/>
            <p:nvPr/>
          </p:nvSpPr>
          <p:spPr>
            <a:xfrm>
              <a:off x="581911" y="1883578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>
                  <a:solidFill>
                    <a:schemeClr val="bg1"/>
                  </a:solidFill>
                </a:rPr>
                <a:t>?</a:t>
              </a:r>
              <a:endParaRPr lang="x-none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xmlns="" id="{34FD05FF-15A2-62FB-9215-0DACEFF43677}"/>
              </a:ext>
            </a:extLst>
          </p:cNvPr>
          <p:cNvGrpSpPr/>
          <p:nvPr/>
        </p:nvGrpSpPr>
        <p:grpSpPr>
          <a:xfrm>
            <a:off x="468055" y="4384910"/>
            <a:ext cx="5257800" cy="1569802"/>
            <a:chOff x="6048375" y="1883578"/>
            <a:chExt cx="5257800" cy="1569802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xmlns="" id="{1F2BDA8E-D10B-42AC-7144-04D9D1BF226D}"/>
                </a:ext>
              </a:extLst>
            </p:cNvPr>
            <p:cNvSpPr/>
            <p:nvPr/>
          </p:nvSpPr>
          <p:spPr>
            <a:xfrm>
              <a:off x="6323271" y="2136431"/>
              <a:ext cx="4982904" cy="1316949"/>
            </a:xfrm>
            <a:prstGeom prst="roundRect">
              <a:avLst>
                <a:gd name="adj" fmla="val 713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200" b="1" dirty="0">
                  <a:solidFill>
                    <a:schemeClr val="tx1"/>
                  </a:solidFill>
                </a:rPr>
                <a:t>	Frottement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Assourdissement et bruits</a:t>
              </a:r>
            </a:p>
            <a:p>
              <a:r>
                <a:rPr lang="fr-FR" sz="2200" b="1" dirty="0">
                  <a:solidFill>
                    <a:schemeClr val="tx1"/>
                  </a:solidFill>
                </a:rPr>
                <a:t>	Signes d’ICD si tamponnade	</a:t>
              </a:r>
              <a:endParaRPr lang="fr-FR" sz="2200" dirty="0">
                <a:solidFill>
                  <a:schemeClr val="tx1"/>
                </a:solidFill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xmlns="" id="{E8DC96A3-9838-1B4F-CE9C-FAAD56D9141D}"/>
                </a:ext>
              </a:extLst>
            </p:cNvPr>
            <p:cNvSpPr/>
            <p:nvPr/>
          </p:nvSpPr>
          <p:spPr>
            <a:xfrm>
              <a:off x="6048375" y="1883578"/>
              <a:ext cx="607828" cy="6078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9" name="Graphique 28" descr="Stéthoscope">
              <a:extLst>
                <a:ext uri="{FF2B5EF4-FFF2-40B4-BE49-F238E27FC236}">
                  <a16:creationId xmlns:a16="http://schemas.microsoft.com/office/drawing/2014/main" xmlns="" id="{E1AB09DC-4621-59EC-D540-24BC2471F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127918" y="1954957"/>
              <a:ext cx="468000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61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CA31E0C-3B31-BA8D-E352-20C7FF828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infectieuses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B4174BE-CF28-952E-DFE7-401FFF24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6B621156-E524-29B7-0506-C75BA4FA8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23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85DCBD44-E348-773D-81A9-6C8F0BD5C9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Péricardite aiguë</a:t>
            </a:r>
            <a:endParaRPr lang="x-none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xmlns="" id="{123B7CFC-3EF6-C851-8FF4-07C45D1D23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2027" y="1562100"/>
            <a:ext cx="4967946" cy="4614863"/>
          </a:xfrm>
        </p:spPr>
      </p:pic>
    </p:spTree>
    <p:extLst>
      <p:ext uri="{BB962C8B-B14F-4D97-AF65-F5344CB8AC3E}">
        <p14:creationId xmlns:p14="http://schemas.microsoft.com/office/powerpoint/2010/main" val="920135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xmlns="" id="{BF4E1C06-9CC2-9144-7A7F-F6B05FFB7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QCM et cas clinique</a:t>
            </a:r>
            <a:endParaRPr lang="x-none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xmlns="" id="{ACF7A354-7FF9-1545-E95B-0BB958D08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658CDA4-9E3F-A743-BFED-E18C6ABAD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6BF2E32A-C488-9D03-08E4-EF3C6A99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10229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B85A527-CAD0-D52F-7F9A-79EB48701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E521F2B-1734-4B09-7668-083DC4523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/>
              <a:t>Dans le RM pur et serré, les signes que l’on peut retrouver sur l’ECG sont, cochez la RJ ?</a:t>
            </a:r>
          </a:p>
          <a:p>
            <a:pPr lvl="1"/>
            <a:endParaRPr lang="fr-FR" dirty="0"/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FA associée à des signes de surcharge </a:t>
            </a:r>
            <a:r>
              <a:rPr lang="fr-FR" dirty="0" err="1"/>
              <a:t>bi-auriculaire</a:t>
            </a:r>
            <a:endParaRPr lang="fr-FR" dirty="0"/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FA associée à des signes de surcharge ventriculaire gauche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FA associée à des signes de surcharge ventriculaire droite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FA associée à des signes de surcharge </a:t>
            </a:r>
            <a:r>
              <a:rPr lang="fr-FR" dirty="0" err="1"/>
              <a:t>bi-auriculaire</a:t>
            </a:r>
            <a:r>
              <a:rPr lang="fr-FR" dirty="0"/>
              <a:t> et ventriculaire droite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FA associée à des signes de surcharge bi-ventriculaire</a:t>
            </a:r>
          </a:p>
          <a:p>
            <a:pPr marL="914400" lvl="1" indent="-457200">
              <a:buFont typeface="+mj-lt"/>
              <a:buAutoNum type="alphaUcPeriod"/>
            </a:pP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4A5C308-4833-1354-8757-4513DC08E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D998763E-6491-063D-3DA9-014B26B5D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25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463B3D54-E08C-AB2D-29D6-F283B4EC06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QCM1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74885" y="4440116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4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0C8584-C0ED-5640-6221-3EE9B981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E4D346F-ECA1-62A6-ED3E-9C6BFCEC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52CF32D-421C-4D8B-859D-286CE8270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/>
              <a:t>Le RM serré présente les caractéristiques suivantes sauf une, laquelle ? (RF)</a:t>
            </a:r>
          </a:p>
          <a:p>
            <a:pPr lvl="1"/>
            <a:endParaRPr lang="fr-FR" dirty="0"/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Un roulement diastolique intense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Des signes de poumon cardiaque à la radiographie du thorax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Des signes fonctionnels respiratoires intenses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Des signes d’HVD à l’ECG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Une atteinte constante de l’appareil sous-valvulaire à l’écho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57D38CF-78A4-6FDD-2447-2537B9112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6FB8AD07-DDB0-0711-857D-F1AA3A18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26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FF6D1F8A-9E89-530F-2558-938BB8A874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QCM2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181100" y="5029200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11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8CC24A2-223A-A3AF-A52B-DAC189197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FDD2CD1-4BB0-4628-EDD6-DBB5F631A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F89FF48-1D6C-961B-C9A2-462B419A0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/>
              <a:t>La péricardite aiguë virale du sujet jeune correspond à toutes ses propositions, sauf une :</a:t>
            </a:r>
          </a:p>
          <a:p>
            <a:pPr lvl="1"/>
            <a:endParaRPr lang="fr-FR" dirty="0"/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L’échocardiographie peut être normale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Il existe un sus-décalage du ST suivi d’un aplatissement de l’onde T au début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La douleur est souvent de type angineux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La vibrance péricardique est souvent perçue</a:t>
            </a:r>
          </a:p>
          <a:p>
            <a:pPr marL="914400" lvl="1" indent="-457200">
              <a:buFont typeface="+mj-lt"/>
              <a:buAutoNum type="alphaUcPeriod"/>
            </a:pPr>
            <a:r>
              <a:rPr lang="fr-FR" dirty="0"/>
              <a:t>L’évolution est généralement favorable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0650461-592F-7E19-25C7-A567579BA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1F2C4D9-2A2A-5DE8-D068-6C12FB76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27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371B0634-0E8A-E2A2-DEB7-885259796A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QCM3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57301" y="4633547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0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06A21A-C57E-00F2-8DC8-FAB74C9B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719ADA5-0025-07D0-5B87-629F22E84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/>
              <a:t>Une patiente de 28 ans consulte en cardiologie pour une dyspnée d'apparition progressive depuis un an. Dans ses antécédents, on retrouve une notion d'angine dans l'enfance.</a:t>
            </a:r>
          </a:p>
          <a:p>
            <a:r>
              <a:rPr lang="fr-FR" dirty="0"/>
              <a:t>À l'examen clinique, elle est apyrétique et en bon état général. À l'auscultation, on note un rythme régulier avec un souffle </a:t>
            </a:r>
            <a:r>
              <a:rPr lang="fr-FR" dirty="0" err="1"/>
              <a:t>holo</a:t>
            </a:r>
            <a:r>
              <a:rPr lang="fr-FR" dirty="0"/>
              <a:t>-systolique, accompagné d'un roulement </a:t>
            </a:r>
            <a:r>
              <a:rPr lang="fr-FR" dirty="0" err="1"/>
              <a:t>protodiastolique</a:t>
            </a:r>
            <a:r>
              <a:rPr lang="fr-FR" dirty="0"/>
              <a:t> et d'un éclat du 2e bruit pulmonaire (B2).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3E82135-B304-3CF8-787D-DFC271A3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1E6ED68E-4991-DA6F-1696-F2176EB9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28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A3C27ADC-FCAA-F3CA-5CD1-FE3F6C2D49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39902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BED8782-228B-5A1C-8E35-9691990CF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8B42A77-80C5-1EA3-D856-65CB1139A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Quel est votre diagnostic lésionnel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Sténose mitrale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Fuite mitrale importante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Sténose aortique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Double lésion mitrale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Fuite aortique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C49E7B6-705D-4DFB-AE6E-0CF61D972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76302A80-B725-6583-505E-F612DF7D2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29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C2F6D4A4-D293-8F7D-4AF1-D099C011A6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181100" y="3719147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6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6502658-2570-4C32-B2E9-50540278A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8DA25F1-58CE-8870-ED10-3B2CA5122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1E89CC2-68CA-338B-C82B-C09E28784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2. Quel est l’étiologie la plus probable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Congénitale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Dégénérative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Rhumatismale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Ischémique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Traumatique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5F75D65-AA66-BDF7-03B1-2564D6197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906D2238-6FE6-26C1-DFC0-A902EF2E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30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9E845FDA-D848-9A58-7792-97674C9DB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83678" y="4132385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33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08F63-E660-374A-185C-A4CAD54C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5B5EE89-CADC-F4E2-8BCC-CBBBAE130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2BD1C13-45AF-EAC9-A764-1F419B85C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3. Cette patiente est classée dans la NYHA :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Stade I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Stade II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Stade III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Stade IV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TRF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BA1DE22-D75C-D3E9-A3C7-A1FD1B649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47F16CF8-4683-8796-0914-485F7FA46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31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EBA659FA-AC31-B156-C628-AAAB434F84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181100" y="4510454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13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6A501BF-EBEB-4CD1-40B7-0B0323F24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82C89F1-628D-9666-988A-7A803DAEA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14B85D3-8EEA-D034-D074-A390B06D2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4. Les signes de sévérité à l’auscultation :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B3 + Roulement </a:t>
            </a:r>
            <a:r>
              <a:rPr lang="fr-FR" dirty="0" err="1"/>
              <a:t>protodiastolique</a:t>
            </a: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Signe de Musset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Roulement de Flint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Roulement de Foster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TRJ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3404ADE-7838-585F-03B1-662F7D02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00688C00-4058-9115-A1B9-5A12BB372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32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EA5235ED-CCB1-1426-8733-FF01CB408C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77815" y="3349869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76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0A423C-FE74-DD1B-04E5-BD003A689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31023A3-AAB3-6D2C-7801-03EAF6EAD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80C9BB1-53BD-9D2E-9903-0D1D8C9C1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5. Quel est l’examen qui permet de confirmer le diagnostic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Coronarographie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Epreuve d’effort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Echo-Doppler cardiaque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Holter-ECG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Scintigraphie myocardique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E47EEC5-14B2-87EA-7944-8ECAC9FDE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631A0C74-E3EA-275A-5247-B943F0A9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33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F2372EF3-63D1-840C-18A7-B7F0481DAC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51439" y="4123593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30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7ECFA06-F502-C508-BF9F-DB08F9010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CA9FF8E-163D-0AE5-7026-A6CFAF040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86FE33F-7A7B-9911-9082-244258DEC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6. Les signes ECG de l’HVG sont :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Indice de Lewis &lt; 14 mm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Indice de Lewis &gt; 17 mm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Indice de </a:t>
            </a:r>
            <a:r>
              <a:rPr lang="fr-FR" dirty="0" err="1"/>
              <a:t>Sokolow</a:t>
            </a:r>
            <a:r>
              <a:rPr lang="fr-FR" dirty="0"/>
              <a:t> &gt; 35 mm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Aspect R/S &gt; 1 en V1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Indice de Cornell &lt; 14 mm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4BB92E0-28F3-342F-F0E0-B174FACEA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29B0E42A-B108-D1BF-4DD2-502C83B07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34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8238A800-CB58-DDBD-A449-01D13416BE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51438" y="3736731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251438" y="4140322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1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8BAB28-B07E-D6D0-DCAE-56154AABB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013A2FF-41CC-DEEC-1CF7-024F31DF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D5F9982-B111-FC38-E4B9-A6A7F5D7F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7. Les soins dentaires chez cette patiente doivent se faire sous :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ATB par voie parentérale 2 jours avant les soins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ATB par voie parentérale le jour des soins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Amoxicilline 3 g par voie orale 1h avant les soins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Amoxicilline 3 g par voie orale 3 jours avant les soins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Sans couverture ATB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5DEBCAD-916B-A5A9-71A6-09C8A2988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5A2248F7-39BF-2121-54A4-F49DBD038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35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B686885B-A1F0-B86D-D0CE-AFE0B62CB6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181100" y="4123593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49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38BB2B0-7C71-0430-7784-82397EB68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D85EC1A-4F09-F848-3509-2B4820EED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C799665-3CFB-13EA-AA8E-E4A45579C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8. Quelles sont les possibilités chirurgicales chez cette patiente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Plastie mitrale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Valve mécanique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Homogreffe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Hétérogreffe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Commissurotomie à cœur ouvert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3F82DFB-6B9B-6EC5-8478-6D62AE7BD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E8F3FC51-2DC3-1886-0500-BB4ED764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36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C2B00944-81D4-35FA-F9A9-532D16ACCA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42646" y="3332285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233854" y="3727084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98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D0449A2-35A5-C012-471E-7B1328D55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AAC8DB-3313-E6A0-C02A-0E976757A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74984AB-1A19-77B4-B606-2639539E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9. Un remplacement valvulaire par prothèse mécanique a été effectué, un TRT sera institué à vie, lequel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Héparine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HBPM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Antiagrégants plaquettaires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AVK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TRJ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9E6C6E4-6AF5-5440-1880-2BFFF20BA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88F8F153-EA20-400C-6A60-9A02A1BF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37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CFF308BD-FE93-8EB4-84EC-0458FBED3F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33854" y="4711823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78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5E9ADF-B709-6B9D-F9B8-8E204FDF8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D2A088-3CA0-BCB8-D555-26894E005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84A15F9-C285-93B5-49EB-93E276AF7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10. Ce traitement sera surveillé par un bilan biologique, lequel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TCK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Temps de saignement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TP/INR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Taux de plaquettes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Troponines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FB2919F-666E-8BE2-015B-8EDEB6EA1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EDE5E76C-107A-C6D3-32A0-732C462DB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38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58497507-5D26-7885-621B-4753E2A52A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33854" y="4105154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79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E94992-9C8F-FA8E-FC91-65243C588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860B10-16C9-AD7A-6243-32D5DD3D8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C4D6032-0FA8-D855-9921-A1FD1D7AF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/>
              <a:t>Une dame de 40 ans opérée il y a 5 ans d’une </a:t>
            </a:r>
            <a:r>
              <a:rPr lang="fr-FR" dirty="0" err="1"/>
              <a:t>IAo</a:t>
            </a:r>
            <a:r>
              <a:rPr lang="fr-FR" dirty="0"/>
              <a:t> est porteuse d’une prothèse mécanique.</a:t>
            </a:r>
          </a:p>
          <a:p>
            <a:r>
              <a:rPr lang="fr-FR" dirty="0"/>
              <a:t>La surveillance est régulière et son état est satisfaisant, en particulier son auscultation. </a:t>
            </a:r>
          </a:p>
          <a:p>
            <a:r>
              <a:rPr lang="fr-FR" dirty="0"/>
              <a:t>Depuis une extraction dentaire réalisée 3 semaines auparavant, elle présente une fièvre à 38,8°C et se plaint d’une grande asthénie et d’une toux discrète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1B4B911-53BD-4F1C-18C9-700B372AE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1B5AE89C-61AD-63EC-822B-E51E8E1EB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39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6B1E0906-595E-BDEB-CD8D-4EDB7F3ED9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5210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1F733B0-6783-48E1-F419-9D9E6CA15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4DB393C-F60F-DCB8-0E97-548C7BC1F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9817CB1-8489-BBA4-03B0-87E21F583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Quel diagnostic devez-vous évoquez-vous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Abcès dentaire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Embolie pulmonaire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Infection intercurrente pulmonaire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Endocardite infectieuse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Péricardite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D856829-588B-A059-EDDA-6752FCA6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D81FEB89-B569-D951-F4B9-DB84E0B99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40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059FD812-4D1C-4AA6-AA67-00C910C338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33854" y="4500808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05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E1C824-99E7-C3B0-08F9-52C5EAD8C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E525629-A05E-BF05-F0E8-00BCA5AE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3184E61-0C1D-E9F1-5DFE-3492F616B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2. Un élément auscultation, s’il est retrouvé, vous conforte dans votre hypothèse diagnostique, lequel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Souffle systolique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Bruit de galop droit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Frottement péricardique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Arythmie complète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Souffle diastolique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7F668F3-D41D-5E88-D33A-404970E67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5C8FF25C-B497-A564-11B5-C23FCC5D4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41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ED8C2866-5D34-5D7D-AC3E-4A1A3F1097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33854" y="5107477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43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157E75-6FDF-0FC1-C9CD-A3B3C6459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C173077-BE05-71BF-B294-0A6713069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C756D08-B7EE-3461-DFA2-26D0A7C3C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3. L’examen physique devra rechercher en priorité l’un des éléments suivants, lequel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Epanchement pleural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Défense abdominale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Phlébite des membres inférieurs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Splénomégalie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Tache rosées lenticulaires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D577272-7B54-EFFA-F028-94508D747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55CE1F9-2880-24A8-5CB0-547B663F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42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5CB04845-8E4C-830B-91CC-5F767D5E51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33854" y="4694239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731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A3A8C8C-1200-401F-EE99-93113D3D0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86A208-8314-ED97-C7B9-D3D570DB9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77F98A9-88A4-A5B6-F8C3-B30B3C16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4. Quel examen biologique faut-il demander en priorité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NFS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Bilan immunologique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Enzymes cardiaques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Gaz du sang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Hémocultures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2D999E7-21AC-0BED-9FCE-34DA2A281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908615BF-A333-4A4B-6B05-58F3F565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43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D1547B89-6AD7-10C5-4479-F513ED2073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33854" y="4914047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950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1F3AD39-2F39-E89C-EDA6-015DE7445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685BC8-F15B-146A-79EF-F43349B17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Séance de questions</a:t>
            </a:r>
            <a:endParaRPr lang="x-non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E6F830C-0CAE-A9BF-A402-F9423C38B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fr-FR" dirty="0"/>
              <a:t>5. Compte tenu de la porte d’entrée, quel est le germe le plus probablement en cause 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Staphylococcus aureus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Staphylococcus epidermidis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Streptocoque béta-hémolytique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dirty="0" err="1"/>
              <a:t>Cytomegalovirus</a:t>
            </a:r>
            <a:endParaRPr lang="fr-FR" dirty="0"/>
          </a:p>
          <a:p>
            <a:pPr marL="971550" lvl="1" indent="-514350">
              <a:buFont typeface="+mj-lt"/>
              <a:buAutoNum type="alphaUcPeriod"/>
            </a:pPr>
            <a:r>
              <a:rPr lang="fr-FR" dirty="0"/>
              <a:t>Streptococcus pneumoniae</a:t>
            </a:r>
            <a:endParaRPr lang="x-non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B1A92F9-1A98-1B0D-C100-EE6636CD2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A473-9A8B-4392-B940-C49CE394CA06}" type="datetime1">
              <a:rPr lang="fr-FR" smtClean="0"/>
              <a:t>26/11/2024</a:t>
            </a:fld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FF05F78C-04E2-96B9-C817-D6E3EFF47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6DC08-B05A-45F2-B7EC-182A3BFA74C3}" type="slidenum">
              <a:rPr lang="x-none" smtClean="0"/>
              <a:t>44</a:t>
            </a:fld>
            <a:endParaRPr lang="x-none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59E627BB-CCB0-CC3F-7BD7-17C702EB4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CAS CLINIQUE 2</a:t>
            </a:r>
            <a:endParaRPr lang="x-none" dirty="0"/>
          </a:p>
        </p:txBody>
      </p:sp>
      <p:sp>
        <p:nvSpPr>
          <p:cNvPr id="7" name="Rectangle 6"/>
          <p:cNvSpPr/>
          <p:nvPr/>
        </p:nvSpPr>
        <p:spPr>
          <a:xfrm>
            <a:off x="1233854" y="4324962"/>
            <a:ext cx="9829800" cy="4484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810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3267</TotalTime>
  <Words>1053</Words>
  <Application>Microsoft Office PowerPoint</Application>
  <PresentationFormat>Grand écran</PresentationFormat>
  <Paragraphs>503</Paragraphs>
  <Slides>44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Edwardian Script ITC</vt:lpstr>
      <vt:lpstr>Thème Office</vt:lpstr>
      <vt:lpstr>CARDIOLOGIE</vt:lpstr>
      <vt:lpstr>Valvulopathies</vt:lpstr>
      <vt:lpstr>Valvulopathies</vt:lpstr>
      <vt:lpstr>Valvulopathies</vt:lpstr>
      <vt:lpstr>Valvulopathies</vt:lpstr>
      <vt:lpstr>Valvulopathies</vt:lpstr>
      <vt:lpstr>Valvulopathies</vt:lpstr>
      <vt:lpstr>Valvulopathies</vt:lpstr>
      <vt:lpstr>Valvulopathies</vt:lpstr>
      <vt:lpstr>Valvulopathies</vt:lpstr>
      <vt:lpstr>Valvulopathies</vt:lpstr>
      <vt:lpstr>Valvulopathies</vt:lpstr>
      <vt:lpstr>Valvulopathies</vt:lpstr>
      <vt:lpstr>Valvulopathies</vt:lpstr>
      <vt:lpstr>Valvulopathies</vt:lpstr>
      <vt:lpstr>Valvulopathies</vt:lpstr>
      <vt:lpstr>Pathologie infectieuse</vt:lpstr>
      <vt:lpstr>Pathologies infectieuses</vt:lpstr>
      <vt:lpstr>Pathologies infectieuses</vt:lpstr>
      <vt:lpstr>Pathologies infectieuses</vt:lpstr>
      <vt:lpstr>Pathologies infectieuses</vt:lpstr>
      <vt:lpstr>Pathologies infectieuses</vt:lpstr>
      <vt:lpstr>Pathologies infectieuses</vt:lpstr>
      <vt:lpstr>QCM et cas clinique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  <vt:lpstr>Séance de questions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CARDIOLOGIE</dc:title>
  <dc:creator>Adam Roumani</dc:creator>
  <cp:lastModifiedBy>Compte Microsoft</cp:lastModifiedBy>
  <cp:revision>3</cp:revision>
  <dcterms:created xsi:type="dcterms:W3CDTF">2024-11-23T14:46:03Z</dcterms:created>
  <dcterms:modified xsi:type="dcterms:W3CDTF">2024-11-26T16:41:35Z</dcterms:modified>
</cp:coreProperties>
</file>