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Lst>
  <p:notesMasterIdLst>
    <p:notesMasterId r:id="rId32"/>
  </p:notesMasterIdLst>
  <p:sldIdLst>
    <p:sldId id="256" r:id="rId2"/>
    <p:sldId id="338" r:id="rId3"/>
    <p:sldId id="351" r:id="rId4"/>
    <p:sldId id="352" r:id="rId5"/>
    <p:sldId id="353" r:id="rId6"/>
    <p:sldId id="354" r:id="rId7"/>
    <p:sldId id="355" r:id="rId8"/>
    <p:sldId id="356" r:id="rId9"/>
    <p:sldId id="357" r:id="rId10"/>
    <p:sldId id="358" r:id="rId11"/>
    <p:sldId id="337" r:id="rId12"/>
    <p:sldId id="319" r:id="rId13"/>
    <p:sldId id="336" r:id="rId14"/>
    <p:sldId id="335" r:id="rId15"/>
    <p:sldId id="323" r:id="rId16"/>
    <p:sldId id="324" r:id="rId17"/>
    <p:sldId id="326" r:id="rId18"/>
    <p:sldId id="327" r:id="rId19"/>
    <p:sldId id="325" r:id="rId20"/>
    <p:sldId id="329" r:id="rId21"/>
    <p:sldId id="330" r:id="rId22"/>
    <p:sldId id="328" r:id="rId23"/>
    <p:sldId id="332" r:id="rId24"/>
    <p:sldId id="333" r:id="rId25"/>
    <p:sldId id="331" r:id="rId26"/>
    <p:sldId id="345" r:id="rId27"/>
    <p:sldId id="346" r:id="rId28"/>
    <p:sldId id="274" r:id="rId29"/>
    <p:sldId id="282" r:id="rId30"/>
    <p:sldId id="322" r:id="rId31"/>
  </p:sldIdLst>
  <p:sldSz cx="9144000" cy="5143500" type="screen16x9"/>
  <p:notesSz cx="6858000" cy="9144000"/>
  <p:embeddedFontLst>
    <p:embeddedFont>
      <p:font typeface="Aldhabi" pitchFamily="2" charset="-78"/>
      <p:regular r:id="rId33"/>
    </p:embeddedFont>
    <p:embeddedFont>
      <p:font typeface="Microsoft Uighur" panose="020F0502020204030204"/>
      <p:regular r:id="rId34"/>
      <p:bold r:id="rId35"/>
    </p:embeddedFont>
    <p:embeddedFont>
      <p:font typeface="Poppins" pitchFamily="2" charset="77"/>
      <p:regular r:id="rId36"/>
      <p:bold r:id="rId37"/>
      <p:italic r:id="rId38"/>
      <p:boldItalic r:id="rId39"/>
    </p:embeddedFont>
    <p:embeddedFont>
      <p:font typeface="Poppins ExtraBold" panose="020B0604020202020204" pitchFamily="34" charset="0"/>
      <p:bold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0C60B56-4E08-4557-80A1-5F33390405CD}">
  <a:tblStyle styleId="{00C60B56-4E08-4557-80A1-5F33390405C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061" autoAdjust="0"/>
  </p:normalViewPr>
  <p:slideViewPr>
    <p:cSldViewPr snapToGrid="0">
      <p:cViewPr varScale="1">
        <p:scale>
          <a:sx n="78" d="100"/>
          <a:sy n="78" d="100"/>
        </p:scale>
        <p:origin x="940" y="5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1017e1e2ff4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2" name="Google Shape;502;g1017e1e2ff4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8">
          <a:extLst>
            <a:ext uri="{FF2B5EF4-FFF2-40B4-BE49-F238E27FC236}">
              <a16:creationId xmlns:a16="http://schemas.microsoft.com/office/drawing/2014/main" id="{CC86ABA7-95E0-2727-A12D-1F7F1B469CFB}"/>
            </a:ext>
          </a:extLst>
        </p:cNvPr>
        <p:cNvGrpSpPr/>
        <p:nvPr/>
      </p:nvGrpSpPr>
      <p:grpSpPr>
        <a:xfrm>
          <a:off x="0" y="0"/>
          <a:ext cx="0" cy="0"/>
          <a:chOff x="0" y="0"/>
          <a:chExt cx="0" cy="0"/>
        </a:xfrm>
      </p:grpSpPr>
      <p:sp>
        <p:nvSpPr>
          <p:cNvPr id="1129" name="Google Shape;1129;g1022ca73251_2_38:notes">
            <a:extLst>
              <a:ext uri="{FF2B5EF4-FFF2-40B4-BE49-F238E27FC236}">
                <a16:creationId xmlns:a16="http://schemas.microsoft.com/office/drawing/2014/main" id="{0F864795-1588-9B87-6A1F-CB29F9586A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0" name="Google Shape;1130;g1022ca73251_2_38:notes">
            <a:extLst>
              <a:ext uri="{FF2B5EF4-FFF2-40B4-BE49-F238E27FC236}">
                <a16:creationId xmlns:a16="http://schemas.microsoft.com/office/drawing/2014/main" id="{D1B2FE4F-916C-C6CB-A8DC-0A354683C6F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70643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DB348DAB-5C78-09FC-14C1-B59E3D3B5AEC}"/>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F9B96B21-A7FC-AABE-9189-DA1EA677EFB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CBA211BC-FA8C-10C5-02E4-BA19A46D32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20894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58D237B8-ADAF-E349-72BC-4082B7AD02BC}"/>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35BDEA8F-C8AC-A1FF-B791-1B29860169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5C181ED1-2A14-2492-1D03-464A162A92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26873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05462267-FAC6-73C3-D758-DC84D9DDE1CD}"/>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030572DF-DF88-4DA4-759D-997BA8F5FA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397692AC-6E98-803E-C555-A3AB65E8EC1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94951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B2EAD43B-1CC7-24BB-700A-D64AE6FB6811}"/>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AF1F998B-BF47-21DC-EEEA-8DB5AB3410D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F4559D2C-4348-812C-EC88-0F7C1E8BCF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93153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569FBDF7-4007-6646-C291-30A1712A05FC}"/>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B118EF23-3CC3-AC1C-DF0E-684BA83D9D5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E34F66EB-A43A-6BB5-3CF2-1DC2EE53F5B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8230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121665B3-C0B7-6F6B-0E0F-9FA3D0ADFF5B}"/>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1FFADE1F-6BE7-6E83-5873-52D13E1509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60E121D7-2867-2FFB-BD39-5D0A5430DC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55113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373F5E94-CDFC-99FA-CED4-7BC46E5B468E}"/>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58BB9258-2A40-3A87-8925-5FF9651FFC0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EEB8CC1A-C5A0-B762-032A-0F906E68A34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31462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3A967094-B68F-56AD-F3E4-F4BBEC8C47DC}"/>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11A6001F-8B7A-9812-9559-1B636E510F6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50CF5A33-29B0-D7F8-9C02-F78FEA11774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347620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8">
          <a:extLst>
            <a:ext uri="{FF2B5EF4-FFF2-40B4-BE49-F238E27FC236}">
              <a16:creationId xmlns:a16="http://schemas.microsoft.com/office/drawing/2014/main" id="{FCB13ACD-E44D-BC9D-8EDE-2EC13D006A9B}"/>
            </a:ext>
          </a:extLst>
        </p:cNvPr>
        <p:cNvGrpSpPr/>
        <p:nvPr/>
      </p:nvGrpSpPr>
      <p:grpSpPr>
        <a:xfrm>
          <a:off x="0" y="0"/>
          <a:ext cx="0" cy="0"/>
          <a:chOff x="0" y="0"/>
          <a:chExt cx="0" cy="0"/>
        </a:xfrm>
      </p:grpSpPr>
      <p:sp>
        <p:nvSpPr>
          <p:cNvPr id="1129" name="Google Shape;1129;g1022ca73251_2_38:notes">
            <a:extLst>
              <a:ext uri="{FF2B5EF4-FFF2-40B4-BE49-F238E27FC236}">
                <a16:creationId xmlns:a16="http://schemas.microsoft.com/office/drawing/2014/main" id="{75756DD4-0967-C1D5-8482-23F68A3623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0" name="Google Shape;1130;g1022ca73251_2_38:notes">
            <a:extLst>
              <a:ext uri="{FF2B5EF4-FFF2-40B4-BE49-F238E27FC236}">
                <a16:creationId xmlns:a16="http://schemas.microsoft.com/office/drawing/2014/main" id="{A9BFD985-E172-0676-9B4D-63E993D53C2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70384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E206CDFF-6BD1-B368-56D8-B870BCB6C415}"/>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FA38135F-33BE-25EE-D952-A317F7DB7C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99A8CDB5-4F07-67D0-2AE6-825464AA0B5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3003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12B837A4-587E-DE2F-CEDD-DA9F693C931A}"/>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164B60A8-2E5D-D49C-4F59-FE2CFE8D290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3BF1AA2B-923A-3850-070A-4FF946B76EC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39559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B8195A5D-7DB4-0132-581B-7F42F474D6D0}"/>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026BFA82-E2A4-DABC-05A4-89669D0482F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7CCC45B4-3D82-E292-3489-37A141473E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14715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D090F234-9EEC-5487-DDFF-E625E9A28621}"/>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705B910C-01FE-8600-6198-9024873A68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51A4E6A1-A4BC-C25E-E559-A2C03CCD06C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53948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a:extLst>
            <a:ext uri="{FF2B5EF4-FFF2-40B4-BE49-F238E27FC236}">
              <a16:creationId xmlns:a16="http://schemas.microsoft.com/office/drawing/2014/main" id="{A2E51610-4597-7976-A73F-F6EBC1F552CE}"/>
            </a:ext>
          </a:extLst>
        </p:cNvPr>
        <p:cNvGrpSpPr/>
        <p:nvPr/>
      </p:nvGrpSpPr>
      <p:grpSpPr>
        <a:xfrm>
          <a:off x="0" y="0"/>
          <a:ext cx="0" cy="0"/>
          <a:chOff x="0" y="0"/>
          <a:chExt cx="0" cy="0"/>
        </a:xfrm>
      </p:grpSpPr>
      <p:sp>
        <p:nvSpPr>
          <p:cNvPr id="673" name="Google Shape;673;g1022ca73251_0_149:notes">
            <a:extLst>
              <a:ext uri="{FF2B5EF4-FFF2-40B4-BE49-F238E27FC236}">
                <a16:creationId xmlns:a16="http://schemas.microsoft.com/office/drawing/2014/main" id="{B1C4B22A-FF12-09A9-51A8-87D02A9E2B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g1022ca73251_0_149:notes">
            <a:extLst>
              <a:ext uri="{FF2B5EF4-FFF2-40B4-BE49-F238E27FC236}">
                <a16:creationId xmlns:a16="http://schemas.microsoft.com/office/drawing/2014/main" id="{6B62DADE-69E0-AA58-251D-C21575087B9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078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D7EB3BA4-E99B-76EE-660F-54A8580C414F}"/>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971177C7-2B1E-05F0-3FA8-DB2A545223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46FBD642-2BEC-AAB8-6BC3-859DEECDD65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683204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1C25454C-45FA-7428-32D5-9009D3DFC6B2}"/>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07B22124-3B93-D02E-C91B-C3089EFF4B5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2291F108-B9E7-DB9B-2644-9F94948F3F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058899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a:extLst>
            <a:ext uri="{FF2B5EF4-FFF2-40B4-BE49-F238E27FC236}">
              <a16:creationId xmlns:a16="http://schemas.microsoft.com/office/drawing/2014/main" id="{E9D3C754-889A-C394-948C-78F98FB9ECEA}"/>
            </a:ext>
          </a:extLst>
        </p:cNvPr>
        <p:cNvGrpSpPr/>
        <p:nvPr/>
      </p:nvGrpSpPr>
      <p:grpSpPr>
        <a:xfrm>
          <a:off x="0" y="0"/>
          <a:ext cx="0" cy="0"/>
          <a:chOff x="0" y="0"/>
          <a:chExt cx="0" cy="0"/>
        </a:xfrm>
      </p:grpSpPr>
      <p:sp>
        <p:nvSpPr>
          <p:cNvPr id="673" name="Google Shape;673;g1022ca73251_0_149:notes">
            <a:extLst>
              <a:ext uri="{FF2B5EF4-FFF2-40B4-BE49-F238E27FC236}">
                <a16:creationId xmlns:a16="http://schemas.microsoft.com/office/drawing/2014/main" id="{D63597EC-06C1-79E6-C477-2E2F928261A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g1022ca73251_0_149:notes">
            <a:extLst>
              <a:ext uri="{FF2B5EF4-FFF2-40B4-BE49-F238E27FC236}">
                <a16:creationId xmlns:a16="http://schemas.microsoft.com/office/drawing/2014/main" id="{2B11FC8A-DE92-8B1F-195A-B2AC865B14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16947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022DE624-3A8C-4641-E943-60D4BF461DF8}"/>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63708693-8BEE-7501-51F5-F3B9E125E93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3774F3A4-C46F-9F3B-3147-B6479AD5083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857647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81624003-9CB2-65DE-9070-3F9E612A91D7}"/>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29B0B2E5-303E-459E-9957-8451C0FD3AD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4F69EECD-9EDA-CBE3-80DE-00865B69798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69484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a:extLst>
            <a:ext uri="{FF2B5EF4-FFF2-40B4-BE49-F238E27FC236}">
              <a16:creationId xmlns:a16="http://schemas.microsoft.com/office/drawing/2014/main" id="{656EF0C3-39E4-A017-9F28-6B50896AFBE3}"/>
            </a:ext>
          </a:extLst>
        </p:cNvPr>
        <p:cNvGrpSpPr/>
        <p:nvPr/>
      </p:nvGrpSpPr>
      <p:grpSpPr>
        <a:xfrm>
          <a:off x="0" y="0"/>
          <a:ext cx="0" cy="0"/>
          <a:chOff x="0" y="0"/>
          <a:chExt cx="0" cy="0"/>
        </a:xfrm>
      </p:grpSpPr>
      <p:sp>
        <p:nvSpPr>
          <p:cNvPr id="673" name="Google Shape;673;g1022ca73251_0_149:notes">
            <a:extLst>
              <a:ext uri="{FF2B5EF4-FFF2-40B4-BE49-F238E27FC236}">
                <a16:creationId xmlns:a16="http://schemas.microsoft.com/office/drawing/2014/main" id="{EF354867-37EE-0AE1-010C-AFDF986B0EC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g1022ca73251_0_149:notes">
            <a:extLst>
              <a:ext uri="{FF2B5EF4-FFF2-40B4-BE49-F238E27FC236}">
                <a16:creationId xmlns:a16="http://schemas.microsoft.com/office/drawing/2014/main" id="{B56A5AE5-7037-4A63-6841-1AC00045EC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71897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546CEB30-4E35-259A-9E53-9379696E8C41}"/>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D89F08F7-8CD0-9207-87F6-8C393DE6B82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EE1B9F69-DF60-79B0-B73C-08B0C2DC614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048665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C5C3182E-EB07-9DFA-9B44-AE85CE52A216}"/>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3445AD96-1CAA-5D94-D09E-DAF3573ED0E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AEEACD8B-4030-7683-3596-149D8DFC5D2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177779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a:extLst>
            <a:ext uri="{FF2B5EF4-FFF2-40B4-BE49-F238E27FC236}">
              <a16:creationId xmlns:a16="http://schemas.microsoft.com/office/drawing/2014/main" id="{D2A7968D-354C-A2C1-FC5B-55BD7012CFD6}"/>
            </a:ext>
          </a:extLst>
        </p:cNvPr>
        <p:cNvGrpSpPr/>
        <p:nvPr/>
      </p:nvGrpSpPr>
      <p:grpSpPr>
        <a:xfrm>
          <a:off x="0" y="0"/>
          <a:ext cx="0" cy="0"/>
          <a:chOff x="0" y="0"/>
          <a:chExt cx="0" cy="0"/>
        </a:xfrm>
      </p:grpSpPr>
      <p:sp>
        <p:nvSpPr>
          <p:cNvPr id="673" name="Google Shape;673;g1022ca73251_0_149:notes">
            <a:extLst>
              <a:ext uri="{FF2B5EF4-FFF2-40B4-BE49-F238E27FC236}">
                <a16:creationId xmlns:a16="http://schemas.microsoft.com/office/drawing/2014/main" id="{75CE571C-16FE-7DB6-B711-F97785024A8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g1022ca73251_0_149:notes">
            <a:extLst>
              <a:ext uri="{FF2B5EF4-FFF2-40B4-BE49-F238E27FC236}">
                <a16:creationId xmlns:a16="http://schemas.microsoft.com/office/drawing/2014/main" id="{B2A455B1-ABA3-E431-459B-8510FB7AF7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67574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088AE9D5-0123-2117-85AA-1C494728F365}"/>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039AA624-13D9-456E-D6B7-288648436EE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8D051BCC-C073-A880-ABA8-74E63DFFE9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656582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a:extLst>
            <a:ext uri="{FF2B5EF4-FFF2-40B4-BE49-F238E27FC236}">
              <a16:creationId xmlns:a16="http://schemas.microsoft.com/office/drawing/2014/main" id="{9977DAB0-7E35-6894-4449-C33643A87C33}"/>
            </a:ext>
          </a:extLst>
        </p:cNvPr>
        <p:cNvGrpSpPr/>
        <p:nvPr/>
      </p:nvGrpSpPr>
      <p:grpSpPr>
        <a:xfrm>
          <a:off x="0" y="0"/>
          <a:ext cx="0" cy="0"/>
          <a:chOff x="0" y="0"/>
          <a:chExt cx="0" cy="0"/>
        </a:xfrm>
      </p:grpSpPr>
      <p:sp>
        <p:nvSpPr>
          <p:cNvPr id="999" name="Google Shape;999;g1020fd93b5b_0_210:notes">
            <a:extLst>
              <a:ext uri="{FF2B5EF4-FFF2-40B4-BE49-F238E27FC236}">
                <a16:creationId xmlns:a16="http://schemas.microsoft.com/office/drawing/2014/main" id="{B07D04F5-0CD4-C039-8EB1-71153D1F46D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0" name="Google Shape;1000;g1020fd93b5b_0_210:notes">
            <a:extLst>
              <a:ext uri="{FF2B5EF4-FFF2-40B4-BE49-F238E27FC236}">
                <a16:creationId xmlns:a16="http://schemas.microsoft.com/office/drawing/2014/main" id="{6002E13C-9256-7B50-83EA-444A1972A70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001672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g10391bf852c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5" name="Google Shape;955;g10391bf852c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8"/>
        <p:cNvGrpSpPr/>
        <p:nvPr/>
      </p:nvGrpSpPr>
      <p:grpSpPr>
        <a:xfrm>
          <a:off x="0" y="0"/>
          <a:ext cx="0" cy="0"/>
          <a:chOff x="0" y="0"/>
          <a:chExt cx="0" cy="0"/>
        </a:xfrm>
      </p:grpSpPr>
      <p:sp>
        <p:nvSpPr>
          <p:cNvPr id="1129" name="Google Shape;1129;g1022ca73251_2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0" name="Google Shape;1130;g1022ca73251_2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a:extLst>
            <a:ext uri="{FF2B5EF4-FFF2-40B4-BE49-F238E27FC236}">
              <a16:creationId xmlns:a16="http://schemas.microsoft.com/office/drawing/2014/main" id="{255C6B1C-B3BC-B1FE-8690-0F860EDF0BA9}"/>
            </a:ext>
          </a:extLst>
        </p:cNvPr>
        <p:cNvGrpSpPr/>
        <p:nvPr/>
      </p:nvGrpSpPr>
      <p:grpSpPr>
        <a:xfrm>
          <a:off x="0" y="0"/>
          <a:ext cx="0" cy="0"/>
          <a:chOff x="0" y="0"/>
          <a:chExt cx="0" cy="0"/>
        </a:xfrm>
      </p:grpSpPr>
      <p:sp>
        <p:nvSpPr>
          <p:cNvPr id="954" name="Google Shape;954;g10391bf852c_0_22:notes">
            <a:extLst>
              <a:ext uri="{FF2B5EF4-FFF2-40B4-BE49-F238E27FC236}">
                <a16:creationId xmlns:a16="http://schemas.microsoft.com/office/drawing/2014/main" id="{838979CC-F029-C624-A683-789CD80FA0F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5" name="Google Shape;955;g10391bf852c_0_22:notes">
            <a:extLst>
              <a:ext uri="{FF2B5EF4-FFF2-40B4-BE49-F238E27FC236}">
                <a16:creationId xmlns:a16="http://schemas.microsoft.com/office/drawing/2014/main" id="{9F881C52-01D5-BD4D-B99D-D768E6247BA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1534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47950" y="1312425"/>
            <a:ext cx="6848100" cy="1540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5200"/>
              <a:buNone/>
              <a:defRPr sz="6000" b="0">
                <a:latin typeface="Poppins ExtraBold"/>
                <a:ea typeface="Poppins ExtraBold"/>
                <a:cs typeface="Poppins ExtraBold"/>
                <a:sym typeface="Poppins ExtraBold"/>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2202000" y="3234025"/>
            <a:ext cx="4740000" cy="440100"/>
          </a:xfrm>
          <a:prstGeom prst="rect">
            <a:avLst/>
          </a:prstGeom>
          <a:solidFill>
            <a:schemeClr val="lt1"/>
          </a:solidFill>
        </p:spPr>
        <p:txBody>
          <a:bodyPr spcFirstLastPara="1" wrap="square" lIns="91425" tIns="91425" rIns="91425" bIns="91425" anchor="ctr" anchorCtr="0">
            <a:normAutofit/>
          </a:bodyPr>
          <a:lstStyle>
            <a:lvl1pPr lvl="0" algn="ctr">
              <a:lnSpc>
                <a:spcPct val="100000"/>
              </a:lnSpc>
              <a:spcBef>
                <a:spcPts val="0"/>
              </a:spcBef>
              <a:spcAft>
                <a:spcPts val="0"/>
              </a:spcAft>
              <a:buSzPts val="2800"/>
              <a:buNone/>
              <a:defRPr sz="16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a:off x="349800" y="349800"/>
            <a:ext cx="4269543" cy="2321695"/>
          </a:xfrm>
          <a:custGeom>
            <a:avLst/>
            <a:gdLst/>
            <a:ahLst/>
            <a:cxnLst/>
            <a:rect l="l" t="t" r="r" b="b"/>
            <a:pathLst>
              <a:path w="37362" h="20944" fill="none" extrusionOk="0">
                <a:moveTo>
                  <a:pt x="37362" y="1"/>
                </a:moveTo>
                <a:lnTo>
                  <a:pt x="0" y="1"/>
                </a:lnTo>
                <a:lnTo>
                  <a:pt x="0" y="20944"/>
                </a:lnTo>
              </a:path>
            </a:pathLst>
          </a:custGeom>
          <a:noFill/>
          <a:ln w="28575" cap="rnd" cmpd="sng">
            <a:solidFill>
              <a:srgbClr val="FFFFFF"/>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12" name="Google Shape;12;p2"/>
          <p:cNvSpPr/>
          <p:nvPr/>
        </p:nvSpPr>
        <p:spPr>
          <a:xfrm rot="10800000">
            <a:off x="4571975" y="4047825"/>
            <a:ext cx="4222186" cy="745868"/>
          </a:xfrm>
          <a:custGeom>
            <a:avLst/>
            <a:gdLst/>
            <a:ahLst/>
            <a:cxnLst/>
            <a:rect l="l" t="t" r="r" b="b"/>
            <a:pathLst>
              <a:path w="37362" h="20944" fill="none" extrusionOk="0">
                <a:moveTo>
                  <a:pt x="37362" y="1"/>
                </a:moveTo>
                <a:lnTo>
                  <a:pt x="0" y="1"/>
                </a:lnTo>
                <a:lnTo>
                  <a:pt x="0" y="20944"/>
                </a:lnTo>
              </a:path>
            </a:pathLst>
          </a:custGeom>
          <a:noFill/>
          <a:ln w="28575" cap="rnd" cmpd="sng">
            <a:solidFill>
              <a:srgbClr val="FFFFFF"/>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1810550" y="4659050"/>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2293325" y="4545325"/>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 name="Google Shape;15;p2"/>
          <p:cNvGrpSpPr/>
          <p:nvPr/>
        </p:nvGrpSpPr>
        <p:grpSpPr>
          <a:xfrm rot="10800000">
            <a:off x="8325025" y="1980175"/>
            <a:ext cx="449500" cy="19675"/>
            <a:chOff x="3025950" y="3356200"/>
            <a:chExt cx="449500" cy="19675"/>
          </a:xfrm>
        </p:grpSpPr>
        <p:sp>
          <p:nvSpPr>
            <p:cNvPr id="16" name="Google Shape;16;p2"/>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oogle Shape;21;p2"/>
          <p:cNvGrpSpPr/>
          <p:nvPr/>
        </p:nvGrpSpPr>
        <p:grpSpPr>
          <a:xfrm>
            <a:off x="5609100" y="577613"/>
            <a:ext cx="449500" cy="19675"/>
            <a:chOff x="3025950" y="3356200"/>
            <a:chExt cx="449500" cy="19675"/>
          </a:xfrm>
        </p:grpSpPr>
        <p:sp>
          <p:nvSpPr>
            <p:cNvPr id="22" name="Google Shape;22;p2"/>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27;p2"/>
          <p:cNvGrpSpPr/>
          <p:nvPr/>
        </p:nvGrpSpPr>
        <p:grpSpPr>
          <a:xfrm rot="666718">
            <a:off x="290486" y="2988713"/>
            <a:ext cx="679076" cy="1795528"/>
            <a:chOff x="8087225" y="415325"/>
            <a:chExt cx="561700" cy="1718700"/>
          </a:xfrm>
        </p:grpSpPr>
        <p:sp>
          <p:nvSpPr>
            <p:cNvPr id="28" name="Google Shape;28;p2"/>
            <p:cNvSpPr/>
            <p:nvPr/>
          </p:nvSpPr>
          <p:spPr>
            <a:xfrm>
              <a:off x="8189025" y="528725"/>
              <a:ext cx="358400" cy="1605300"/>
            </a:xfrm>
            <a:custGeom>
              <a:avLst/>
              <a:gdLst/>
              <a:ahLst/>
              <a:cxnLst/>
              <a:rect l="l" t="t" r="r" b="b"/>
              <a:pathLst>
                <a:path w="14336" h="64212" fill="none" extrusionOk="0">
                  <a:moveTo>
                    <a:pt x="1" y="57044"/>
                  </a:moveTo>
                  <a:lnTo>
                    <a:pt x="1" y="1"/>
                  </a:lnTo>
                  <a:lnTo>
                    <a:pt x="14336" y="1"/>
                  </a:lnTo>
                  <a:lnTo>
                    <a:pt x="14336" y="57044"/>
                  </a:lnTo>
                  <a:cubicBezTo>
                    <a:pt x="14336" y="60997"/>
                    <a:pt x="11121" y="64211"/>
                    <a:pt x="7168" y="64211"/>
                  </a:cubicBezTo>
                  <a:lnTo>
                    <a:pt x="7168" y="64211"/>
                  </a:lnTo>
                  <a:cubicBezTo>
                    <a:pt x="3203" y="64211"/>
                    <a:pt x="1" y="60997"/>
                    <a:pt x="1" y="57044"/>
                  </a:cubicBezTo>
                  <a:close/>
                </a:path>
              </a:pathLst>
            </a:custGeom>
            <a:noFill/>
            <a:ln w="28575"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8273550" y="996650"/>
              <a:ext cx="188150" cy="1023375"/>
            </a:xfrm>
            <a:custGeom>
              <a:avLst/>
              <a:gdLst/>
              <a:ahLst/>
              <a:cxnLst/>
              <a:rect l="l" t="t" r="r" b="b"/>
              <a:pathLst>
                <a:path w="7526" h="40935" extrusionOk="0">
                  <a:moveTo>
                    <a:pt x="1" y="1"/>
                  </a:moveTo>
                  <a:lnTo>
                    <a:pt x="1" y="37660"/>
                  </a:lnTo>
                  <a:cubicBezTo>
                    <a:pt x="1" y="39470"/>
                    <a:pt x="1465" y="40934"/>
                    <a:pt x="3275" y="40934"/>
                  </a:cubicBezTo>
                  <a:lnTo>
                    <a:pt x="4251" y="40934"/>
                  </a:lnTo>
                  <a:cubicBezTo>
                    <a:pt x="6049" y="40934"/>
                    <a:pt x="7526" y="39470"/>
                    <a:pt x="7526" y="37660"/>
                  </a:cubicBezTo>
                  <a:lnTo>
                    <a:pt x="7526" y="1"/>
                  </a:lnTo>
                  <a:close/>
                </a:path>
              </a:pathLst>
            </a:custGeom>
            <a:solidFill>
              <a:srgbClr val="9C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8245275" y="963025"/>
              <a:ext cx="245600" cy="1099850"/>
            </a:xfrm>
            <a:custGeom>
              <a:avLst/>
              <a:gdLst/>
              <a:ahLst/>
              <a:cxnLst/>
              <a:rect l="l" t="t" r="r" b="b"/>
              <a:pathLst>
                <a:path w="9824" h="43994" fill="none" extrusionOk="0">
                  <a:moveTo>
                    <a:pt x="1" y="39088"/>
                  </a:moveTo>
                  <a:lnTo>
                    <a:pt x="1" y="0"/>
                  </a:lnTo>
                  <a:lnTo>
                    <a:pt x="9823" y="0"/>
                  </a:lnTo>
                  <a:lnTo>
                    <a:pt x="9823" y="39088"/>
                  </a:lnTo>
                  <a:cubicBezTo>
                    <a:pt x="9823" y="41803"/>
                    <a:pt x="7621" y="43994"/>
                    <a:pt x="4918" y="43994"/>
                  </a:cubicBezTo>
                  <a:lnTo>
                    <a:pt x="4918" y="43994"/>
                  </a:lnTo>
                  <a:cubicBezTo>
                    <a:pt x="2203" y="43994"/>
                    <a:pt x="1" y="41803"/>
                    <a:pt x="1" y="39088"/>
                  </a:cubicBezTo>
                  <a:close/>
                </a:path>
              </a:pathLst>
            </a:custGeom>
            <a:noFill/>
            <a:ln w="9525"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8087225" y="415325"/>
              <a:ext cx="561700" cy="113425"/>
            </a:xfrm>
            <a:custGeom>
              <a:avLst/>
              <a:gdLst/>
              <a:ahLst/>
              <a:cxnLst/>
              <a:rect l="l" t="t" r="r" b="b"/>
              <a:pathLst>
                <a:path w="22468" h="4537" fill="none" extrusionOk="0">
                  <a:moveTo>
                    <a:pt x="1" y="1"/>
                  </a:moveTo>
                  <a:lnTo>
                    <a:pt x="22468" y="1"/>
                  </a:lnTo>
                  <a:lnTo>
                    <a:pt x="22468" y="4537"/>
                  </a:lnTo>
                  <a:lnTo>
                    <a:pt x="1" y="4537"/>
                  </a:lnTo>
                  <a:close/>
                </a:path>
              </a:pathLst>
            </a:custGeom>
            <a:noFill/>
            <a:ln w="285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 name="Google Shape;32;p2"/>
          <p:cNvSpPr/>
          <p:nvPr/>
        </p:nvSpPr>
        <p:spPr>
          <a:xfrm>
            <a:off x="7614000" y="34978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7354225" y="62180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13"/>
        <p:cNvGrpSpPr/>
        <p:nvPr/>
      </p:nvGrpSpPr>
      <p:grpSpPr>
        <a:xfrm>
          <a:off x="0" y="0"/>
          <a:ext cx="0" cy="0"/>
          <a:chOff x="0" y="0"/>
          <a:chExt cx="0" cy="0"/>
        </a:xfrm>
      </p:grpSpPr>
      <p:sp>
        <p:nvSpPr>
          <p:cNvPr id="114" name="Google Shape;114;p8"/>
          <p:cNvSpPr txBox="1">
            <a:spLocks noGrp="1"/>
          </p:cNvSpPr>
          <p:nvPr>
            <p:ph type="title"/>
          </p:nvPr>
        </p:nvSpPr>
        <p:spPr>
          <a:xfrm>
            <a:off x="349800" y="1469550"/>
            <a:ext cx="8444400" cy="2204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800"/>
              <a:buNone/>
              <a:defRPr sz="9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15" name="Google Shape;115;p8"/>
          <p:cNvSpPr/>
          <p:nvPr/>
        </p:nvSpPr>
        <p:spPr>
          <a:xfrm rot="5400000">
            <a:off x="6222187" y="600044"/>
            <a:ext cx="2822232" cy="2321695"/>
          </a:xfrm>
          <a:custGeom>
            <a:avLst/>
            <a:gdLst/>
            <a:ahLst/>
            <a:cxnLst/>
            <a:rect l="l" t="t" r="r" b="b"/>
            <a:pathLst>
              <a:path w="37362" h="20944" fill="none" extrusionOk="0">
                <a:moveTo>
                  <a:pt x="37362" y="1"/>
                </a:moveTo>
                <a:lnTo>
                  <a:pt x="0" y="1"/>
                </a:lnTo>
                <a:lnTo>
                  <a:pt x="0" y="20944"/>
                </a:lnTo>
              </a:path>
            </a:pathLst>
          </a:custGeom>
          <a:noFill/>
          <a:ln w="28575" cap="rnd" cmpd="sng">
            <a:solidFill>
              <a:srgbClr val="FFFFFF"/>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116" name="Google Shape;116;p8"/>
          <p:cNvSpPr/>
          <p:nvPr/>
        </p:nvSpPr>
        <p:spPr>
          <a:xfrm rot="-5400000">
            <a:off x="-17205" y="2179404"/>
            <a:ext cx="2981301" cy="2247291"/>
          </a:xfrm>
          <a:custGeom>
            <a:avLst/>
            <a:gdLst/>
            <a:ahLst/>
            <a:cxnLst/>
            <a:rect l="l" t="t" r="r" b="b"/>
            <a:pathLst>
              <a:path w="37362" h="20944" fill="none" extrusionOk="0">
                <a:moveTo>
                  <a:pt x="37362" y="1"/>
                </a:moveTo>
                <a:lnTo>
                  <a:pt x="0" y="1"/>
                </a:lnTo>
                <a:lnTo>
                  <a:pt x="0" y="20944"/>
                </a:lnTo>
              </a:path>
            </a:pathLst>
          </a:custGeom>
          <a:noFill/>
          <a:ln w="28575" cap="rnd" cmpd="sng">
            <a:solidFill>
              <a:srgbClr val="FFFFFF"/>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7" name="Google Shape;117;p8"/>
          <p:cNvGrpSpPr/>
          <p:nvPr/>
        </p:nvGrpSpPr>
        <p:grpSpPr>
          <a:xfrm rot="10800000">
            <a:off x="8183663" y="4020094"/>
            <a:ext cx="610529" cy="763787"/>
            <a:chOff x="758425" y="3567225"/>
            <a:chExt cx="743550" cy="930200"/>
          </a:xfrm>
        </p:grpSpPr>
        <p:sp>
          <p:nvSpPr>
            <p:cNvPr id="118" name="Google Shape;118;p8"/>
            <p:cNvSpPr/>
            <p:nvPr/>
          </p:nvSpPr>
          <p:spPr>
            <a:xfrm>
              <a:off x="957850" y="3941675"/>
              <a:ext cx="314050" cy="314050"/>
            </a:xfrm>
            <a:custGeom>
              <a:avLst/>
              <a:gdLst/>
              <a:ahLst/>
              <a:cxnLst/>
              <a:rect l="l" t="t" r="r" b="b"/>
              <a:pathLst>
                <a:path w="12562" h="12562" fill="none" extrusionOk="0">
                  <a:moveTo>
                    <a:pt x="6454" y="96"/>
                  </a:moveTo>
                  <a:cubicBezTo>
                    <a:pt x="9871" y="191"/>
                    <a:pt x="12561" y="3037"/>
                    <a:pt x="12466" y="6454"/>
                  </a:cubicBezTo>
                  <a:cubicBezTo>
                    <a:pt x="12371" y="9871"/>
                    <a:pt x="9525" y="12562"/>
                    <a:pt x="6108" y="12467"/>
                  </a:cubicBezTo>
                  <a:cubicBezTo>
                    <a:pt x="2691" y="12371"/>
                    <a:pt x="0" y="9526"/>
                    <a:pt x="96" y="6109"/>
                  </a:cubicBezTo>
                  <a:cubicBezTo>
                    <a:pt x="191" y="2692"/>
                    <a:pt x="3048" y="1"/>
                    <a:pt x="6454" y="96"/>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8"/>
            <p:cNvSpPr/>
            <p:nvPr/>
          </p:nvSpPr>
          <p:spPr>
            <a:xfrm>
              <a:off x="758425" y="3567225"/>
              <a:ext cx="252425" cy="252450"/>
            </a:xfrm>
            <a:custGeom>
              <a:avLst/>
              <a:gdLst/>
              <a:ahLst/>
              <a:cxnLst/>
              <a:rect l="l" t="t" r="r" b="b"/>
              <a:pathLst>
                <a:path w="10097" h="10098" fill="none" extrusionOk="0">
                  <a:moveTo>
                    <a:pt x="6513" y="811"/>
                  </a:moveTo>
                  <a:cubicBezTo>
                    <a:pt x="8858" y="1620"/>
                    <a:pt x="10097" y="4168"/>
                    <a:pt x="9299" y="6514"/>
                  </a:cubicBezTo>
                  <a:cubicBezTo>
                    <a:pt x="8489" y="8859"/>
                    <a:pt x="5941" y="10097"/>
                    <a:pt x="3596" y="9300"/>
                  </a:cubicBezTo>
                  <a:cubicBezTo>
                    <a:pt x="1250" y="8490"/>
                    <a:pt x="0" y="5942"/>
                    <a:pt x="810" y="3597"/>
                  </a:cubicBezTo>
                  <a:cubicBezTo>
                    <a:pt x="1607" y="1251"/>
                    <a:pt x="4167" y="1"/>
                    <a:pt x="6513" y="811"/>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a:off x="1356100" y="3785425"/>
              <a:ext cx="145875" cy="145875"/>
            </a:xfrm>
            <a:custGeom>
              <a:avLst/>
              <a:gdLst/>
              <a:ahLst/>
              <a:cxnLst/>
              <a:rect l="l" t="t" r="r" b="b"/>
              <a:pathLst>
                <a:path w="5835" h="5835" fill="none" extrusionOk="0">
                  <a:moveTo>
                    <a:pt x="3763" y="465"/>
                  </a:moveTo>
                  <a:cubicBezTo>
                    <a:pt x="5109" y="929"/>
                    <a:pt x="5835" y="2405"/>
                    <a:pt x="5371" y="3763"/>
                  </a:cubicBezTo>
                  <a:cubicBezTo>
                    <a:pt x="4906" y="5108"/>
                    <a:pt x="3430" y="5834"/>
                    <a:pt x="2073" y="5370"/>
                  </a:cubicBezTo>
                  <a:cubicBezTo>
                    <a:pt x="715" y="4906"/>
                    <a:pt x="1" y="3429"/>
                    <a:pt x="465" y="2072"/>
                  </a:cubicBezTo>
                  <a:cubicBezTo>
                    <a:pt x="930" y="715"/>
                    <a:pt x="2406" y="0"/>
                    <a:pt x="3763" y="465"/>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a:off x="829550" y="4351550"/>
              <a:ext cx="145875" cy="145875"/>
            </a:xfrm>
            <a:custGeom>
              <a:avLst/>
              <a:gdLst/>
              <a:ahLst/>
              <a:cxnLst/>
              <a:rect l="l" t="t" r="r" b="b"/>
              <a:pathLst>
                <a:path w="5835" h="5835" fill="none" extrusionOk="0">
                  <a:moveTo>
                    <a:pt x="3763" y="465"/>
                  </a:moveTo>
                  <a:cubicBezTo>
                    <a:pt x="5120" y="929"/>
                    <a:pt x="5835" y="2406"/>
                    <a:pt x="5370" y="3763"/>
                  </a:cubicBezTo>
                  <a:cubicBezTo>
                    <a:pt x="4906" y="5109"/>
                    <a:pt x="3430" y="5835"/>
                    <a:pt x="2072" y="5371"/>
                  </a:cubicBezTo>
                  <a:cubicBezTo>
                    <a:pt x="715" y="4906"/>
                    <a:pt x="1" y="3430"/>
                    <a:pt x="465" y="2072"/>
                  </a:cubicBezTo>
                  <a:cubicBezTo>
                    <a:pt x="929" y="715"/>
                    <a:pt x="2406" y="1"/>
                    <a:pt x="3763" y="465"/>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8"/>
            <p:cNvSpPr/>
            <p:nvPr/>
          </p:nvSpPr>
          <p:spPr>
            <a:xfrm>
              <a:off x="937300" y="3791975"/>
              <a:ext cx="101525" cy="167600"/>
            </a:xfrm>
            <a:custGeom>
              <a:avLst/>
              <a:gdLst/>
              <a:ahLst/>
              <a:cxnLst/>
              <a:rect l="l" t="t" r="r" b="b"/>
              <a:pathLst>
                <a:path w="4061" h="6704" fill="none" extrusionOk="0">
                  <a:moveTo>
                    <a:pt x="4061" y="6703"/>
                  </a:moveTo>
                  <a:lnTo>
                    <a:pt x="1" y="0"/>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8"/>
            <p:cNvSpPr/>
            <p:nvPr/>
          </p:nvSpPr>
          <p:spPr>
            <a:xfrm>
              <a:off x="1241225" y="3898225"/>
              <a:ext cx="136050" cy="102125"/>
            </a:xfrm>
            <a:custGeom>
              <a:avLst/>
              <a:gdLst/>
              <a:ahLst/>
              <a:cxnLst/>
              <a:rect l="l" t="t" r="r" b="b"/>
              <a:pathLst>
                <a:path w="5442" h="4085" fill="none" extrusionOk="0">
                  <a:moveTo>
                    <a:pt x="5441" y="1"/>
                  </a:moveTo>
                  <a:lnTo>
                    <a:pt x="0" y="4084"/>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8"/>
            <p:cNvSpPr/>
            <p:nvPr/>
          </p:nvSpPr>
          <p:spPr>
            <a:xfrm>
              <a:off x="934625" y="4235775"/>
              <a:ext cx="98850" cy="130700"/>
            </a:xfrm>
            <a:custGeom>
              <a:avLst/>
              <a:gdLst/>
              <a:ahLst/>
              <a:cxnLst/>
              <a:rect l="l" t="t" r="r" b="b"/>
              <a:pathLst>
                <a:path w="3954" h="5228" fill="none" extrusionOk="0">
                  <a:moveTo>
                    <a:pt x="3954" y="0"/>
                  </a:moveTo>
                  <a:lnTo>
                    <a:pt x="1" y="5227"/>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 name="Google Shape;125;p8"/>
          <p:cNvGrpSpPr/>
          <p:nvPr/>
        </p:nvGrpSpPr>
        <p:grpSpPr>
          <a:xfrm rot="5400000">
            <a:off x="8154600" y="2083625"/>
            <a:ext cx="449500" cy="19675"/>
            <a:chOff x="3025950" y="3356200"/>
            <a:chExt cx="449500" cy="19675"/>
          </a:xfrm>
        </p:grpSpPr>
        <p:sp>
          <p:nvSpPr>
            <p:cNvPr id="126" name="Google Shape;126;p8"/>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8"/>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8"/>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8"/>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8"/>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 name="Google Shape;131;p8"/>
          <p:cNvGrpSpPr/>
          <p:nvPr/>
        </p:nvGrpSpPr>
        <p:grpSpPr>
          <a:xfrm>
            <a:off x="6618550" y="4783863"/>
            <a:ext cx="449500" cy="19675"/>
            <a:chOff x="3025950" y="3356200"/>
            <a:chExt cx="449500" cy="19675"/>
          </a:xfrm>
        </p:grpSpPr>
        <p:sp>
          <p:nvSpPr>
            <p:cNvPr id="132" name="Google Shape;132;p8"/>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8"/>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8"/>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8"/>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8"/>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 name="Google Shape;137;p8"/>
          <p:cNvSpPr/>
          <p:nvPr/>
        </p:nvSpPr>
        <p:spPr>
          <a:xfrm>
            <a:off x="3655000" y="4635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8"/>
          <p:cNvSpPr/>
          <p:nvPr/>
        </p:nvSpPr>
        <p:spPr>
          <a:xfrm>
            <a:off x="4137775" y="3498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9" name="Google Shape;139;p8"/>
          <p:cNvGrpSpPr/>
          <p:nvPr/>
        </p:nvGrpSpPr>
        <p:grpSpPr>
          <a:xfrm>
            <a:off x="349800" y="349813"/>
            <a:ext cx="726300" cy="698925"/>
            <a:chOff x="1271575" y="1946500"/>
            <a:chExt cx="726300" cy="698925"/>
          </a:xfrm>
        </p:grpSpPr>
        <p:sp>
          <p:nvSpPr>
            <p:cNvPr id="140" name="Google Shape;140;p8"/>
            <p:cNvSpPr/>
            <p:nvPr/>
          </p:nvSpPr>
          <p:spPr>
            <a:xfrm>
              <a:off x="1547200" y="2219600"/>
              <a:ext cx="174750" cy="153025"/>
            </a:xfrm>
            <a:custGeom>
              <a:avLst/>
              <a:gdLst/>
              <a:ahLst/>
              <a:cxnLst/>
              <a:rect l="l" t="t" r="r" b="b"/>
              <a:pathLst>
                <a:path w="6990" h="6121" extrusionOk="0">
                  <a:moveTo>
                    <a:pt x="3499" y="0"/>
                  </a:moveTo>
                  <a:cubicBezTo>
                    <a:pt x="2407" y="0"/>
                    <a:pt x="1350" y="585"/>
                    <a:pt x="798" y="1614"/>
                  </a:cubicBezTo>
                  <a:cubicBezTo>
                    <a:pt x="1" y="3102"/>
                    <a:pt x="560" y="4948"/>
                    <a:pt x="2049" y="5757"/>
                  </a:cubicBezTo>
                  <a:cubicBezTo>
                    <a:pt x="2508" y="6004"/>
                    <a:pt x="3003" y="6120"/>
                    <a:pt x="3491" y="6120"/>
                  </a:cubicBezTo>
                  <a:cubicBezTo>
                    <a:pt x="4583" y="6120"/>
                    <a:pt x="5641" y="5535"/>
                    <a:pt x="6192" y="4507"/>
                  </a:cubicBezTo>
                  <a:cubicBezTo>
                    <a:pt x="6990" y="3019"/>
                    <a:pt x="6430" y="1161"/>
                    <a:pt x="4942" y="364"/>
                  </a:cubicBezTo>
                  <a:cubicBezTo>
                    <a:pt x="4482" y="117"/>
                    <a:pt x="3987" y="0"/>
                    <a:pt x="34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8"/>
            <p:cNvSpPr/>
            <p:nvPr/>
          </p:nvSpPr>
          <p:spPr>
            <a:xfrm>
              <a:off x="1405525" y="1946500"/>
              <a:ext cx="458125" cy="698925"/>
            </a:xfrm>
            <a:custGeom>
              <a:avLst/>
              <a:gdLst/>
              <a:ahLst/>
              <a:cxnLst/>
              <a:rect l="l" t="t" r="r" b="b"/>
              <a:pathLst>
                <a:path w="18325" h="27957" fill="none" extrusionOk="0">
                  <a:moveTo>
                    <a:pt x="13395" y="16253"/>
                  </a:moveTo>
                  <a:cubicBezTo>
                    <a:pt x="9632" y="23277"/>
                    <a:pt x="4679" y="27956"/>
                    <a:pt x="2346" y="26706"/>
                  </a:cubicBezTo>
                  <a:cubicBezTo>
                    <a:pt x="0" y="25444"/>
                    <a:pt x="1167" y="18741"/>
                    <a:pt x="4930" y="11704"/>
                  </a:cubicBezTo>
                  <a:cubicBezTo>
                    <a:pt x="8704" y="4680"/>
                    <a:pt x="13645" y="1"/>
                    <a:pt x="15990" y="1251"/>
                  </a:cubicBezTo>
                  <a:cubicBezTo>
                    <a:pt x="18324" y="2513"/>
                    <a:pt x="17169" y="9228"/>
                    <a:pt x="13395" y="16253"/>
                  </a:cubicBezTo>
                  <a:close/>
                </a:path>
              </a:pathLst>
            </a:custGeom>
            <a:noFill/>
            <a:ln w="11300"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8"/>
            <p:cNvSpPr/>
            <p:nvPr/>
          </p:nvSpPr>
          <p:spPr>
            <a:xfrm>
              <a:off x="1271575" y="2168250"/>
              <a:ext cx="726300" cy="255425"/>
            </a:xfrm>
            <a:custGeom>
              <a:avLst/>
              <a:gdLst/>
              <a:ahLst/>
              <a:cxnLst/>
              <a:rect l="l" t="t" r="r" b="b"/>
              <a:pathLst>
                <a:path w="29052" h="10217" fill="none" extrusionOk="0">
                  <a:moveTo>
                    <a:pt x="28945" y="4561"/>
                  </a:moveTo>
                  <a:cubicBezTo>
                    <a:pt x="29052" y="7204"/>
                    <a:pt x="22670" y="9609"/>
                    <a:pt x="14705" y="9919"/>
                  </a:cubicBezTo>
                  <a:cubicBezTo>
                    <a:pt x="6739" y="10216"/>
                    <a:pt x="203" y="8323"/>
                    <a:pt x="96" y="5668"/>
                  </a:cubicBezTo>
                  <a:cubicBezTo>
                    <a:pt x="1" y="3013"/>
                    <a:pt x="6370" y="620"/>
                    <a:pt x="14336" y="310"/>
                  </a:cubicBezTo>
                  <a:cubicBezTo>
                    <a:pt x="22301" y="1"/>
                    <a:pt x="28849" y="1906"/>
                    <a:pt x="28945" y="4561"/>
                  </a:cubicBezTo>
                  <a:close/>
                </a:path>
              </a:pathLst>
            </a:custGeom>
            <a:noFill/>
            <a:ln w="11300"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8"/>
            <p:cNvSpPr/>
            <p:nvPr/>
          </p:nvSpPr>
          <p:spPr>
            <a:xfrm>
              <a:off x="1390050" y="1953350"/>
              <a:ext cx="489075" cy="685225"/>
            </a:xfrm>
            <a:custGeom>
              <a:avLst/>
              <a:gdLst/>
              <a:ahLst/>
              <a:cxnLst/>
              <a:rect l="l" t="t" r="r" b="b"/>
              <a:pathLst>
                <a:path w="19563" h="27409" fill="none" extrusionOk="0">
                  <a:moveTo>
                    <a:pt x="13883" y="11204"/>
                  </a:moveTo>
                  <a:cubicBezTo>
                    <a:pt x="18038" y="18014"/>
                    <a:pt x="19562" y="24646"/>
                    <a:pt x="17300" y="26027"/>
                  </a:cubicBezTo>
                  <a:cubicBezTo>
                    <a:pt x="15026" y="27408"/>
                    <a:pt x="9835" y="23015"/>
                    <a:pt x="5679" y="16205"/>
                  </a:cubicBezTo>
                  <a:cubicBezTo>
                    <a:pt x="1524" y="9406"/>
                    <a:pt x="0" y="2763"/>
                    <a:pt x="2262" y="1381"/>
                  </a:cubicBezTo>
                  <a:cubicBezTo>
                    <a:pt x="4525" y="0"/>
                    <a:pt x="9728" y="4394"/>
                    <a:pt x="13883" y="11204"/>
                  </a:cubicBezTo>
                  <a:close/>
                </a:path>
              </a:pathLst>
            </a:custGeom>
            <a:noFill/>
            <a:ln w="11025"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8"/>
            <p:cNvSpPr/>
            <p:nvPr/>
          </p:nvSpPr>
          <p:spPr>
            <a:xfrm>
              <a:off x="1443325" y="2219525"/>
              <a:ext cx="49125" cy="43275"/>
            </a:xfrm>
            <a:custGeom>
              <a:avLst/>
              <a:gdLst/>
              <a:ahLst/>
              <a:cxnLst/>
              <a:rect l="l" t="t" r="r" b="b"/>
              <a:pathLst>
                <a:path w="1965" h="1731" extrusionOk="0">
                  <a:moveTo>
                    <a:pt x="978" y="1"/>
                  </a:moveTo>
                  <a:cubicBezTo>
                    <a:pt x="668" y="1"/>
                    <a:pt x="371" y="166"/>
                    <a:pt x="215" y="462"/>
                  </a:cubicBezTo>
                  <a:cubicBezTo>
                    <a:pt x="0" y="879"/>
                    <a:pt x="155" y="1402"/>
                    <a:pt x="572" y="1629"/>
                  </a:cubicBezTo>
                  <a:cubicBezTo>
                    <a:pt x="699" y="1698"/>
                    <a:pt x="836" y="1730"/>
                    <a:pt x="971" y="1730"/>
                  </a:cubicBezTo>
                  <a:cubicBezTo>
                    <a:pt x="1280" y="1730"/>
                    <a:pt x="1581" y="1561"/>
                    <a:pt x="1739" y="1271"/>
                  </a:cubicBezTo>
                  <a:cubicBezTo>
                    <a:pt x="1965" y="855"/>
                    <a:pt x="1810" y="331"/>
                    <a:pt x="1393" y="105"/>
                  </a:cubicBezTo>
                  <a:cubicBezTo>
                    <a:pt x="1260" y="34"/>
                    <a:pt x="1118" y="1"/>
                    <a:pt x="9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8"/>
            <p:cNvSpPr/>
            <p:nvPr/>
          </p:nvSpPr>
          <p:spPr>
            <a:xfrm>
              <a:off x="1844275" y="2176975"/>
              <a:ext cx="49125" cy="43250"/>
            </a:xfrm>
            <a:custGeom>
              <a:avLst/>
              <a:gdLst/>
              <a:ahLst/>
              <a:cxnLst/>
              <a:rect l="l" t="t" r="r" b="b"/>
              <a:pathLst>
                <a:path w="1965" h="1730" extrusionOk="0">
                  <a:moveTo>
                    <a:pt x="979" y="0"/>
                  </a:moveTo>
                  <a:cubicBezTo>
                    <a:pt x="669" y="0"/>
                    <a:pt x="374" y="166"/>
                    <a:pt x="226" y="461"/>
                  </a:cubicBezTo>
                  <a:cubicBezTo>
                    <a:pt x="0" y="878"/>
                    <a:pt x="155" y="1402"/>
                    <a:pt x="572" y="1628"/>
                  </a:cubicBezTo>
                  <a:cubicBezTo>
                    <a:pt x="702" y="1697"/>
                    <a:pt x="842" y="1729"/>
                    <a:pt x="979" y="1729"/>
                  </a:cubicBezTo>
                  <a:cubicBezTo>
                    <a:pt x="1291" y="1729"/>
                    <a:pt x="1589" y="1561"/>
                    <a:pt x="1738" y="1271"/>
                  </a:cubicBezTo>
                  <a:cubicBezTo>
                    <a:pt x="1965" y="854"/>
                    <a:pt x="1810" y="330"/>
                    <a:pt x="1393" y="104"/>
                  </a:cubicBezTo>
                  <a:cubicBezTo>
                    <a:pt x="1260" y="34"/>
                    <a:pt x="1118" y="0"/>
                    <a:pt x="97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2"/>
        </a:solidFill>
        <a:effectLst/>
      </p:bgPr>
    </p:bg>
    <p:spTree>
      <p:nvGrpSpPr>
        <p:cNvPr id="1" name="Shape 180"/>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ote">
  <p:cSld name="CUSTOM_31">
    <p:spTree>
      <p:nvGrpSpPr>
        <p:cNvPr id="1" name="Shape 203"/>
        <p:cNvGrpSpPr/>
        <p:nvPr/>
      </p:nvGrpSpPr>
      <p:grpSpPr>
        <a:xfrm>
          <a:off x="0" y="0"/>
          <a:ext cx="0" cy="0"/>
          <a:chOff x="0" y="0"/>
          <a:chExt cx="0" cy="0"/>
        </a:xfrm>
      </p:grpSpPr>
      <p:sp>
        <p:nvSpPr>
          <p:cNvPr id="204" name="Google Shape;204;p14"/>
          <p:cNvSpPr txBox="1">
            <a:spLocks noGrp="1"/>
          </p:cNvSpPr>
          <p:nvPr>
            <p:ph type="title"/>
          </p:nvPr>
        </p:nvSpPr>
        <p:spPr>
          <a:xfrm>
            <a:off x="1909950" y="1400200"/>
            <a:ext cx="5324100" cy="1701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2500" b="0">
                <a:solidFill>
                  <a:schemeClr val="dk2"/>
                </a:solidFill>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205" name="Google Shape;205;p14"/>
          <p:cNvSpPr txBox="1">
            <a:spLocks noGrp="1"/>
          </p:cNvSpPr>
          <p:nvPr>
            <p:ph type="subTitle" idx="1"/>
          </p:nvPr>
        </p:nvSpPr>
        <p:spPr>
          <a:xfrm>
            <a:off x="1466550" y="3364100"/>
            <a:ext cx="6062400" cy="226800"/>
          </a:xfrm>
          <a:prstGeom prst="rect">
            <a:avLst/>
          </a:prstGeom>
        </p:spPr>
        <p:txBody>
          <a:bodyPr spcFirstLastPara="1" wrap="square" lIns="91425" tIns="91425" rIns="91425" bIns="91425" anchor="ctr" anchorCtr="0">
            <a:normAutofit/>
          </a:bodyPr>
          <a:lstStyle>
            <a:lvl1pPr lvl="0" algn="ctr" rtl="0">
              <a:lnSpc>
                <a:spcPct val="100000"/>
              </a:lnSpc>
              <a:spcBef>
                <a:spcPts val="0"/>
              </a:spcBef>
              <a:spcAft>
                <a:spcPts val="0"/>
              </a:spcAft>
              <a:buClr>
                <a:schemeClr val="lt1"/>
              </a:buClr>
              <a:buSzPts val="1500"/>
              <a:buNone/>
              <a:defRPr sz="1800" b="1">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6" name="Google Shape;206;p14"/>
          <p:cNvSpPr/>
          <p:nvPr/>
        </p:nvSpPr>
        <p:spPr>
          <a:xfrm rot="5400000">
            <a:off x="6208736" y="613498"/>
            <a:ext cx="2849133" cy="2321695"/>
          </a:xfrm>
          <a:custGeom>
            <a:avLst/>
            <a:gdLst/>
            <a:ahLst/>
            <a:cxnLst/>
            <a:rect l="l" t="t" r="r" b="b"/>
            <a:pathLst>
              <a:path w="37362" h="20944" fill="none" extrusionOk="0">
                <a:moveTo>
                  <a:pt x="37362" y="1"/>
                </a:moveTo>
                <a:lnTo>
                  <a:pt x="0" y="1"/>
                </a:lnTo>
                <a:lnTo>
                  <a:pt x="0" y="20944"/>
                </a:lnTo>
              </a:path>
            </a:pathLst>
          </a:custGeom>
          <a:noFill/>
          <a:ln w="28575" cap="rnd" cmpd="sng">
            <a:solidFill>
              <a:srgbClr val="FFFFFF"/>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207" name="Google Shape;207;p14"/>
          <p:cNvSpPr/>
          <p:nvPr/>
        </p:nvSpPr>
        <p:spPr>
          <a:xfrm rot="-5400000">
            <a:off x="922893" y="1239306"/>
            <a:ext cx="2981301" cy="4127486"/>
          </a:xfrm>
          <a:custGeom>
            <a:avLst/>
            <a:gdLst/>
            <a:ahLst/>
            <a:cxnLst/>
            <a:rect l="l" t="t" r="r" b="b"/>
            <a:pathLst>
              <a:path w="37362" h="20944" fill="none" extrusionOk="0">
                <a:moveTo>
                  <a:pt x="37362" y="1"/>
                </a:moveTo>
                <a:lnTo>
                  <a:pt x="0" y="1"/>
                </a:lnTo>
                <a:lnTo>
                  <a:pt x="0" y="20944"/>
                </a:lnTo>
              </a:path>
            </a:pathLst>
          </a:custGeom>
          <a:noFill/>
          <a:ln w="28575" cap="rnd" cmpd="sng">
            <a:solidFill>
              <a:srgbClr val="FFFFFF"/>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8" name="Google Shape;208;p14"/>
          <p:cNvGrpSpPr/>
          <p:nvPr/>
        </p:nvGrpSpPr>
        <p:grpSpPr>
          <a:xfrm>
            <a:off x="349797" y="349782"/>
            <a:ext cx="805190" cy="1007314"/>
            <a:chOff x="758425" y="3567225"/>
            <a:chExt cx="743550" cy="930200"/>
          </a:xfrm>
        </p:grpSpPr>
        <p:sp>
          <p:nvSpPr>
            <p:cNvPr id="209" name="Google Shape;209;p14"/>
            <p:cNvSpPr/>
            <p:nvPr/>
          </p:nvSpPr>
          <p:spPr>
            <a:xfrm>
              <a:off x="957850" y="3941675"/>
              <a:ext cx="314050" cy="314050"/>
            </a:xfrm>
            <a:custGeom>
              <a:avLst/>
              <a:gdLst/>
              <a:ahLst/>
              <a:cxnLst/>
              <a:rect l="l" t="t" r="r" b="b"/>
              <a:pathLst>
                <a:path w="12562" h="12562" fill="none" extrusionOk="0">
                  <a:moveTo>
                    <a:pt x="6454" y="96"/>
                  </a:moveTo>
                  <a:cubicBezTo>
                    <a:pt x="9871" y="191"/>
                    <a:pt x="12561" y="3037"/>
                    <a:pt x="12466" y="6454"/>
                  </a:cubicBezTo>
                  <a:cubicBezTo>
                    <a:pt x="12371" y="9871"/>
                    <a:pt x="9525" y="12562"/>
                    <a:pt x="6108" y="12467"/>
                  </a:cubicBezTo>
                  <a:cubicBezTo>
                    <a:pt x="2691" y="12371"/>
                    <a:pt x="0" y="9526"/>
                    <a:pt x="96" y="6109"/>
                  </a:cubicBezTo>
                  <a:cubicBezTo>
                    <a:pt x="191" y="2692"/>
                    <a:pt x="3048" y="1"/>
                    <a:pt x="6454" y="96"/>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4"/>
            <p:cNvSpPr/>
            <p:nvPr/>
          </p:nvSpPr>
          <p:spPr>
            <a:xfrm>
              <a:off x="758425" y="3567225"/>
              <a:ext cx="252425" cy="252450"/>
            </a:xfrm>
            <a:custGeom>
              <a:avLst/>
              <a:gdLst/>
              <a:ahLst/>
              <a:cxnLst/>
              <a:rect l="l" t="t" r="r" b="b"/>
              <a:pathLst>
                <a:path w="10097" h="10098" fill="none" extrusionOk="0">
                  <a:moveTo>
                    <a:pt x="6513" y="811"/>
                  </a:moveTo>
                  <a:cubicBezTo>
                    <a:pt x="8858" y="1620"/>
                    <a:pt x="10097" y="4168"/>
                    <a:pt x="9299" y="6514"/>
                  </a:cubicBezTo>
                  <a:cubicBezTo>
                    <a:pt x="8489" y="8859"/>
                    <a:pt x="5941" y="10097"/>
                    <a:pt x="3596" y="9300"/>
                  </a:cubicBezTo>
                  <a:cubicBezTo>
                    <a:pt x="1250" y="8490"/>
                    <a:pt x="0" y="5942"/>
                    <a:pt x="810" y="3597"/>
                  </a:cubicBezTo>
                  <a:cubicBezTo>
                    <a:pt x="1607" y="1251"/>
                    <a:pt x="4167" y="1"/>
                    <a:pt x="6513" y="811"/>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4"/>
            <p:cNvSpPr/>
            <p:nvPr/>
          </p:nvSpPr>
          <p:spPr>
            <a:xfrm>
              <a:off x="1356100" y="3785425"/>
              <a:ext cx="145875" cy="145875"/>
            </a:xfrm>
            <a:custGeom>
              <a:avLst/>
              <a:gdLst/>
              <a:ahLst/>
              <a:cxnLst/>
              <a:rect l="l" t="t" r="r" b="b"/>
              <a:pathLst>
                <a:path w="5835" h="5835" fill="none" extrusionOk="0">
                  <a:moveTo>
                    <a:pt x="3763" y="465"/>
                  </a:moveTo>
                  <a:cubicBezTo>
                    <a:pt x="5109" y="929"/>
                    <a:pt x="5835" y="2405"/>
                    <a:pt x="5371" y="3763"/>
                  </a:cubicBezTo>
                  <a:cubicBezTo>
                    <a:pt x="4906" y="5108"/>
                    <a:pt x="3430" y="5834"/>
                    <a:pt x="2073" y="5370"/>
                  </a:cubicBezTo>
                  <a:cubicBezTo>
                    <a:pt x="715" y="4906"/>
                    <a:pt x="1" y="3429"/>
                    <a:pt x="465" y="2072"/>
                  </a:cubicBezTo>
                  <a:cubicBezTo>
                    <a:pt x="930" y="715"/>
                    <a:pt x="2406" y="0"/>
                    <a:pt x="3763" y="465"/>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4"/>
            <p:cNvSpPr/>
            <p:nvPr/>
          </p:nvSpPr>
          <p:spPr>
            <a:xfrm>
              <a:off x="829550" y="4351550"/>
              <a:ext cx="145875" cy="145875"/>
            </a:xfrm>
            <a:custGeom>
              <a:avLst/>
              <a:gdLst/>
              <a:ahLst/>
              <a:cxnLst/>
              <a:rect l="l" t="t" r="r" b="b"/>
              <a:pathLst>
                <a:path w="5835" h="5835" fill="none" extrusionOk="0">
                  <a:moveTo>
                    <a:pt x="3763" y="465"/>
                  </a:moveTo>
                  <a:cubicBezTo>
                    <a:pt x="5120" y="929"/>
                    <a:pt x="5835" y="2406"/>
                    <a:pt x="5370" y="3763"/>
                  </a:cubicBezTo>
                  <a:cubicBezTo>
                    <a:pt x="4906" y="5109"/>
                    <a:pt x="3430" y="5835"/>
                    <a:pt x="2072" y="5371"/>
                  </a:cubicBezTo>
                  <a:cubicBezTo>
                    <a:pt x="715" y="4906"/>
                    <a:pt x="1" y="3430"/>
                    <a:pt x="465" y="2072"/>
                  </a:cubicBezTo>
                  <a:cubicBezTo>
                    <a:pt x="929" y="715"/>
                    <a:pt x="2406" y="1"/>
                    <a:pt x="3763" y="465"/>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4"/>
            <p:cNvSpPr/>
            <p:nvPr/>
          </p:nvSpPr>
          <p:spPr>
            <a:xfrm>
              <a:off x="937300" y="3791975"/>
              <a:ext cx="101525" cy="167600"/>
            </a:xfrm>
            <a:custGeom>
              <a:avLst/>
              <a:gdLst/>
              <a:ahLst/>
              <a:cxnLst/>
              <a:rect l="l" t="t" r="r" b="b"/>
              <a:pathLst>
                <a:path w="4061" h="6704" fill="none" extrusionOk="0">
                  <a:moveTo>
                    <a:pt x="4061" y="6703"/>
                  </a:moveTo>
                  <a:lnTo>
                    <a:pt x="1" y="0"/>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4"/>
            <p:cNvSpPr/>
            <p:nvPr/>
          </p:nvSpPr>
          <p:spPr>
            <a:xfrm>
              <a:off x="1241225" y="3898225"/>
              <a:ext cx="136050" cy="102125"/>
            </a:xfrm>
            <a:custGeom>
              <a:avLst/>
              <a:gdLst/>
              <a:ahLst/>
              <a:cxnLst/>
              <a:rect l="l" t="t" r="r" b="b"/>
              <a:pathLst>
                <a:path w="5442" h="4085" fill="none" extrusionOk="0">
                  <a:moveTo>
                    <a:pt x="5441" y="1"/>
                  </a:moveTo>
                  <a:lnTo>
                    <a:pt x="0" y="4084"/>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4"/>
            <p:cNvSpPr/>
            <p:nvPr/>
          </p:nvSpPr>
          <p:spPr>
            <a:xfrm>
              <a:off x="934625" y="4235775"/>
              <a:ext cx="98850" cy="130700"/>
            </a:xfrm>
            <a:custGeom>
              <a:avLst/>
              <a:gdLst/>
              <a:ahLst/>
              <a:cxnLst/>
              <a:rect l="l" t="t" r="r" b="b"/>
              <a:pathLst>
                <a:path w="3954" h="5228" fill="none" extrusionOk="0">
                  <a:moveTo>
                    <a:pt x="3954" y="0"/>
                  </a:moveTo>
                  <a:lnTo>
                    <a:pt x="1" y="5227"/>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 name="Google Shape;216;p14"/>
          <p:cNvGrpSpPr/>
          <p:nvPr/>
        </p:nvGrpSpPr>
        <p:grpSpPr>
          <a:xfrm>
            <a:off x="6618550" y="4783863"/>
            <a:ext cx="449500" cy="19675"/>
            <a:chOff x="3025950" y="3356200"/>
            <a:chExt cx="449500" cy="19675"/>
          </a:xfrm>
        </p:grpSpPr>
        <p:sp>
          <p:nvSpPr>
            <p:cNvPr id="217" name="Google Shape;217;p14"/>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4"/>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4"/>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4"/>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4"/>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2" name="Google Shape;222;p14"/>
          <p:cNvSpPr/>
          <p:nvPr/>
        </p:nvSpPr>
        <p:spPr>
          <a:xfrm rot="5400000">
            <a:off x="7843177" y="3832874"/>
            <a:ext cx="952923" cy="949098"/>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4"/>
          <p:cNvSpPr/>
          <p:nvPr/>
        </p:nvSpPr>
        <p:spPr>
          <a:xfrm>
            <a:off x="8326200" y="60748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4"/>
          <p:cNvSpPr/>
          <p:nvPr/>
        </p:nvSpPr>
        <p:spPr>
          <a:xfrm>
            <a:off x="3655000" y="4635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4"/>
          <p:cNvSpPr/>
          <p:nvPr/>
        </p:nvSpPr>
        <p:spPr>
          <a:xfrm>
            <a:off x="4137775" y="3498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ext 3">
  <p:cSld name="CUSTOM_21_1_1">
    <p:bg>
      <p:bgPr>
        <a:solidFill>
          <a:schemeClr val="dk1"/>
        </a:solidFill>
        <a:effectLst/>
      </p:bgPr>
    </p:bg>
    <p:spTree>
      <p:nvGrpSpPr>
        <p:cNvPr id="1" name="Shape 409"/>
        <p:cNvGrpSpPr/>
        <p:nvPr/>
      </p:nvGrpSpPr>
      <p:grpSpPr>
        <a:xfrm>
          <a:off x="0" y="0"/>
          <a:ext cx="0" cy="0"/>
          <a:chOff x="0" y="0"/>
          <a:chExt cx="0" cy="0"/>
        </a:xfrm>
      </p:grpSpPr>
      <p:sp>
        <p:nvSpPr>
          <p:cNvPr id="410" name="Google Shape;410;p25"/>
          <p:cNvSpPr txBox="1">
            <a:spLocks noGrp="1"/>
          </p:cNvSpPr>
          <p:nvPr>
            <p:ph type="subTitle" idx="1"/>
          </p:nvPr>
        </p:nvSpPr>
        <p:spPr>
          <a:xfrm>
            <a:off x="773800" y="2259900"/>
            <a:ext cx="3074700" cy="1302600"/>
          </a:xfrm>
          <a:prstGeom prst="rect">
            <a:avLst/>
          </a:prstGeom>
        </p:spPr>
        <p:txBody>
          <a:bodyPr spcFirstLastPara="1" wrap="square" lIns="91425" tIns="91425" rIns="91425" bIns="91425" anchor="ctr" anchorCtr="0">
            <a:norm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411" name="Google Shape;411;p25"/>
          <p:cNvSpPr txBox="1">
            <a:spLocks noGrp="1"/>
          </p:cNvSpPr>
          <p:nvPr>
            <p:ph type="title"/>
          </p:nvPr>
        </p:nvSpPr>
        <p:spPr>
          <a:xfrm>
            <a:off x="349800" y="349800"/>
            <a:ext cx="8444400" cy="664800"/>
          </a:xfrm>
          <a:prstGeom prst="rect">
            <a:avLst/>
          </a:prstGeom>
          <a:solidFill>
            <a:schemeClr val="lt1"/>
          </a:solidFill>
        </p:spPr>
        <p:txBody>
          <a:bodyPr spcFirstLastPara="1" wrap="square" lIns="91425" tIns="91425" rIns="91425" bIns="91425" anchor="ctr" anchorCtr="0">
            <a:normAutofit/>
          </a:bodyPr>
          <a:lstStyle>
            <a:lvl1pPr lvl="0" algn="ctr" rtl="0">
              <a:spcBef>
                <a:spcPts val="0"/>
              </a:spcBef>
              <a:spcAft>
                <a:spcPts val="0"/>
              </a:spcAft>
              <a:buSzPts val="3000"/>
              <a:buNone/>
              <a:defRPr>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12" name="Google Shape;412;p25"/>
          <p:cNvSpPr/>
          <p:nvPr/>
        </p:nvSpPr>
        <p:spPr>
          <a:xfrm rot="10800000" flipH="1">
            <a:off x="351750" y="4047832"/>
            <a:ext cx="3968778" cy="745868"/>
          </a:xfrm>
          <a:custGeom>
            <a:avLst/>
            <a:gdLst/>
            <a:ahLst/>
            <a:cxnLst/>
            <a:rect l="l" t="t" r="r" b="b"/>
            <a:pathLst>
              <a:path w="37362" h="20944" fill="none" extrusionOk="0">
                <a:moveTo>
                  <a:pt x="37362" y="1"/>
                </a:moveTo>
                <a:lnTo>
                  <a:pt x="0" y="1"/>
                </a:lnTo>
                <a:lnTo>
                  <a:pt x="0" y="20944"/>
                </a:lnTo>
              </a:path>
            </a:pathLst>
          </a:custGeom>
          <a:noFill/>
          <a:ln w="28575" cap="rnd" cmpd="sng">
            <a:solidFill>
              <a:srgbClr val="FFFFFF"/>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3" name="Google Shape;413;p25"/>
          <p:cNvGrpSpPr/>
          <p:nvPr/>
        </p:nvGrpSpPr>
        <p:grpSpPr>
          <a:xfrm rot="5400000">
            <a:off x="125050" y="1494900"/>
            <a:ext cx="449500" cy="19675"/>
            <a:chOff x="3025950" y="3356200"/>
            <a:chExt cx="449500" cy="19675"/>
          </a:xfrm>
        </p:grpSpPr>
        <p:sp>
          <p:nvSpPr>
            <p:cNvPr id="414" name="Google Shape;414;p25"/>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5"/>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5"/>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5"/>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5"/>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9" name="Google Shape;419;p25"/>
          <p:cNvSpPr/>
          <p:nvPr/>
        </p:nvSpPr>
        <p:spPr>
          <a:xfrm>
            <a:off x="8691325" y="1639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5"/>
          <p:cNvSpPr/>
          <p:nvPr/>
        </p:nvSpPr>
        <p:spPr>
          <a:xfrm rot="-2132607">
            <a:off x="8333838" y="4359768"/>
            <a:ext cx="466582" cy="466582"/>
          </a:xfrm>
          <a:custGeom>
            <a:avLst/>
            <a:gdLst/>
            <a:ahLst/>
            <a:cxnLst/>
            <a:rect l="l" t="t" r="r" b="b"/>
            <a:pathLst>
              <a:path w="14705" h="14705" fill="none" extrusionOk="0">
                <a:moveTo>
                  <a:pt x="12681" y="3679"/>
                </a:moveTo>
                <a:cubicBezTo>
                  <a:pt x="14705" y="6620"/>
                  <a:pt x="13967" y="10644"/>
                  <a:pt x="11026" y="12680"/>
                </a:cubicBezTo>
                <a:cubicBezTo>
                  <a:pt x="8085" y="14704"/>
                  <a:pt x="4061" y="13966"/>
                  <a:pt x="2036" y="11025"/>
                </a:cubicBezTo>
                <a:cubicBezTo>
                  <a:pt x="1" y="8084"/>
                  <a:pt x="751" y="4060"/>
                  <a:pt x="3680" y="2024"/>
                </a:cubicBezTo>
                <a:cubicBezTo>
                  <a:pt x="6620" y="0"/>
                  <a:pt x="10657" y="738"/>
                  <a:pt x="12681" y="3679"/>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1" name="Google Shape;421;p25"/>
          <p:cNvGrpSpPr/>
          <p:nvPr/>
        </p:nvGrpSpPr>
        <p:grpSpPr>
          <a:xfrm rot="5400000">
            <a:off x="8557925" y="2905088"/>
            <a:ext cx="449500" cy="19675"/>
            <a:chOff x="3025950" y="3356200"/>
            <a:chExt cx="449500" cy="19675"/>
          </a:xfrm>
        </p:grpSpPr>
        <p:sp>
          <p:nvSpPr>
            <p:cNvPr id="422" name="Google Shape;422;p25"/>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5"/>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5"/>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5"/>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5"/>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ext 2">
  <p:cSld name="CUSTOM_17">
    <p:bg>
      <p:bgPr>
        <a:solidFill>
          <a:schemeClr val="dk1"/>
        </a:solidFill>
        <a:effectLst/>
      </p:bgPr>
    </p:bg>
    <p:spTree>
      <p:nvGrpSpPr>
        <p:cNvPr id="1" name="Shape 435"/>
        <p:cNvGrpSpPr/>
        <p:nvPr/>
      </p:nvGrpSpPr>
      <p:grpSpPr>
        <a:xfrm>
          <a:off x="0" y="0"/>
          <a:ext cx="0" cy="0"/>
          <a:chOff x="0" y="0"/>
          <a:chExt cx="0" cy="0"/>
        </a:xfrm>
      </p:grpSpPr>
      <p:sp>
        <p:nvSpPr>
          <p:cNvPr id="436" name="Google Shape;436;p27"/>
          <p:cNvSpPr txBox="1">
            <a:spLocks noGrp="1"/>
          </p:cNvSpPr>
          <p:nvPr>
            <p:ph type="title"/>
          </p:nvPr>
        </p:nvSpPr>
        <p:spPr>
          <a:xfrm>
            <a:off x="349800" y="349800"/>
            <a:ext cx="8444400" cy="664800"/>
          </a:xfrm>
          <a:prstGeom prst="rect">
            <a:avLst/>
          </a:prstGeom>
          <a:solidFill>
            <a:schemeClr val="lt1"/>
          </a:solidFill>
        </p:spPr>
        <p:txBody>
          <a:bodyPr spcFirstLastPara="1" wrap="square" lIns="91425" tIns="91425" rIns="91425" bIns="91425" anchor="ctr" anchorCtr="0">
            <a:normAutofit/>
          </a:bodyPr>
          <a:lstStyle>
            <a:lvl1pPr lvl="0" algn="ctr" rtl="0">
              <a:spcBef>
                <a:spcPts val="0"/>
              </a:spcBef>
              <a:spcAft>
                <a:spcPts val="0"/>
              </a:spcAft>
              <a:buSzPts val="3000"/>
              <a:buNone/>
              <a:defRPr>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37" name="Google Shape;437;p27"/>
          <p:cNvSpPr/>
          <p:nvPr/>
        </p:nvSpPr>
        <p:spPr>
          <a:xfrm rot="-5400000">
            <a:off x="1907107" y="17575"/>
            <a:ext cx="3207528" cy="6344723"/>
          </a:xfrm>
          <a:custGeom>
            <a:avLst/>
            <a:gdLst/>
            <a:ahLst/>
            <a:cxnLst/>
            <a:rect l="l" t="t" r="r" b="b"/>
            <a:pathLst>
              <a:path w="37362" h="20944" fill="none" extrusionOk="0">
                <a:moveTo>
                  <a:pt x="37362" y="1"/>
                </a:moveTo>
                <a:lnTo>
                  <a:pt x="0" y="1"/>
                </a:lnTo>
                <a:lnTo>
                  <a:pt x="0" y="20944"/>
                </a:lnTo>
              </a:path>
            </a:pathLst>
          </a:custGeom>
          <a:noFill/>
          <a:ln w="28575" cap="rnd" cmpd="sng">
            <a:solidFill>
              <a:schemeClr val="dk2"/>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438" name="Google Shape;438;p27"/>
          <p:cNvSpPr txBox="1">
            <a:spLocks noGrp="1"/>
          </p:cNvSpPr>
          <p:nvPr>
            <p:ph type="subTitle" idx="1"/>
          </p:nvPr>
        </p:nvSpPr>
        <p:spPr>
          <a:xfrm>
            <a:off x="4013950" y="2807963"/>
            <a:ext cx="4416000" cy="1180200"/>
          </a:xfrm>
          <a:prstGeom prst="rect">
            <a:avLst/>
          </a:prstGeom>
        </p:spPr>
        <p:txBody>
          <a:bodyPr spcFirstLastPara="1" wrap="square" lIns="91425" tIns="91425" rIns="91425" bIns="91425" anchor="ctr" anchorCtr="0">
            <a:normAutofit/>
          </a:bodyPr>
          <a:lstStyle>
            <a:lvl1pPr lvl="0" rtl="0">
              <a:lnSpc>
                <a:spcPct val="100000"/>
              </a:lnSpc>
              <a:spcBef>
                <a:spcPts val="0"/>
              </a:spcBef>
              <a:spcAft>
                <a:spcPts val="0"/>
              </a:spcAft>
              <a:buSzPts val="1400"/>
              <a:buChar char="●"/>
              <a:defRPr/>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a:endParaRPr/>
          </a:p>
        </p:txBody>
      </p:sp>
      <p:sp>
        <p:nvSpPr>
          <p:cNvPr id="439" name="Google Shape;439;p27"/>
          <p:cNvSpPr txBox="1">
            <a:spLocks noGrp="1"/>
          </p:cNvSpPr>
          <p:nvPr>
            <p:ph type="subTitle" idx="2"/>
          </p:nvPr>
        </p:nvSpPr>
        <p:spPr>
          <a:xfrm>
            <a:off x="4013950" y="1820138"/>
            <a:ext cx="4416000" cy="194700"/>
          </a:xfrm>
          <a:prstGeom prst="rect">
            <a:avLst/>
          </a:prstGeom>
        </p:spPr>
        <p:txBody>
          <a:bodyPr spcFirstLastPara="1" wrap="square" lIns="91425" tIns="91425" rIns="91425" bIns="91425" anchor="ctr" anchorCtr="0">
            <a:normAutofit/>
          </a:bodyPr>
          <a:lstStyle>
            <a:lvl1pPr lvl="0" rtl="0">
              <a:lnSpc>
                <a:spcPct val="100000"/>
              </a:lnSpc>
              <a:spcBef>
                <a:spcPts val="0"/>
              </a:spcBef>
              <a:spcAft>
                <a:spcPts val="0"/>
              </a:spcAft>
              <a:buClr>
                <a:srgbClr val="9CE8E7"/>
              </a:buClr>
              <a:buSzPts val="1800"/>
              <a:buNone/>
              <a:defRPr sz="1800" b="1">
                <a:solidFill>
                  <a:schemeClr val="lt1"/>
                </a:solidFill>
              </a:defRPr>
            </a:lvl1pPr>
            <a:lvl2pPr lvl="1" algn="ctr" rtl="0">
              <a:lnSpc>
                <a:spcPct val="100000"/>
              </a:lnSpc>
              <a:spcBef>
                <a:spcPts val="0"/>
              </a:spcBef>
              <a:spcAft>
                <a:spcPts val="0"/>
              </a:spcAft>
              <a:buClr>
                <a:srgbClr val="9CE8E7"/>
              </a:buClr>
              <a:buSzPts val="1800"/>
              <a:buNone/>
              <a:defRPr sz="1800" b="1">
                <a:solidFill>
                  <a:srgbClr val="9CE8E7"/>
                </a:solidFill>
                <a:highlight>
                  <a:schemeClr val="accent5"/>
                </a:highlight>
              </a:defRPr>
            </a:lvl2pPr>
            <a:lvl3pPr lvl="2" algn="ctr" rtl="0">
              <a:lnSpc>
                <a:spcPct val="100000"/>
              </a:lnSpc>
              <a:spcBef>
                <a:spcPts val="0"/>
              </a:spcBef>
              <a:spcAft>
                <a:spcPts val="0"/>
              </a:spcAft>
              <a:buClr>
                <a:srgbClr val="9CE8E7"/>
              </a:buClr>
              <a:buSzPts val="1800"/>
              <a:buNone/>
              <a:defRPr sz="1800" b="1">
                <a:solidFill>
                  <a:srgbClr val="9CE8E7"/>
                </a:solidFill>
                <a:highlight>
                  <a:schemeClr val="accent5"/>
                </a:highlight>
              </a:defRPr>
            </a:lvl3pPr>
            <a:lvl4pPr lvl="3" algn="ctr" rtl="0">
              <a:lnSpc>
                <a:spcPct val="100000"/>
              </a:lnSpc>
              <a:spcBef>
                <a:spcPts val="0"/>
              </a:spcBef>
              <a:spcAft>
                <a:spcPts val="0"/>
              </a:spcAft>
              <a:buClr>
                <a:srgbClr val="9CE8E7"/>
              </a:buClr>
              <a:buSzPts val="1800"/>
              <a:buNone/>
              <a:defRPr sz="1800" b="1">
                <a:solidFill>
                  <a:srgbClr val="9CE8E7"/>
                </a:solidFill>
                <a:highlight>
                  <a:schemeClr val="accent5"/>
                </a:highlight>
              </a:defRPr>
            </a:lvl4pPr>
            <a:lvl5pPr lvl="4" algn="ctr" rtl="0">
              <a:lnSpc>
                <a:spcPct val="100000"/>
              </a:lnSpc>
              <a:spcBef>
                <a:spcPts val="0"/>
              </a:spcBef>
              <a:spcAft>
                <a:spcPts val="0"/>
              </a:spcAft>
              <a:buClr>
                <a:srgbClr val="9CE8E7"/>
              </a:buClr>
              <a:buSzPts val="1800"/>
              <a:buNone/>
              <a:defRPr sz="1800" b="1">
                <a:solidFill>
                  <a:srgbClr val="9CE8E7"/>
                </a:solidFill>
                <a:highlight>
                  <a:schemeClr val="accent5"/>
                </a:highlight>
              </a:defRPr>
            </a:lvl5pPr>
            <a:lvl6pPr lvl="5" algn="ctr" rtl="0">
              <a:lnSpc>
                <a:spcPct val="100000"/>
              </a:lnSpc>
              <a:spcBef>
                <a:spcPts val="0"/>
              </a:spcBef>
              <a:spcAft>
                <a:spcPts val="0"/>
              </a:spcAft>
              <a:buClr>
                <a:srgbClr val="9CE8E7"/>
              </a:buClr>
              <a:buSzPts val="1800"/>
              <a:buNone/>
              <a:defRPr sz="1800" b="1">
                <a:solidFill>
                  <a:srgbClr val="9CE8E7"/>
                </a:solidFill>
                <a:highlight>
                  <a:schemeClr val="accent5"/>
                </a:highlight>
              </a:defRPr>
            </a:lvl6pPr>
            <a:lvl7pPr lvl="6" algn="ctr" rtl="0">
              <a:lnSpc>
                <a:spcPct val="100000"/>
              </a:lnSpc>
              <a:spcBef>
                <a:spcPts val="0"/>
              </a:spcBef>
              <a:spcAft>
                <a:spcPts val="0"/>
              </a:spcAft>
              <a:buClr>
                <a:srgbClr val="9CE8E7"/>
              </a:buClr>
              <a:buSzPts val="1800"/>
              <a:buNone/>
              <a:defRPr sz="1800" b="1">
                <a:solidFill>
                  <a:srgbClr val="9CE8E7"/>
                </a:solidFill>
                <a:highlight>
                  <a:schemeClr val="accent5"/>
                </a:highlight>
              </a:defRPr>
            </a:lvl7pPr>
            <a:lvl8pPr lvl="7" algn="ctr" rtl="0">
              <a:lnSpc>
                <a:spcPct val="100000"/>
              </a:lnSpc>
              <a:spcBef>
                <a:spcPts val="0"/>
              </a:spcBef>
              <a:spcAft>
                <a:spcPts val="0"/>
              </a:spcAft>
              <a:buClr>
                <a:srgbClr val="9CE8E7"/>
              </a:buClr>
              <a:buSzPts val="1800"/>
              <a:buNone/>
              <a:defRPr sz="1800" b="1">
                <a:solidFill>
                  <a:srgbClr val="9CE8E7"/>
                </a:solidFill>
                <a:highlight>
                  <a:schemeClr val="accent5"/>
                </a:highlight>
              </a:defRPr>
            </a:lvl8pPr>
            <a:lvl9pPr lvl="8" algn="ctr" rtl="0">
              <a:lnSpc>
                <a:spcPct val="100000"/>
              </a:lnSpc>
              <a:spcBef>
                <a:spcPts val="0"/>
              </a:spcBef>
              <a:spcAft>
                <a:spcPts val="0"/>
              </a:spcAft>
              <a:buClr>
                <a:srgbClr val="9CE8E7"/>
              </a:buClr>
              <a:buSzPts val="1800"/>
              <a:buNone/>
              <a:defRPr sz="1800" b="1">
                <a:solidFill>
                  <a:srgbClr val="9CE8E7"/>
                </a:solidFill>
                <a:highlight>
                  <a:schemeClr val="accent5"/>
                </a:highlight>
              </a:defRPr>
            </a:lvl9pPr>
          </a:lstStyle>
          <a:p>
            <a:endParaRPr/>
          </a:p>
        </p:txBody>
      </p:sp>
      <p:sp>
        <p:nvSpPr>
          <p:cNvPr id="440" name="Google Shape;440;p27"/>
          <p:cNvSpPr txBox="1">
            <a:spLocks noGrp="1"/>
          </p:cNvSpPr>
          <p:nvPr>
            <p:ph type="title" idx="3"/>
          </p:nvPr>
        </p:nvSpPr>
        <p:spPr>
          <a:xfrm>
            <a:off x="4013950" y="2269050"/>
            <a:ext cx="4416000" cy="284700"/>
          </a:xfrm>
          <a:prstGeom prst="rect">
            <a:avLst/>
          </a:prstGeom>
          <a:noFill/>
          <a:ln>
            <a:noFill/>
          </a:ln>
        </p:spPr>
        <p:txBody>
          <a:bodyPr spcFirstLastPara="1" wrap="square" lIns="91425" tIns="91425" rIns="91425" bIns="91425" anchor="ctr" anchorCtr="0">
            <a:normAutofit/>
          </a:bodyPr>
          <a:lstStyle>
            <a:lvl1pPr lvl="0" rtl="0">
              <a:spcBef>
                <a:spcPts val="0"/>
              </a:spcBef>
              <a:spcAft>
                <a:spcPts val="0"/>
              </a:spcAft>
              <a:buClr>
                <a:schemeClr val="dk2"/>
              </a:buClr>
              <a:buSzPts val="3000"/>
              <a:buNone/>
              <a:defRPr>
                <a:solidFill>
                  <a:schemeClr val="dk2"/>
                </a:solidFill>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p:cSld name="CUSTOM_33">
    <p:spTree>
      <p:nvGrpSpPr>
        <p:cNvPr id="1" name="Shape 47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1">
  <p:cSld name="CUSTOM_33_1">
    <p:spTree>
      <p:nvGrpSpPr>
        <p:cNvPr id="1" name="Shape 478"/>
        <p:cNvGrpSpPr/>
        <p:nvPr/>
      </p:nvGrpSpPr>
      <p:grpSpPr>
        <a:xfrm>
          <a:off x="0" y="0"/>
          <a:ext cx="0" cy="0"/>
          <a:chOff x="0" y="0"/>
          <a:chExt cx="0" cy="0"/>
        </a:xfrm>
      </p:grpSpPr>
      <p:sp>
        <p:nvSpPr>
          <p:cNvPr id="479" name="Google Shape;479;p31"/>
          <p:cNvSpPr/>
          <p:nvPr/>
        </p:nvSpPr>
        <p:spPr>
          <a:xfrm rot="10800000">
            <a:off x="6178862" y="3955469"/>
            <a:ext cx="2610763" cy="838231"/>
          </a:xfrm>
          <a:custGeom>
            <a:avLst/>
            <a:gdLst/>
            <a:ahLst/>
            <a:cxnLst/>
            <a:rect l="l" t="t" r="r" b="b"/>
            <a:pathLst>
              <a:path w="37362" h="20944" fill="none" extrusionOk="0">
                <a:moveTo>
                  <a:pt x="37362" y="1"/>
                </a:moveTo>
                <a:lnTo>
                  <a:pt x="0" y="1"/>
                </a:lnTo>
                <a:lnTo>
                  <a:pt x="0" y="20944"/>
                </a:lnTo>
              </a:path>
            </a:pathLst>
          </a:custGeom>
          <a:noFill/>
          <a:ln w="28575" cap="rnd" cmpd="sng">
            <a:solidFill>
              <a:srgbClr val="FFFFFF"/>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31"/>
          <p:cNvSpPr/>
          <p:nvPr/>
        </p:nvSpPr>
        <p:spPr>
          <a:xfrm>
            <a:off x="8279372" y="463550"/>
            <a:ext cx="514837"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1"/>
          <p:cNvSpPr/>
          <p:nvPr/>
        </p:nvSpPr>
        <p:spPr>
          <a:xfrm>
            <a:off x="8089500" y="349800"/>
            <a:ext cx="303055"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2" name="Google Shape;482;p31"/>
          <p:cNvGrpSpPr/>
          <p:nvPr/>
        </p:nvGrpSpPr>
        <p:grpSpPr>
          <a:xfrm rot="5400000">
            <a:off x="125038" y="4559100"/>
            <a:ext cx="449500" cy="19675"/>
            <a:chOff x="3025950" y="3356200"/>
            <a:chExt cx="449500" cy="19675"/>
          </a:xfrm>
        </p:grpSpPr>
        <p:sp>
          <p:nvSpPr>
            <p:cNvPr id="483" name="Google Shape;483;p31"/>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31"/>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31"/>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1"/>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1"/>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8" name="Google Shape;488;p31"/>
          <p:cNvSpPr/>
          <p:nvPr/>
        </p:nvSpPr>
        <p:spPr>
          <a:xfrm>
            <a:off x="4800600" y="469022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1"/>
          <p:cNvSpPr/>
          <p:nvPr/>
        </p:nvSpPr>
        <p:spPr>
          <a:xfrm>
            <a:off x="349800" y="343350"/>
            <a:ext cx="3075360" cy="1854172"/>
          </a:xfrm>
          <a:custGeom>
            <a:avLst/>
            <a:gdLst/>
            <a:ahLst/>
            <a:cxnLst/>
            <a:rect l="l" t="t" r="r" b="b"/>
            <a:pathLst>
              <a:path w="37362" h="20944" fill="none" extrusionOk="0">
                <a:moveTo>
                  <a:pt x="37362" y="1"/>
                </a:moveTo>
                <a:lnTo>
                  <a:pt x="0" y="1"/>
                </a:lnTo>
                <a:lnTo>
                  <a:pt x="0" y="20944"/>
                </a:lnTo>
              </a:path>
            </a:pathLst>
          </a:custGeom>
          <a:noFill/>
          <a:ln w="28575" cap="rnd" cmpd="sng">
            <a:solidFill>
              <a:srgbClr val="FFFFFF"/>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7500">
              <a:lnSpc>
                <a:spcPct val="115000"/>
              </a:lnSpc>
              <a:spcBef>
                <a:spcPts val="0"/>
              </a:spcBef>
              <a:spcAft>
                <a:spcPts val="0"/>
              </a:spcAft>
              <a:buClr>
                <a:schemeClr val="lt1"/>
              </a:buClr>
              <a:buSzPts val="1400"/>
              <a:buFont typeface="Poppins"/>
              <a:buChar char="●"/>
              <a:defRPr>
                <a:solidFill>
                  <a:schemeClr val="dk2"/>
                </a:solidFill>
                <a:latin typeface="Poppins"/>
                <a:ea typeface="Poppins"/>
                <a:cs typeface="Poppins"/>
                <a:sym typeface="Poppins"/>
              </a:defRPr>
            </a:lvl1pPr>
            <a:lvl2pPr marL="914400" lvl="1" indent="-317500">
              <a:lnSpc>
                <a:spcPct val="115000"/>
              </a:lnSpc>
              <a:spcBef>
                <a:spcPts val="0"/>
              </a:spcBef>
              <a:spcAft>
                <a:spcPts val="0"/>
              </a:spcAft>
              <a:buClr>
                <a:schemeClr val="lt1"/>
              </a:buClr>
              <a:buSzPts val="1400"/>
              <a:buFont typeface="Poppins"/>
              <a:buChar char="○"/>
              <a:defRPr>
                <a:solidFill>
                  <a:schemeClr val="dk2"/>
                </a:solidFill>
                <a:latin typeface="Poppins"/>
                <a:ea typeface="Poppins"/>
                <a:cs typeface="Poppins"/>
                <a:sym typeface="Poppins"/>
              </a:defRPr>
            </a:lvl2pPr>
            <a:lvl3pPr marL="1371600" lvl="2" indent="-317500">
              <a:lnSpc>
                <a:spcPct val="115000"/>
              </a:lnSpc>
              <a:spcBef>
                <a:spcPts val="0"/>
              </a:spcBef>
              <a:spcAft>
                <a:spcPts val="0"/>
              </a:spcAft>
              <a:buClr>
                <a:schemeClr val="lt1"/>
              </a:buClr>
              <a:buSzPts val="1400"/>
              <a:buFont typeface="Poppins"/>
              <a:buChar char="■"/>
              <a:defRPr>
                <a:solidFill>
                  <a:schemeClr val="dk2"/>
                </a:solidFill>
                <a:latin typeface="Poppins"/>
                <a:ea typeface="Poppins"/>
                <a:cs typeface="Poppins"/>
                <a:sym typeface="Poppins"/>
              </a:defRPr>
            </a:lvl3pPr>
            <a:lvl4pPr marL="1828800" lvl="3" indent="-317500">
              <a:lnSpc>
                <a:spcPct val="115000"/>
              </a:lnSpc>
              <a:spcBef>
                <a:spcPts val="0"/>
              </a:spcBef>
              <a:spcAft>
                <a:spcPts val="0"/>
              </a:spcAft>
              <a:buClr>
                <a:schemeClr val="lt1"/>
              </a:buClr>
              <a:buSzPts val="1400"/>
              <a:buFont typeface="Poppins"/>
              <a:buChar char="●"/>
              <a:defRPr>
                <a:solidFill>
                  <a:schemeClr val="dk2"/>
                </a:solidFill>
                <a:latin typeface="Poppins"/>
                <a:ea typeface="Poppins"/>
                <a:cs typeface="Poppins"/>
                <a:sym typeface="Poppins"/>
              </a:defRPr>
            </a:lvl4pPr>
            <a:lvl5pPr marL="2286000" lvl="4" indent="-317500">
              <a:lnSpc>
                <a:spcPct val="115000"/>
              </a:lnSpc>
              <a:spcBef>
                <a:spcPts val="0"/>
              </a:spcBef>
              <a:spcAft>
                <a:spcPts val="0"/>
              </a:spcAft>
              <a:buClr>
                <a:schemeClr val="lt1"/>
              </a:buClr>
              <a:buSzPts val="1400"/>
              <a:buFont typeface="Poppins"/>
              <a:buChar char="○"/>
              <a:defRPr>
                <a:solidFill>
                  <a:schemeClr val="dk2"/>
                </a:solidFill>
                <a:latin typeface="Poppins"/>
                <a:ea typeface="Poppins"/>
                <a:cs typeface="Poppins"/>
                <a:sym typeface="Poppins"/>
              </a:defRPr>
            </a:lvl5pPr>
            <a:lvl6pPr marL="2743200" lvl="5" indent="-317500">
              <a:lnSpc>
                <a:spcPct val="115000"/>
              </a:lnSpc>
              <a:spcBef>
                <a:spcPts val="0"/>
              </a:spcBef>
              <a:spcAft>
                <a:spcPts val="0"/>
              </a:spcAft>
              <a:buClr>
                <a:schemeClr val="lt1"/>
              </a:buClr>
              <a:buSzPts val="1400"/>
              <a:buFont typeface="Poppins"/>
              <a:buChar char="■"/>
              <a:defRPr>
                <a:solidFill>
                  <a:schemeClr val="dk2"/>
                </a:solidFill>
                <a:latin typeface="Poppins"/>
                <a:ea typeface="Poppins"/>
                <a:cs typeface="Poppins"/>
                <a:sym typeface="Poppins"/>
              </a:defRPr>
            </a:lvl6pPr>
            <a:lvl7pPr marL="3200400" lvl="6" indent="-317500">
              <a:lnSpc>
                <a:spcPct val="115000"/>
              </a:lnSpc>
              <a:spcBef>
                <a:spcPts val="0"/>
              </a:spcBef>
              <a:spcAft>
                <a:spcPts val="0"/>
              </a:spcAft>
              <a:buClr>
                <a:schemeClr val="lt1"/>
              </a:buClr>
              <a:buSzPts val="1400"/>
              <a:buFont typeface="Poppins"/>
              <a:buChar char="●"/>
              <a:defRPr>
                <a:solidFill>
                  <a:schemeClr val="dk2"/>
                </a:solidFill>
                <a:latin typeface="Poppins"/>
                <a:ea typeface="Poppins"/>
                <a:cs typeface="Poppins"/>
                <a:sym typeface="Poppins"/>
              </a:defRPr>
            </a:lvl7pPr>
            <a:lvl8pPr marL="3657600" lvl="7" indent="-317500">
              <a:lnSpc>
                <a:spcPct val="115000"/>
              </a:lnSpc>
              <a:spcBef>
                <a:spcPts val="0"/>
              </a:spcBef>
              <a:spcAft>
                <a:spcPts val="0"/>
              </a:spcAft>
              <a:buClr>
                <a:schemeClr val="lt1"/>
              </a:buClr>
              <a:buSzPts val="1400"/>
              <a:buFont typeface="Poppins"/>
              <a:buChar char="○"/>
              <a:defRPr>
                <a:solidFill>
                  <a:schemeClr val="dk2"/>
                </a:solidFill>
                <a:latin typeface="Poppins"/>
                <a:ea typeface="Poppins"/>
                <a:cs typeface="Poppins"/>
                <a:sym typeface="Poppins"/>
              </a:defRPr>
            </a:lvl8pPr>
            <a:lvl9pPr marL="4114800" lvl="8" indent="-317500">
              <a:lnSpc>
                <a:spcPct val="115000"/>
              </a:lnSpc>
              <a:spcBef>
                <a:spcPts val="0"/>
              </a:spcBef>
              <a:spcAft>
                <a:spcPts val="0"/>
              </a:spcAft>
              <a:buClr>
                <a:schemeClr val="lt1"/>
              </a:buClr>
              <a:buSzPts val="1400"/>
              <a:buFont typeface="Poppins"/>
              <a:buChar char="■"/>
              <a:defRPr>
                <a:solidFill>
                  <a:schemeClr val="dk2"/>
                </a:solidFill>
                <a:latin typeface="Poppins"/>
                <a:ea typeface="Poppins"/>
                <a:cs typeface="Poppins"/>
                <a:sym typeface="Poppi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4" r:id="rId2"/>
    <p:sldLayoutId id="2147483658" r:id="rId3"/>
    <p:sldLayoutId id="2147483660" r:id="rId4"/>
    <p:sldLayoutId id="2147483671" r:id="rId5"/>
    <p:sldLayoutId id="2147483673" r:id="rId6"/>
    <p:sldLayoutId id="2147483676" r:id="rId7"/>
    <p:sldLayoutId id="214748367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5" name="Google Shape;505;p36"/>
          <p:cNvSpPr txBox="1">
            <a:spLocks noGrp="1"/>
          </p:cNvSpPr>
          <p:nvPr>
            <p:ph type="subTitle" idx="1"/>
          </p:nvPr>
        </p:nvSpPr>
        <p:spPr>
          <a:xfrm>
            <a:off x="3757084" y="3707493"/>
            <a:ext cx="1617441" cy="44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Dr MERS</a:t>
            </a:r>
            <a:endParaRPr dirty="0"/>
          </a:p>
        </p:txBody>
      </p:sp>
      <p:grpSp>
        <p:nvGrpSpPr>
          <p:cNvPr id="506" name="Google Shape;506;p36"/>
          <p:cNvGrpSpPr/>
          <p:nvPr/>
        </p:nvGrpSpPr>
        <p:grpSpPr>
          <a:xfrm>
            <a:off x="640228" y="597312"/>
            <a:ext cx="766630" cy="529336"/>
            <a:chOff x="453925" y="2889475"/>
            <a:chExt cx="763500" cy="527175"/>
          </a:xfrm>
        </p:grpSpPr>
        <p:sp>
          <p:nvSpPr>
            <p:cNvPr id="507" name="Google Shape;507;p36"/>
            <p:cNvSpPr/>
            <p:nvPr/>
          </p:nvSpPr>
          <p:spPr>
            <a:xfrm>
              <a:off x="566725" y="3049025"/>
              <a:ext cx="367625" cy="367625"/>
            </a:xfrm>
            <a:custGeom>
              <a:avLst/>
              <a:gdLst/>
              <a:ahLst/>
              <a:cxnLst/>
              <a:rect l="l" t="t" r="r" b="b"/>
              <a:pathLst>
                <a:path w="14705" h="14705" fill="none" extrusionOk="0">
                  <a:moveTo>
                    <a:pt x="12681" y="3679"/>
                  </a:moveTo>
                  <a:cubicBezTo>
                    <a:pt x="14705" y="6620"/>
                    <a:pt x="13967" y="10644"/>
                    <a:pt x="11026" y="12680"/>
                  </a:cubicBezTo>
                  <a:cubicBezTo>
                    <a:pt x="8085" y="14704"/>
                    <a:pt x="4061" y="13966"/>
                    <a:pt x="2036" y="11025"/>
                  </a:cubicBezTo>
                  <a:cubicBezTo>
                    <a:pt x="1" y="8084"/>
                    <a:pt x="751" y="4060"/>
                    <a:pt x="3680" y="2024"/>
                  </a:cubicBezTo>
                  <a:cubicBezTo>
                    <a:pt x="6620" y="0"/>
                    <a:pt x="10657" y="738"/>
                    <a:pt x="12681" y="3679"/>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6"/>
            <p:cNvSpPr/>
            <p:nvPr/>
          </p:nvSpPr>
          <p:spPr>
            <a:xfrm>
              <a:off x="453925" y="2889475"/>
              <a:ext cx="86025" cy="86050"/>
            </a:xfrm>
            <a:custGeom>
              <a:avLst/>
              <a:gdLst/>
              <a:ahLst/>
              <a:cxnLst/>
              <a:rect l="l" t="t" r="r" b="b"/>
              <a:pathLst>
                <a:path w="3441" h="3442" fill="none" extrusionOk="0">
                  <a:moveTo>
                    <a:pt x="2274" y="298"/>
                  </a:moveTo>
                  <a:cubicBezTo>
                    <a:pt x="3060" y="596"/>
                    <a:pt x="3441" y="1477"/>
                    <a:pt x="3143" y="2263"/>
                  </a:cubicBezTo>
                  <a:cubicBezTo>
                    <a:pt x="2846" y="3048"/>
                    <a:pt x="1965" y="3441"/>
                    <a:pt x="1179" y="3144"/>
                  </a:cubicBezTo>
                  <a:cubicBezTo>
                    <a:pt x="393" y="2834"/>
                    <a:pt x="0" y="1953"/>
                    <a:pt x="298" y="1167"/>
                  </a:cubicBezTo>
                  <a:cubicBezTo>
                    <a:pt x="607" y="381"/>
                    <a:pt x="1488" y="0"/>
                    <a:pt x="2274" y="298"/>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6"/>
            <p:cNvSpPr/>
            <p:nvPr/>
          </p:nvSpPr>
          <p:spPr>
            <a:xfrm>
              <a:off x="1048625" y="3045450"/>
              <a:ext cx="168800" cy="168800"/>
            </a:xfrm>
            <a:custGeom>
              <a:avLst/>
              <a:gdLst/>
              <a:ahLst/>
              <a:cxnLst/>
              <a:rect l="l" t="t" r="r" b="b"/>
              <a:pathLst>
                <a:path w="6752" h="6752" fill="none" extrusionOk="0">
                  <a:moveTo>
                    <a:pt x="4561" y="643"/>
                  </a:moveTo>
                  <a:cubicBezTo>
                    <a:pt x="6061" y="1298"/>
                    <a:pt x="6752" y="3048"/>
                    <a:pt x="6109" y="4548"/>
                  </a:cubicBezTo>
                  <a:cubicBezTo>
                    <a:pt x="5454" y="6061"/>
                    <a:pt x="3704" y="6751"/>
                    <a:pt x="2203" y="6096"/>
                  </a:cubicBezTo>
                  <a:cubicBezTo>
                    <a:pt x="691" y="5441"/>
                    <a:pt x="1" y="3703"/>
                    <a:pt x="656" y="2191"/>
                  </a:cubicBezTo>
                  <a:cubicBezTo>
                    <a:pt x="1310" y="691"/>
                    <a:pt x="3049" y="0"/>
                    <a:pt x="4561" y="643"/>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6"/>
            <p:cNvSpPr/>
            <p:nvPr/>
          </p:nvSpPr>
          <p:spPr>
            <a:xfrm>
              <a:off x="910225" y="3147250"/>
              <a:ext cx="148550" cy="42275"/>
            </a:xfrm>
            <a:custGeom>
              <a:avLst/>
              <a:gdLst/>
              <a:ahLst/>
              <a:cxnLst/>
              <a:rect l="l" t="t" r="r" b="b"/>
              <a:pathLst>
                <a:path w="5942" h="1691" fill="none" extrusionOk="0">
                  <a:moveTo>
                    <a:pt x="5942" y="0"/>
                  </a:moveTo>
                  <a:lnTo>
                    <a:pt x="0" y="169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36"/>
            <p:cNvSpPr/>
            <p:nvPr/>
          </p:nvSpPr>
          <p:spPr>
            <a:xfrm>
              <a:off x="519100" y="2963875"/>
              <a:ext cx="122650" cy="144700"/>
            </a:xfrm>
            <a:custGeom>
              <a:avLst/>
              <a:gdLst/>
              <a:ahLst/>
              <a:cxnLst/>
              <a:rect l="l" t="t" r="r" b="b"/>
              <a:pathLst>
                <a:path w="4906" h="5788" fill="none" extrusionOk="0">
                  <a:moveTo>
                    <a:pt x="4906" y="5787"/>
                  </a:moveTo>
                  <a:lnTo>
                    <a:pt x="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2" name="Google Shape;512;p36"/>
          <p:cNvGrpSpPr/>
          <p:nvPr/>
        </p:nvGrpSpPr>
        <p:grpSpPr>
          <a:xfrm rot="3916591">
            <a:off x="7783297" y="3817606"/>
            <a:ext cx="610500" cy="763751"/>
            <a:chOff x="758425" y="3567225"/>
            <a:chExt cx="743550" cy="930200"/>
          </a:xfrm>
        </p:grpSpPr>
        <p:sp>
          <p:nvSpPr>
            <p:cNvPr id="513" name="Google Shape;513;p36"/>
            <p:cNvSpPr/>
            <p:nvPr/>
          </p:nvSpPr>
          <p:spPr>
            <a:xfrm>
              <a:off x="957850" y="3941675"/>
              <a:ext cx="314050" cy="314050"/>
            </a:xfrm>
            <a:custGeom>
              <a:avLst/>
              <a:gdLst/>
              <a:ahLst/>
              <a:cxnLst/>
              <a:rect l="l" t="t" r="r" b="b"/>
              <a:pathLst>
                <a:path w="12562" h="12562" fill="none" extrusionOk="0">
                  <a:moveTo>
                    <a:pt x="6454" y="96"/>
                  </a:moveTo>
                  <a:cubicBezTo>
                    <a:pt x="9871" y="191"/>
                    <a:pt x="12561" y="3037"/>
                    <a:pt x="12466" y="6454"/>
                  </a:cubicBezTo>
                  <a:cubicBezTo>
                    <a:pt x="12371" y="9871"/>
                    <a:pt x="9525" y="12562"/>
                    <a:pt x="6108" y="12467"/>
                  </a:cubicBezTo>
                  <a:cubicBezTo>
                    <a:pt x="2691" y="12371"/>
                    <a:pt x="0" y="9526"/>
                    <a:pt x="96" y="6109"/>
                  </a:cubicBezTo>
                  <a:cubicBezTo>
                    <a:pt x="191" y="2692"/>
                    <a:pt x="3048" y="1"/>
                    <a:pt x="6454" y="96"/>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6"/>
            <p:cNvSpPr/>
            <p:nvPr/>
          </p:nvSpPr>
          <p:spPr>
            <a:xfrm>
              <a:off x="758425" y="3567225"/>
              <a:ext cx="252425" cy="252450"/>
            </a:xfrm>
            <a:custGeom>
              <a:avLst/>
              <a:gdLst/>
              <a:ahLst/>
              <a:cxnLst/>
              <a:rect l="l" t="t" r="r" b="b"/>
              <a:pathLst>
                <a:path w="10097" h="10098" fill="none" extrusionOk="0">
                  <a:moveTo>
                    <a:pt x="6513" y="811"/>
                  </a:moveTo>
                  <a:cubicBezTo>
                    <a:pt x="8858" y="1620"/>
                    <a:pt x="10097" y="4168"/>
                    <a:pt x="9299" y="6514"/>
                  </a:cubicBezTo>
                  <a:cubicBezTo>
                    <a:pt x="8489" y="8859"/>
                    <a:pt x="5941" y="10097"/>
                    <a:pt x="3596" y="9300"/>
                  </a:cubicBezTo>
                  <a:cubicBezTo>
                    <a:pt x="1250" y="8490"/>
                    <a:pt x="0" y="5942"/>
                    <a:pt x="810" y="3597"/>
                  </a:cubicBezTo>
                  <a:cubicBezTo>
                    <a:pt x="1607" y="1251"/>
                    <a:pt x="4167" y="1"/>
                    <a:pt x="6513" y="811"/>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6"/>
            <p:cNvSpPr/>
            <p:nvPr/>
          </p:nvSpPr>
          <p:spPr>
            <a:xfrm>
              <a:off x="1356100" y="3785425"/>
              <a:ext cx="145875" cy="145875"/>
            </a:xfrm>
            <a:custGeom>
              <a:avLst/>
              <a:gdLst/>
              <a:ahLst/>
              <a:cxnLst/>
              <a:rect l="l" t="t" r="r" b="b"/>
              <a:pathLst>
                <a:path w="5835" h="5835" fill="none" extrusionOk="0">
                  <a:moveTo>
                    <a:pt x="3763" y="465"/>
                  </a:moveTo>
                  <a:cubicBezTo>
                    <a:pt x="5109" y="929"/>
                    <a:pt x="5835" y="2405"/>
                    <a:pt x="5371" y="3763"/>
                  </a:cubicBezTo>
                  <a:cubicBezTo>
                    <a:pt x="4906" y="5108"/>
                    <a:pt x="3430" y="5834"/>
                    <a:pt x="2073" y="5370"/>
                  </a:cubicBezTo>
                  <a:cubicBezTo>
                    <a:pt x="715" y="4906"/>
                    <a:pt x="1" y="3429"/>
                    <a:pt x="465" y="2072"/>
                  </a:cubicBezTo>
                  <a:cubicBezTo>
                    <a:pt x="930" y="715"/>
                    <a:pt x="2406" y="0"/>
                    <a:pt x="3763" y="465"/>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36"/>
            <p:cNvSpPr/>
            <p:nvPr/>
          </p:nvSpPr>
          <p:spPr>
            <a:xfrm>
              <a:off x="829550" y="4351550"/>
              <a:ext cx="145875" cy="145875"/>
            </a:xfrm>
            <a:custGeom>
              <a:avLst/>
              <a:gdLst/>
              <a:ahLst/>
              <a:cxnLst/>
              <a:rect l="l" t="t" r="r" b="b"/>
              <a:pathLst>
                <a:path w="5835" h="5835" fill="none" extrusionOk="0">
                  <a:moveTo>
                    <a:pt x="3763" y="465"/>
                  </a:moveTo>
                  <a:cubicBezTo>
                    <a:pt x="5120" y="929"/>
                    <a:pt x="5835" y="2406"/>
                    <a:pt x="5370" y="3763"/>
                  </a:cubicBezTo>
                  <a:cubicBezTo>
                    <a:pt x="4906" y="5109"/>
                    <a:pt x="3430" y="5835"/>
                    <a:pt x="2072" y="5371"/>
                  </a:cubicBezTo>
                  <a:cubicBezTo>
                    <a:pt x="715" y="4906"/>
                    <a:pt x="1" y="3430"/>
                    <a:pt x="465" y="2072"/>
                  </a:cubicBezTo>
                  <a:cubicBezTo>
                    <a:pt x="929" y="715"/>
                    <a:pt x="2406" y="1"/>
                    <a:pt x="3763" y="465"/>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6"/>
            <p:cNvSpPr/>
            <p:nvPr/>
          </p:nvSpPr>
          <p:spPr>
            <a:xfrm>
              <a:off x="937300" y="3791975"/>
              <a:ext cx="101525" cy="167600"/>
            </a:xfrm>
            <a:custGeom>
              <a:avLst/>
              <a:gdLst/>
              <a:ahLst/>
              <a:cxnLst/>
              <a:rect l="l" t="t" r="r" b="b"/>
              <a:pathLst>
                <a:path w="4061" h="6704" fill="none" extrusionOk="0">
                  <a:moveTo>
                    <a:pt x="4061" y="6703"/>
                  </a:moveTo>
                  <a:lnTo>
                    <a:pt x="1" y="0"/>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6"/>
            <p:cNvSpPr/>
            <p:nvPr/>
          </p:nvSpPr>
          <p:spPr>
            <a:xfrm>
              <a:off x="1241225" y="3898225"/>
              <a:ext cx="136050" cy="102125"/>
            </a:xfrm>
            <a:custGeom>
              <a:avLst/>
              <a:gdLst/>
              <a:ahLst/>
              <a:cxnLst/>
              <a:rect l="l" t="t" r="r" b="b"/>
              <a:pathLst>
                <a:path w="5442" h="4085" fill="none" extrusionOk="0">
                  <a:moveTo>
                    <a:pt x="5441" y="1"/>
                  </a:moveTo>
                  <a:lnTo>
                    <a:pt x="0" y="4084"/>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36"/>
            <p:cNvSpPr/>
            <p:nvPr/>
          </p:nvSpPr>
          <p:spPr>
            <a:xfrm>
              <a:off x="934625" y="4235775"/>
              <a:ext cx="98850" cy="130700"/>
            </a:xfrm>
            <a:custGeom>
              <a:avLst/>
              <a:gdLst/>
              <a:ahLst/>
              <a:cxnLst/>
              <a:rect l="l" t="t" r="r" b="b"/>
              <a:pathLst>
                <a:path w="3954" h="5228" fill="none" extrusionOk="0">
                  <a:moveTo>
                    <a:pt x="3954" y="0"/>
                  </a:moveTo>
                  <a:lnTo>
                    <a:pt x="1" y="5227"/>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0" name="Google Shape;520;p36"/>
          <p:cNvGrpSpPr/>
          <p:nvPr/>
        </p:nvGrpSpPr>
        <p:grpSpPr>
          <a:xfrm>
            <a:off x="5159600" y="4358400"/>
            <a:ext cx="449500" cy="19675"/>
            <a:chOff x="3025950" y="3356200"/>
            <a:chExt cx="449500" cy="19675"/>
          </a:xfrm>
        </p:grpSpPr>
        <p:sp>
          <p:nvSpPr>
            <p:cNvPr id="521" name="Google Shape;521;p36"/>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6"/>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6"/>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36"/>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6"/>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6" name="Google Shape;526;p36"/>
          <p:cNvSpPr/>
          <p:nvPr/>
        </p:nvSpPr>
        <p:spPr>
          <a:xfrm rot="5400000">
            <a:off x="7823502" y="367774"/>
            <a:ext cx="952923" cy="949098"/>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7" name="Google Shape;527;p36"/>
          <p:cNvGrpSpPr/>
          <p:nvPr/>
        </p:nvGrpSpPr>
        <p:grpSpPr>
          <a:xfrm>
            <a:off x="1174675" y="3875800"/>
            <a:ext cx="206961" cy="440036"/>
            <a:chOff x="1174675" y="3875800"/>
            <a:chExt cx="206961" cy="440036"/>
          </a:xfrm>
        </p:grpSpPr>
        <p:sp>
          <p:nvSpPr>
            <p:cNvPr id="528" name="Google Shape;528;p36"/>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6"/>
            <p:cNvSpPr/>
            <p:nvPr/>
          </p:nvSpPr>
          <p:spPr>
            <a:xfrm>
              <a:off x="1174675" y="387580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0" name="Google Shape;530;p36"/>
          <p:cNvGrpSpPr/>
          <p:nvPr/>
        </p:nvGrpSpPr>
        <p:grpSpPr>
          <a:xfrm>
            <a:off x="2104738" y="794038"/>
            <a:ext cx="449500" cy="19675"/>
            <a:chOff x="3025950" y="3356200"/>
            <a:chExt cx="449500" cy="19675"/>
          </a:xfrm>
        </p:grpSpPr>
        <p:sp>
          <p:nvSpPr>
            <p:cNvPr id="531" name="Google Shape;531;p36"/>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6"/>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6"/>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6"/>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6"/>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itre 2">
            <a:extLst>
              <a:ext uri="{FF2B5EF4-FFF2-40B4-BE49-F238E27FC236}">
                <a16:creationId xmlns:a16="http://schemas.microsoft.com/office/drawing/2014/main" id="{DE20399A-4937-E5CF-F94C-0961C586ACF9}"/>
              </a:ext>
            </a:extLst>
          </p:cNvPr>
          <p:cNvSpPr>
            <a:spLocks noGrp="1"/>
          </p:cNvSpPr>
          <p:nvPr>
            <p:ph type="ctrTitle"/>
          </p:nvPr>
        </p:nvSpPr>
        <p:spPr>
          <a:xfrm>
            <a:off x="828823" y="582838"/>
            <a:ext cx="7482589" cy="1540800"/>
          </a:xfrm>
        </p:spPr>
        <p:txBody>
          <a:bodyPr>
            <a:noAutofit/>
          </a:bodyPr>
          <a:lstStyle/>
          <a:p>
            <a:r>
              <a:rPr lang="fr-FR" sz="3200" dirty="0"/>
              <a:t>QCMS</a:t>
            </a:r>
            <a:br>
              <a:rPr lang="fr-FR" sz="3200" dirty="0"/>
            </a:br>
            <a:r>
              <a:rPr lang="fr-FR" sz="3200" dirty="0"/>
              <a:t>Biochimie 2éme année </a:t>
            </a:r>
          </a:p>
        </p:txBody>
      </p:sp>
      <p:sp>
        <p:nvSpPr>
          <p:cNvPr id="6" name="Google Shape;504;p36">
            <a:extLst>
              <a:ext uri="{FF2B5EF4-FFF2-40B4-BE49-F238E27FC236}">
                <a16:creationId xmlns:a16="http://schemas.microsoft.com/office/drawing/2014/main" id="{B04B52F9-A080-C80D-B891-54DB2B2F7B4E}"/>
              </a:ext>
            </a:extLst>
          </p:cNvPr>
          <p:cNvSpPr txBox="1">
            <a:spLocks/>
          </p:cNvSpPr>
          <p:nvPr/>
        </p:nvSpPr>
        <p:spPr>
          <a:xfrm>
            <a:off x="343956" y="2169454"/>
            <a:ext cx="8808693" cy="81754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5200"/>
              <a:buFont typeface="Poppins"/>
              <a:buNone/>
              <a:defRPr sz="6000" b="0" i="0" u="none" strike="noStrike" cap="none">
                <a:solidFill>
                  <a:schemeClr val="lt1"/>
                </a:solidFill>
                <a:latin typeface="Poppins ExtraBold"/>
                <a:ea typeface="Poppins ExtraBold"/>
                <a:cs typeface="Poppins ExtraBold"/>
                <a:sym typeface="Poppins ExtraBold"/>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fr-FR" sz="4000" dirty="0">
                <a:solidFill>
                  <a:schemeClr val="bg2"/>
                </a:solidFill>
              </a:rPr>
              <a:t>Généralités sur les hormones </a:t>
            </a:r>
          </a:p>
        </p:txBody>
      </p:sp>
      <p:pic>
        <p:nvPicPr>
          <p:cNvPr id="4" name="Image 3">
            <a:extLst>
              <a:ext uri="{FF2B5EF4-FFF2-40B4-BE49-F238E27FC236}">
                <a16:creationId xmlns:a16="http://schemas.microsoft.com/office/drawing/2014/main" id="{67F10CE2-C9AF-305C-4F68-42E03E0214C4}"/>
              </a:ext>
            </a:extLst>
          </p:cNvPr>
          <p:cNvPicPr>
            <a:picLocks noChangeAspect="1"/>
          </p:cNvPicPr>
          <p:nvPr/>
        </p:nvPicPr>
        <p:blipFill>
          <a:blip r:embed="rId3"/>
          <a:stretch>
            <a:fillRect/>
          </a:stretch>
        </p:blipFill>
        <p:spPr>
          <a:xfrm>
            <a:off x="7789210" y="313604"/>
            <a:ext cx="1050136" cy="105013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31">
          <a:extLst>
            <a:ext uri="{FF2B5EF4-FFF2-40B4-BE49-F238E27FC236}">
              <a16:creationId xmlns:a16="http://schemas.microsoft.com/office/drawing/2014/main" id="{D4B0EC89-B8CC-5756-42F4-E0351D389E6E}"/>
            </a:ext>
          </a:extLst>
        </p:cNvPr>
        <p:cNvGrpSpPr/>
        <p:nvPr/>
      </p:nvGrpSpPr>
      <p:grpSpPr>
        <a:xfrm>
          <a:off x="0" y="0"/>
          <a:ext cx="0" cy="0"/>
          <a:chOff x="0" y="0"/>
          <a:chExt cx="0" cy="0"/>
        </a:xfrm>
      </p:grpSpPr>
      <p:sp>
        <p:nvSpPr>
          <p:cNvPr id="1132" name="Google Shape;1132;p62">
            <a:extLst>
              <a:ext uri="{FF2B5EF4-FFF2-40B4-BE49-F238E27FC236}">
                <a16:creationId xmlns:a16="http://schemas.microsoft.com/office/drawing/2014/main" id="{4B2FDC37-C4D1-BDA1-0032-41E9CFA76610}"/>
              </a:ext>
            </a:extLst>
          </p:cNvPr>
          <p:cNvSpPr txBox="1">
            <a:spLocks noGrp="1"/>
          </p:cNvSpPr>
          <p:nvPr>
            <p:ph type="title"/>
          </p:nvPr>
        </p:nvSpPr>
        <p:spPr>
          <a:xfrm>
            <a:off x="2105700" y="2011779"/>
            <a:ext cx="4772390" cy="1119942"/>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fr-FR" dirty="0"/>
              <a:t>QCMs résidanat </a:t>
            </a:r>
            <a:endParaRPr dirty="0"/>
          </a:p>
        </p:txBody>
      </p:sp>
      <p:grpSp>
        <p:nvGrpSpPr>
          <p:cNvPr id="1141" name="Google Shape;1141;p62">
            <a:extLst>
              <a:ext uri="{FF2B5EF4-FFF2-40B4-BE49-F238E27FC236}">
                <a16:creationId xmlns:a16="http://schemas.microsoft.com/office/drawing/2014/main" id="{BDA428F5-35B2-1526-4E47-1B20A894E8EE}"/>
              </a:ext>
            </a:extLst>
          </p:cNvPr>
          <p:cNvGrpSpPr/>
          <p:nvPr/>
        </p:nvGrpSpPr>
        <p:grpSpPr>
          <a:xfrm>
            <a:off x="3439550" y="1391000"/>
            <a:ext cx="889450" cy="113763"/>
            <a:chOff x="3439550" y="1391000"/>
            <a:chExt cx="889450" cy="113763"/>
          </a:xfrm>
        </p:grpSpPr>
        <p:sp>
          <p:nvSpPr>
            <p:cNvPr id="1142" name="Google Shape;1142;p62">
              <a:extLst>
                <a:ext uri="{FF2B5EF4-FFF2-40B4-BE49-F238E27FC236}">
                  <a16:creationId xmlns:a16="http://schemas.microsoft.com/office/drawing/2014/main" id="{C8FF565B-8E88-D8DA-C6D8-7E06F89922C4}"/>
                </a:ext>
              </a:extLst>
            </p:cNvPr>
            <p:cNvSpPr/>
            <p:nvPr/>
          </p:nvSpPr>
          <p:spPr>
            <a:xfrm>
              <a:off x="3679200" y="1504738"/>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62">
              <a:extLst>
                <a:ext uri="{FF2B5EF4-FFF2-40B4-BE49-F238E27FC236}">
                  <a16:creationId xmlns:a16="http://schemas.microsoft.com/office/drawing/2014/main" id="{430DE2AB-7443-05FA-3E3A-3C3F3CBABC84}"/>
                </a:ext>
              </a:extLst>
            </p:cNvPr>
            <p:cNvSpPr/>
            <p:nvPr/>
          </p:nvSpPr>
          <p:spPr>
            <a:xfrm>
              <a:off x="3439550" y="13910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44" name="Google Shape;1144;p62">
            <a:extLst>
              <a:ext uri="{FF2B5EF4-FFF2-40B4-BE49-F238E27FC236}">
                <a16:creationId xmlns:a16="http://schemas.microsoft.com/office/drawing/2014/main" id="{F0D51585-1D3C-533C-BE5B-C4C37CE3E917}"/>
              </a:ext>
            </a:extLst>
          </p:cNvPr>
          <p:cNvSpPr/>
          <p:nvPr/>
        </p:nvSpPr>
        <p:spPr>
          <a:xfrm>
            <a:off x="980300" y="3944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62">
            <a:extLst>
              <a:ext uri="{FF2B5EF4-FFF2-40B4-BE49-F238E27FC236}">
                <a16:creationId xmlns:a16="http://schemas.microsoft.com/office/drawing/2014/main" id="{EB4ED267-C079-D498-3BDA-7920A6A90229}"/>
              </a:ext>
            </a:extLst>
          </p:cNvPr>
          <p:cNvSpPr/>
          <p:nvPr/>
        </p:nvSpPr>
        <p:spPr>
          <a:xfrm>
            <a:off x="4329000" y="4431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62">
            <a:extLst>
              <a:ext uri="{FF2B5EF4-FFF2-40B4-BE49-F238E27FC236}">
                <a16:creationId xmlns:a16="http://schemas.microsoft.com/office/drawing/2014/main" id="{8A965985-D9B3-AF17-D154-CA25F8B75B03}"/>
              </a:ext>
            </a:extLst>
          </p:cNvPr>
          <p:cNvSpPr/>
          <p:nvPr/>
        </p:nvSpPr>
        <p:spPr>
          <a:xfrm>
            <a:off x="2105700" y="1639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0442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7211A897-8C4D-EE7A-B57C-1D8577366D9B}"/>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33C52C3F-C4C9-D5D1-1DCC-A99EE513C57C}"/>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6588F465-E1E4-4EB4-C943-4A4691D8661F}"/>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EF382280-1A50-58D4-7769-632D5D351787}"/>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C24474A2-6DD6-76B9-3897-32718E9E3F59}"/>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37E6483C-5A4D-FECD-5718-9D11BD0FE9E5}"/>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E29B6E25-21D3-DD23-B09B-BB0611E37817}"/>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41DBD7F8-C953-573D-04C9-138A9DB6A2F4}"/>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CBBD7B77-E024-CFEB-A85A-547D7C0814AE}"/>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2CB156E2-0558-9E87-E0F4-3C0397BDF491}"/>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920315AF-0E53-0F38-155D-F6F51E1E5E34}"/>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925A6570-38C3-0029-C9B5-34C67A4E9256}"/>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088B0B4E-A02B-9667-B8BC-E4DDCD2030D0}"/>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E369AC38-492D-28A6-27C2-410BA6A85FB6}"/>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39095DE6-2CCB-DEB8-FFD5-D89D94AE62C6}"/>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063918B2-BE21-FBAC-1987-16B09583E0B2}"/>
              </a:ext>
            </a:extLst>
          </p:cNvPr>
          <p:cNvSpPr>
            <a:spLocks noGrp="1"/>
          </p:cNvSpPr>
          <p:nvPr>
            <p:ph type="title"/>
          </p:nvPr>
        </p:nvSpPr>
        <p:spPr>
          <a:xfrm>
            <a:off x="523373" y="1069349"/>
            <a:ext cx="8097253" cy="3893199"/>
          </a:xfrm>
        </p:spPr>
        <p:txBody>
          <a:bodyPr>
            <a:normAutofit/>
          </a:bodyPr>
          <a:lstStyle/>
          <a:p>
            <a:pPr algn="l">
              <a:lnSpc>
                <a:spcPct val="150000"/>
              </a:lnSpc>
            </a:pPr>
            <a:r>
              <a:rPr lang="fr-FR" sz="1800" dirty="0"/>
              <a:t>(cochez la réponse juste) les hormones lipophiles possèdent dans la cellule cible des récepteurs localisés dans : </a:t>
            </a:r>
            <a:br>
              <a:rPr lang="fr-FR" sz="1800" dirty="0"/>
            </a:br>
            <a:br>
              <a:rPr lang="fr-FR" sz="1800" dirty="0">
                <a:solidFill>
                  <a:schemeClr val="accent1"/>
                </a:solidFill>
              </a:rPr>
            </a:br>
            <a:r>
              <a:rPr lang="fr-FR" sz="1800" dirty="0">
                <a:solidFill>
                  <a:schemeClr val="accent1"/>
                </a:solidFill>
              </a:rPr>
              <a:t>A. La mitochondrie.</a:t>
            </a:r>
            <a:br>
              <a:rPr lang="fr-FR" sz="1800" dirty="0">
                <a:solidFill>
                  <a:schemeClr val="accent1"/>
                </a:solidFill>
              </a:rPr>
            </a:br>
            <a:r>
              <a:rPr lang="fr-FR" sz="1800" dirty="0">
                <a:solidFill>
                  <a:schemeClr val="accent1"/>
                </a:solidFill>
              </a:rPr>
              <a:t>B. La membrane.</a:t>
            </a:r>
            <a:br>
              <a:rPr lang="fr-FR" sz="1800" dirty="0">
                <a:solidFill>
                  <a:schemeClr val="accent1"/>
                </a:solidFill>
              </a:rPr>
            </a:br>
            <a:r>
              <a:rPr lang="fr-FR" sz="1800" dirty="0">
                <a:solidFill>
                  <a:schemeClr val="accent1"/>
                </a:solidFill>
              </a:rPr>
              <a:t>C. Le cytosol.</a:t>
            </a:r>
            <a:br>
              <a:rPr lang="fr-FR" sz="1800" dirty="0">
                <a:solidFill>
                  <a:schemeClr val="accent1"/>
                </a:solidFill>
              </a:rPr>
            </a:br>
            <a:r>
              <a:rPr lang="fr-FR" sz="1800" dirty="0">
                <a:solidFill>
                  <a:schemeClr val="accent1"/>
                </a:solidFill>
              </a:rPr>
              <a:t>D. Le noyau.</a:t>
            </a:r>
            <a:br>
              <a:rPr lang="fr-FR" sz="1800" dirty="0">
                <a:solidFill>
                  <a:schemeClr val="accent1"/>
                </a:solidFill>
              </a:rPr>
            </a:br>
            <a:r>
              <a:rPr lang="fr-FR" sz="1800" dirty="0">
                <a:solidFill>
                  <a:schemeClr val="accent1"/>
                </a:solidFill>
              </a:rPr>
              <a:t>E. Le cytosol et le noyau.</a:t>
            </a:r>
          </a:p>
        </p:txBody>
      </p:sp>
    </p:spTree>
    <p:extLst>
      <p:ext uri="{BB962C8B-B14F-4D97-AF65-F5344CB8AC3E}">
        <p14:creationId xmlns:p14="http://schemas.microsoft.com/office/powerpoint/2010/main" val="3226940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556E0909-7F9D-07DB-F151-A5BF9993943A}"/>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EE75FD84-4466-24A8-9E8F-145DAC5F1AB5}"/>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223A5F47-82B2-A69A-E77D-458317922B6E}"/>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53B4AB70-7BC3-1A30-678B-7E3A0BD87707}"/>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27C649B2-F035-3D17-6149-98E3BF6CA48A}"/>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37104F74-5AE7-01F7-24CC-5FA51592F6BE}"/>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DE1A6C72-4C83-DEAE-CC5A-B8787D1546C6}"/>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CBF3922A-1265-125E-29CD-CB6DBE6FAEC1}"/>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5BB5E8A3-AD7E-BAAF-8AC3-8866FE9813C1}"/>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E7AB4D3F-DAFC-3FBC-9353-96EB57D299A9}"/>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DEDA5886-56D5-6FF7-D460-8C0FC82F07FE}"/>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3A5C592D-3951-5E6F-4C31-855D8BE9F6BE}"/>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38B50D86-66F9-FC16-4874-7F512A82AA16}"/>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4290EA54-549F-0B66-1991-C9ED8A93F22C}"/>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766198BB-B4A2-572D-321C-0D0DE582FE9E}"/>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22E9F0D0-8F2F-6213-36FE-7FC6C43463A1}"/>
              </a:ext>
            </a:extLst>
          </p:cNvPr>
          <p:cNvSpPr>
            <a:spLocks noGrp="1"/>
          </p:cNvSpPr>
          <p:nvPr>
            <p:ph type="title"/>
          </p:nvPr>
        </p:nvSpPr>
        <p:spPr>
          <a:xfrm>
            <a:off x="523373" y="1069349"/>
            <a:ext cx="8097253" cy="3893199"/>
          </a:xfrm>
        </p:spPr>
        <p:txBody>
          <a:bodyPr>
            <a:normAutofit/>
          </a:bodyPr>
          <a:lstStyle/>
          <a:p>
            <a:pPr algn="l">
              <a:lnSpc>
                <a:spcPct val="150000"/>
              </a:lnSpc>
            </a:pPr>
            <a:r>
              <a:rPr lang="fr-FR" sz="1800" dirty="0"/>
              <a:t>(cochez la réponse juste) les hormones lipophiles possèdent dans la cellule cible des récepteurs localisés dans : </a:t>
            </a:r>
            <a:br>
              <a:rPr lang="fr-FR" sz="1800" dirty="0"/>
            </a:br>
            <a:br>
              <a:rPr lang="fr-FR" sz="1800" dirty="0">
                <a:solidFill>
                  <a:schemeClr val="accent1"/>
                </a:solidFill>
              </a:rPr>
            </a:br>
            <a:r>
              <a:rPr lang="fr-FR" sz="1800" dirty="0">
                <a:solidFill>
                  <a:schemeClr val="accent1"/>
                </a:solidFill>
              </a:rPr>
              <a:t>A. La mitochondrie.</a:t>
            </a:r>
            <a:br>
              <a:rPr lang="fr-FR" sz="1800" dirty="0">
                <a:solidFill>
                  <a:schemeClr val="accent1"/>
                </a:solidFill>
              </a:rPr>
            </a:br>
            <a:r>
              <a:rPr lang="fr-FR" sz="1800" dirty="0">
                <a:solidFill>
                  <a:schemeClr val="accent1"/>
                </a:solidFill>
              </a:rPr>
              <a:t>B. La membrane.</a:t>
            </a:r>
            <a:br>
              <a:rPr lang="fr-FR" sz="1800" dirty="0">
                <a:solidFill>
                  <a:schemeClr val="accent1"/>
                </a:solidFill>
              </a:rPr>
            </a:br>
            <a:r>
              <a:rPr lang="fr-FR" sz="1800" dirty="0">
                <a:solidFill>
                  <a:schemeClr val="accent1"/>
                </a:solidFill>
              </a:rPr>
              <a:t>C. Le cytosol.</a:t>
            </a:r>
            <a:br>
              <a:rPr lang="fr-FR" sz="1800" dirty="0">
                <a:solidFill>
                  <a:schemeClr val="accent1"/>
                </a:solidFill>
              </a:rPr>
            </a:br>
            <a:r>
              <a:rPr lang="fr-FR" sz="1800" dirty="0">
                <a:solidFill>
                  <a:schemeClr val="accent1"/>
                </a:solidFill>
              </a:rPr>
              <a:t>D. Le noyau.</a:t>
            </a:r>
            <a:br>
              <a:rPr lang="fr-FR" sz="1800" dirty="0">
                <a:solidFill>
                  <a:schemeClr val="accent1"/>
                </a:solidFill>
              </a:rPr>
            </a:br>
            <a:r>
              <a:rPr lang="fr-FR" sz="1800" dirty="0">
                <a:solidFill>
                  <a:srgbClr val="92D050"/>
                </a:solidFill>
              </a:rPr>
              <a:t>E. Le cytosol et le noyau.</a:t>
            </a:r>
          </a:p>
        </p:txBody>
      </p:sp>
    </p:spTree>
    <p:extLst>
      <p:ext uri="{BB962C8B-B14F-4D97-AF65-F5344CB8AC3E}">
        <p14:creationId xmlns:p14="http://schemas.microsoft.com/office/powerpoint/2010/main" val="359516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CBFA9E45-4B3B-CA3C-191E-21298DAD4B7A}"/>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A81137DF-B732-E09A-A026-8C5C1360EB5A}"/>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01EBC8E6-0276-2801-4BC5-96FB4338BFEC}"/>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0182A982-B6EF-AA7F-9B3F-F27DC684C3B1}"/>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40FF3314-798F-EEC0-4C53-02B630F9EF8A}"/>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E6A44FE4-1DF7-C4B5-7582-66DD69A606F4}"/>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2341A2EB-7605-14BC-4769-DCF9C58514A0}"/>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C1AFC30E-1C3F-000F-4CEC-D5B07BEFD204}"/>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013E41D1-E586-37D8-E838-A3916A2F4471}"/>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1F54C935-CBF5-A8D5-ACD5-D6ED38064E95}"/>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09ECFF5A-A426-9C7D-861F-094E67E70848}"/>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5DCF265A-0EF2-DAC1-4E4E-B41654E016CD}"/>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74B343FD-D2C2-BBAD-07CD-A7167F96565F}"/>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C0BCF931-4EEA-AB88-7D39-983508C315EE}"/>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C59DE954-FB67-E097-27A4-360E3F69ED74}"/>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4EC5928E-3E76-173B-FB91-FEB76A1CEF49}"/>
              </a:ext>
            </a:extLst>
          </p:cNvPr>
          <p:cNvSpPr>
            <a:spLocks noGrp="1"/>
          </p:cNvSpPr>
          <p:nvPr>
            <p:ph type="title"/>
          </p:nvPr>
        </p:nvSpPr>
        <p:spPr>
          <a:xfrm>
            <a:off x="523373" y="965863"/>
            <a:ext cx="8097253" cy="3893199"/>
          </a:xfrm>
        </p:spPr>
        <p:txBody>
          <a:bodyPr>
            <a:normAutofit fontScale="90000"/>
          </a:bodyPr>
          <a:lstStyle/>
          <a:p>
            <a:pPr algn="l">
              <a:lnSpc>
                <a:spcPct val="150000"/>
              </a:lnSpc>
            </a:pPr>
            <a:r>
              <a:rPr lang="fr-FR" sz="1800" dirty="0"/>
              <a:t>La majorité des hormones protéiques agit sur leurs cellules cibles en: </a:t>
            </a:r>
            <a:br>
              <a:rPr lang="fr-FR" sz="1800" dirty="0"/>
            </a:br>
            <a:br>
              <a:rPr lang="fr-FR" sz="1800" dirty="0">
                <a:solidFill>
                  <a:schemeClr val="accent1"/>
                </a:solidFill>
              </a:rPr>
            </a:br>
            <a:r>
              <a:rPr lang="fr-FR" sz="1800" dirty="0">
                <a:solidFill>
                  <a:schemeClr val="accent1"/>
                </a:solidFill>
              </a:rPr>
              <a:t>A. Régulant l'activité des protéines G associées à des enzymes cytosoliques</a:t>
            </a:r>
            <a:br>
              <a:rPr lang="fr-FR" sz="1800" dirty="0">
                <a:solidFill>
                  <a:schemeClr val="accent1"/>
                </a:solidFill>
              </a:rPr>
            </a:br>
            <a:r>
              <a:rPr lang="fr-FR" sz="1800" dirty="0">
                <a:solidFill>
                  <a:schemeClr val="accent1"/>
                </a:solidFill>
              </a:rPr>
              <a:t>B. Régulant l'activité des protéines G associées à des enzymes membranaires</a:t>
            </a:r>
            <a:br>
              <a:rPr lang="fr-FR" sz="1800" dirty="0">
                <a:solidFill>
                  <a:schemeClr val="accent1"/>
                </a:solidFill>
              </a:rPr>
            </a:br>
            <a:r>
              <a:rPr lang="fr-FR" sz="1800" dirty="0">
                <a:solidFill>
                  <a:schemeClr val="accent1"/>
                </a:solidFill>
              </a:rPr>
              <a:t>C. Régulant l'activité des protéines E associées à des enzymes cytosoliques</a:t>
            </a:r>
            <a:br>
              <a:rPr lang="fr-FR" sz="1800" dirty="0">
                <a:solidFill>
                  <a:schemeClr val="accent1"/>
                </a:solidFill>
              </a:rPr>
            </a:br>
            <a:r>
              <a:rPr lang="fr-FR" sz="1800" dirty="0">
                <a:solidFill>
                  <a:schemeClr val="accent1"/>
                </a:solidFill>
              </a:rPr>
              <a:t>D. Régulant l'activité des protéines E associées a des enzymes membranaires</a:t>
            </a:r>
            <a:br>
              <a:rPr lang="fr-FR" sz="1800" dirty="0">
                <a:solidFill>
                  <a:schemeClr val="accent1"/>
                </a:solidFill>
              </a:rPr>
            </a:br>
            <a:r>
              <a:rPr lang="fr-FR" sz="1800" dirty="0">
                <a:solidFill>
                  <a:schemeClr val="accent1"/>
                </a:solidFill>
              </a:rPr>
              <a:t>E. Pénétrant dans les cellules cibles.</a:t>
            </a:r>
            <a:endParaRPr lang="fr-FR" sz="1800" dirty="0">
              <a:solidFill>
                <a:srgbClr val="92D050"/>
              </a:solidFill>
            </a:endParaRPr>
          </a:p>
        </p:txBody>
      </p:sp>
    </p:spTree>
    <p:extLst>
      <p:ext uri="{BB962C8B-B14F-4D97-AF65-F5344CB8AC3E}">
        <p14:creationId xmlns:p14="http://schemas.microsoft.com/office/powerpoint/2010/main" val="3182001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541E453E-9B4B-1DC7-0032-509C49507436}"/>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AAF66945-5B04-75AA-E01C-9FA60635124F}"/>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A1CDD57E-C375-2BD1-A62A-8DE827A7AF47}"/>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D5DB4BED-860E-D123-7CDD-3626C31C4AC7}"/>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60E63AFD-1F6D-E952-6899-13FAFF5A6EF0}"/>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6FF6B5BE-187D-69E0-DE79-CB218FA31C27}"/>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0DBD75F7-178B-641F-23B3-1238417AC369}"/>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C7D6A8AF-AA36-72DA-679A-105F3C07E35E}"/>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25AB44F4-B97B-8EDC-FA36-F3AC1CD12E54}"/>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6D5A9983-6B91-4AB6-FA8E-573BD84768A0}"/>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91F09F1E-8A52-366E-F1A3-72EEEFFE7B32}"/>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02E507B6-3132-419D-D035-04F8C28D7404}"/>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59FF521C-55F9-4C1D-2CB8-FBDB61629EF7}"/>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795755C5-1537-BF9C-D737-A4F00A2F06A7}"/>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E208F69C-576B-303B-882B-A7B4113F5821}"/>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F522600D-6A90-A4DA-DE3A-B442D1E35787}"/>
              </a:ext>
            </a:extLst>
          </p:cNvPr>
          <p:cNvSpPr>
            <a:spLocks noGrp="1"/>
          </p:cNvSpPr>
          <p:nvPr>
            <p:ph type="title"/>
          </p:nvPr>
        </p:nvSpPr>
        <p:spPr>
          <a:xfrm>
            <a:off x="523373" y="965863"/>
            <a:ext cx="8097253" cy="3893199"/>
          </a:xfrm>
        </p:spPr>
        <p:txBody>
          <a:bodyPr>
            <a:normAutofit fontScale="90000"/>
          </a:bodyPr>
          <a:lstStyle/>
          <a:p>
            <a:pPr algn="l">
              <a:lnSpc>
                <a:spcPct val="150000"/>
              </a:lnSpc>
            </a:pPr>
            <a:r>
              <a:rPr lang="fr-FR" sz="1800" dirty="0"/>
              <a:t>La majorité des hormones protéiques agit sur leurs cellules cibles en: </a:t>
            </a:r>
            <a:br>
              <a:rPr lang="fr-FR" sz="1800" dirty="0"/>
            </a:br>
            <a:br>
              <a:rPr lang="fr-FR" sz="1800" dirty="0">
                <a:solidFill>
                  <a:schemeClr val="accent1"/>
                </a:solidFill>
              </a:rPr>
            </a:br>
            <a:r>
              <a:rPr lang="fr-FR" sz="1800" dirty="0">
                <a:solidFill>
                  <a:schemeClr val="accent1"/>
                </a:solidFill>
              </a:rPr>
              <a:t>A. Régulant l'activité des protéines G associées à des enzymes cytosoliques</a:t>
            </a:r>
            <a:br>
              <a:rPr lang="fr-FR" sz="1800" dirty="0">
                <a:solidFill>
                  <a:schemeClr val="accent1"/>
                </a:solidFill>
              </a:rPr>
            </a:br>
            <a:r>
              <a:rPr lang="fr-FR" sz="1800" dirty="0">
                <a:solidFill>
                  <a:srgbClr val="92D050"/>
                </a:solidFill>
              </a:rPr>
              <a:t>B. Régulant l'activité des protéines G associées à des enzymes membranaires</a:t>
            </a:r>
            <a:br>
              <a:rPr lang="fr-FR" sz="1800" dirty="0">
                <a:solidFill>
                  <a:schemeClr val="accent1"/>
                </a:solidFill>
              </a:rPr>
            </a:br>
            <a:r>
              <a:rPr lang="fr-FR" sz="1800" dirty="0">
                <a:solidFill>
                  <a:schemeClr val="accent1"/>
                </a:solidFill>
              </a:rPr>
              <a:t>C. Régulant l'activité des protéines E associées à des enzymes cytosoliques</a:t>
            </a:r>
            <a:br>
              <a:rPr lang="fr-FR" sz="1800" dirty="0">
                <a:solidFill>
                  <a:schemeClr val="accent1"/>
                </a:solidFill>
              </a:rPr>
            </a:br>
            <a:r>
              <a:rPr lang="fr-FR" sz="1800" dirty="0">
                <a:solidFill>
                  <a:schemeClr val="accent1"/>
                </a:solidFill>
              </a:rPr>
              <a:t>D. Régulant l'activité des protéines E associées a des enzymes membranaires</a:t>
            </a:r>
            <a:br>
              <a:rPr lang="fr-FR" sz="1800" dirty="0">
                <a:solidFill>
                  <a:schemeClr val="accent1"/>
                </a:solidFill>
              </a:rPr>
            </a:br>
            <a:r>
              <a:rPr lang="fr-FR" sz="1800" dirty="0">
                <a:solidFill>
                  <a:schemeClr val="accent1"/>
                </a:solidFill>
              </a:rPr>
              <a:t>E. Pénétrant dans les cellules cibles.</a:t>
            </a:r>
            <a:endParaRPr lang="fr-FR" sz="1800" dirty="0">
              <a:solidFill>
                <a:srgbClr val="92D050"/>
              </a:solidFill>
            </a:endParaRPr>
          </a:p>
        </p:txBody>
      </p:sp>
    </p:spTree>
    <p:extLst>
      <p:ext uri="{BB962C8B-B14F-4D97-AF65-F5344CB8AC3E}">
        <p14:creationId xmlns:p14="http://schemas.microsoft.com/office/powerpoint/2010/main" val="1832022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8100D46B-3EBD-67CD-24F6-E551B3C64F3D}"/>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00690567-480F-FC7A-D714-30152F2C8AE9}"/>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A749156B-E859-EE59-5814-02C09FF9226E}"/>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0A84559E-65C2-533B-4623-A1DC0AEC833E}"/>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692FCC86-DD92-0307-F03E-0EDCE22C98EA}"/>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F46378A7-2431-662A-DA0F-0C6CB0315B27}"/>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3A9859D0-0D26-58F8-8FDA-12CD33CE14E8}"/>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819B5260-82E9-BE3D-114B-D16015EBD36D}"/>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D9956FAC-2EF4-2E73-0B38-E41B6B49134C}"/>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6B001E38-7170-9693-F2E7-855979BBE8B0}"/>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B1F6DF6C-4D72-AC89-5552-A144B99401D4}"/>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8D596600-1EB8-CB50-4911-35198AAB3D19}"/>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0802E26B-B9A9-A068-E98B-2440EE92B0B1}"/>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746CB899-FC1F-BF16-CB17-A021C1466808}"/>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0F62902A-0DF2-74E9-3BAE-8A3BD243C057}"/>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7AA2182C-57DA-4DA6-0A7E-BCD62B8BCFCF}"/>
              </a:ext>
            </a:extLst>
          </p:cNvPr>
          <p:cNvSpPr>
            <a:spLocks noGrp="1"/>
          </p:cNvSpPr>
          <p:nvPr>
            <p:ph type="title"/>
          </p:nvPr>
        </p:nvSpPr>
        <p:spPr>
          <a:xfrm>
            <a:off x="523373" y="965863"/>
            <a:ext cx="8097253" cy="3893199"/>
          </a:xfrm>
        </p:spPr>
        <p:txBody>
          <a:bodyPr>
            <a:normAutofit/>
          </a:bodyPr>
          <a:lstStyle/>
          <a:p>
            <a:pPr algn="l">
              <a:lnSpc>
                <a:spcPct val="150000"/>
              </a:lnSpc>
            </a:pPr>
            <a:r>
              <a:rPr lang="fr-FR" sz="1800" dirty="0"/>
              <a:t>Les transporteurs plasmatiques spécifiques d'hormones sont :</a:t>
            </a:r>
            <a:br>
              <a:rPr lang="fr-FR" sz="1800" dirty="0"/>
            </a:br>
            <a:br>
              <a:rPr lang="fr-FR" sz="1800" dirty="0">
                <a:solidFill>
                  <a:schemeClr val="accent1"/>
                </a:solidFill>
              </a:rPr>
            </a:br>
            <a:r>
              <a:rPr lang="fr-FR" sz="1800" dirty="0">
                <a:solidFill>
                  <a:schemeClr val="accent1"/>
                </a:solidFill>
              </a:rPr>
              <a:t>A. Des molécules lipidiques</a:t>
            </a:r>
            <a:br>
              <a:rPr lang="fr-FR" sz="1800" dirty="0">
                <a:solidFill>
                  <a:schemeClr val="accent1"/>
                </a:solidFill>
              </a:rPr>
            </a:br>
            <a:r>
              <a:rPr lang="fr-FR" sz="1800" dirty="0">
                <a:solidFill>
                  <a:schemeClr val="accent1"/>
                </a:solidFill>
              </a:rPr>
              <a:t>B. Des complexes </a:t>
            </a:r>
            <a:r>
              <a:rPr lang="fr-FR" sz="1800" dirty="0" err="1">
                <a:solidFill>
                  <a:schemeClr val="accent1"/>
                </a:solidFill>
              </a:rPr>
              <a:t>glucido</a:t>
            </a:r>
            <a:r>
              <a:rPr lang="fr-FR" sz="1800" dirty="0">
                <a:solidFill>
                  <a:schemeClr val="accent1"/>
                </a:solidFill>
              </a:rPr>
              <a:t>-lipidiques</a:t>
            </a:r>
            <a:br>
              <a:rPr lang="fr-FR" sz="1800" dirty="0">
                <a:solidFill>
                  <a:schemeClr val="accent1"/>
                </a:solidFill>
              </a:rPr>
            </a:br>
            <a:r>
              <a:rPr lang="fr-FR" sz="1800" dirty="0">
                <a:solidFill>
                  <a:schemeClr val="accent1"/>
                </a:solidFill>
              </a:rPr>
              <a:t>C. Des molécules de nature hydrophobe</a:t>
            </a:r>
            <a:br>
              <a:rPr lang="fr-FR" sz="1800" dirty="0">
                <a:solidFill>
                  <a:schemeClr val="accent1"/>
                </a:solidFill>
              </a:rPr>
            </a:br>
            <a:r>
              <a:rPr lang="fr-FR" sz="1800" dirty="0">
                <a:solidFill>
                  <a:schemeClr val="accent1"/>
                </a:solidFill>
              </a:rPr>
              <a:t>D. Des protéines ou des glycoprotéines</a:t>
            </a:r>
            <a:br>
              <a:rPr lang="fr-FR" sz="1800" dirty="0">
                <a:solidFill>
                  <a:schemeClr val="accent1"/>
                </a:solidFill>
              </a:rPr>
            </a:br>
            <a:r>
              <a:rPr lang="fr-FR" sz="1800" dirty="0">
                <a:solidFill>
                  <a:schemeClr val="accent1"/>
                </a:solidFill>
              </a:rPr>
              <a:t>E. Des molécules de forte affinité et de forte capacité de liaison.</a:t>
            </a:r>
            <a:endParaRPr lang="fr-FR" sz="1800" dirty="0">
              <a:solidFill>
                <a:srgbClr val="92D050"/>
              </a:solidFill>
            </a:endParaRPr>
          </a:p>
        </p:txBody>
      </p:sp>
    </p:spTree>
    <p:extLst>
      <p:ext uri="{BB962C8B-B14F-4D97-AF65-F5344CB8AC3E}">
        <p14:creationId xmlns:p14="http://schemas.microsoft.com/office/powerpoint/2010/main" val="1815083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EC9E1909-ED8F-130A-4DE1-5089D8DD8654}"/>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18BC49B8-CCA5-B758-5E58-870C4D1938E0}"/>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CA58D791-D04D-2A55-6404-16A13E786AA5}"/>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79A7B88A-26D3-188F-9DD6-E737C0374999}"/>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D0A8720B-1806-D2EF-8801-B398E07319D0}"/>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C49A9900-6391-F0A4-213E-D7EC8FF0C947}"/>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2100429F-D30B-CABA-844B-3825D5040691}"/>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E8D7BED3-26F7-02B8-2398-84061CFD4E2F}"/>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70334B17-2B9F-B880-9F19-6170AA7AA282}"/>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9BADA034-B39F-331F-36C0-E37C90498037}"/>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EDE4473E-C535-8A24-39BC-3AD7696CB7B9}"/>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DF3AD3CD-1AD3-BCEE-FE6A-EA7FCA0D71EC}"/>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EF9D899B-9323-AE33-D4C0-FF5A46B65F56}"/>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C66DE3B3-9629-291F-F47B-EDBB09BB4050}"/>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517FDBD0-B29C-BEDC-0807-E941916FC0D4}"/>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BE242E8D-E765-517A-0791-33B950917F9F}"/>
              </a:ext>
            </a:extLst>
          </p:cNvPr>
          <p:cNvSpPr>
            <a:spLocks noGrp="1"/>
          </p:cNvSpPr>
          <p:nvPr>
            <p:ph type="title"/>
          </p:nvPr>
        </p:nvSpPr>
        <p:spPr>
          <a:xfrm>
            <a:off x="523373" y="965863"/>
            <a:ext cx="8097253" cy="3893199"/>
          </a:xfrm>
        </p:spPr>
        <p:txBody>
          <a:bodyPr>
            <a:normAutofit/>
          </a:bodyPr>
          <a:lstStyle/>
          <a:p>
            <a:pPr algn="l">
              <a:lnSpc>
                <a:spcPct val="150000"/>
              </a:lnSpc>
            </a:pPr>
            <a:r>
              <a:rPr lang="fr-FR" sz="1800" dirty="0"/>
              <a:t>Les transporteurs plasmatiques spécifiques d'hormones sont :</a:t>
            </a:r>
            <a:br>
              <a:rPr lang="fr-FR" sz="1800" dirty="0"/>
            </a:br>
            <a:br>
              <a:rPr lang="fr-FR" sz="1800" dirty="0">
                <a:solidFill>
                  <a:schemeClr val="accent1"/>
                </a:solidFill>
              </a:rPr>
            </a:br>
            <a:r>
              <a:rPr lang="fr-FR" sz="1800" dirty="0">
                <a:solidFill>
                  <a:schemeClr val="accent1"/>
                </a:solidFill>
              </a:rPr>
              <a:t>A. Des molécules lipidiques</a:t>
            </a:r>
            <a:br>
              <a:rPr lang="fr-FR" sz="1800" dirty="0">
                <a:solidFill>
                  <a:schemeClr val="accent1"/>
                </a:solidFill>
              </a:rPr>
            </a:br>
            <a:r>
              <a:rPr lang="fr-FR" sz="1800" dirty="0">
                <a:solidFill>
                  <a:schemeClr val="accent1"/>
                </a:solidFill>
              </a:rPr>
              <a:t>B. Des complexes </a:t>
            </a:r>
            <a:r>
              <a:rPr lang="fr-FR" sz="1800" dirty="0" err="1">
                <a:solidFill>
                  <a:schemeClr val="accent1"/>
                </a:solidFill>
              </a:rPr>
              <a:t>glucido</a:t>
            </a:r>
            <a:r>
              <a:rPr lang="fr-FR" sz="1800" dirty="0">
                <a:solidFill>
                  <a:schemeClr val="accent1"/>
                </a:solidFill>
              </a:rPr>
              <a:t>-lipidiques</a:t>
            </a:r>
            <a:br>
              <a:rPr lang="fr-FR" sz="1800" dirty="0">
                <a:solidFill>
                  <a:schemeClr val="accent1"/>
                </a:solidFill>
              </a:rPr>
            </a:br>
            <a:r>
              <a:rPr lang="fr-FR" sz="1800" dirty="0">
                <a:solidFill>
                  <a:schemeClr val="accent1"/>
                </a:solidFill>
              </a:rPr>
              <a:t>C. Des molécules de nature hydrophobe</a:t>
            </a:r>
            <a:br>
              <a:rPr lang="fr-FR" sz="1800" dirty="0">
                <a:solidFill>
                  <a:schemeClr val="accent1"/>
                </a:solidFill>
              </a:rPr>
            </a:br>
            <a:r>
              <a:rPr lang="fr-FR" sz="1800" dirty="0">
                <a:solidFill>
                  <a:srgbClr val="92D050"/>
                </a:solidFill>
              </a:rPr>
              <a:t>D. Des protéines ou des glycoprotéines</a:t>
            </a:r>
            <a:br>
              <a:rPr lang="fr-FR" sz="1800" dirty="0">
                <a:solidFill>
                  <a:schemeClr val="accent1"/>
                </a:solidFill>
              </a:rPr>
            </a:br>
            <a:r>
              <a:rPr lang="fr-FR" sz="1800" dirty="0">
                <a:solidFill>
                  <a:schemeClr val="accent1"/>
                </a:solidFill>
              </a:rPr>
              <a:t>E. Des molécules de forte affinité et de forte capacité de liaison.</a:t>
            </a:r>
            <a:endParaRPr lang="fr-FR" sz="1800" dirty="0">
              <a:solidFill>
                <a:srgbClr val="92D050"/>
              </a:solidFill>
            </a:endParaRPr>
          </a:p>
        </p:txBody>
      </p:sp>
    </p:spTree>
    <p:extLst>
      <p:ext uri="{BB962C8B-B14F-4D97-AF65-F5344CB8AC3E}">
        <p14:creationId xmlns:p14="http://schemas.microsoft.com/office/powerpoint/2010/main" val="2051730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A553287E-DBE4-B29B-E84D-EFBCFF9B6E43}"/>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B8A1EDF6-B23C-9C33-09AC-E59D7D719719}"/>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2E35093D-4C93-9B79-2069-F88011C33ECF}"/>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81024F65-EA12-E1F4-FA95-70FB7D97DFB3}"/>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454B172C-B812-1ADB-96AD-41AF96C7CA1B}"/>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5AF71122-C83B-1551-3B70-DBE1C18C94EA}"/>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EEFFD3D6-E74B-5C5F-13C7-B53E28FDBD0F}"/>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19E1C95F-6FB5-4F70-53DB-5526169F1D11}"/>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798C244D-7250-ABAB-89D9-96092E6AD1D7}"/>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BF47B0F1-02D7-EC1E-0514-1327CF173EBD}"/>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B79D09EF-4A25-AE5B-0547-B3775456662B}"/>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042FF6E7-46FC-2957-4F88-5C244719996B}"/>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08D39185-16CA-420B-4D10-5BC872C02A01}"/>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B35A98C2-FCAD-3FAC-8565-794E6B4BCA82}"/>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585F808F-D374-1FF9-A4D5-B4EED9A802C3}"/>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92BED7AD-DCDC-9CAC-7B33-CC9346D4AA5B}"/>
              </a:ext>
            </a:extLst>
          </p:cNvPr>
          <p:cNvSpPr>
            <a:spLocks noGrp="1"/>
          </p:cNvSpPr>
          <p:nvPr>
            <p:ph type="title"/>
          </p:nvPr>
        </p:nvSpPr>
        <p:spPr>
          <a:xfrm>
            <a:off x="691815" y="794038"/>
            <a:ext cx="8097253" cy="3893199"/>
          </a:xfrm>
        </p:spPr>
        <p:txBody>
          <a:bodyPr>
            <a:normAutofit/>
          </a:bodyPr>
          <a:lstStyle/>
          <a:p>
            <a:pPr algn="l">
              <a:lnSpc>
                <a:spcPct val="150000"/>
              </a:lnSpc>
            </a:pPr>
            <a:r>
              <a:rPr lang="fr-FR" sz="1800" dirty="0"/>
              <a:t>Les récepteurs d'hormones protéiques sont localisés dans :</a:t>
            </a:r>
            <a:br>
              <a:rPr lang="fr-FR" sz="1800" dirty="0"/>
            </a:br>
            <a:br>
              <a:rPr lang="fr-FR" sz="1800" dirty="0">
                <a:solidFill>
                  <a:schemeClr val="accent1"/>
                </a:solidFill>
              </a:rPr>
            </a:br>
            <a:r>
              <a:rPr lang="fr-FR" sz="1800" dirty="0">
                <a:solidFill>
                  <a:schemeClr val="accent1"/>
                </a:solidFill>
              </a:rPr>
              <a:t>A. Le noyau</a:t>
            </a:r>
            <a:br>
              <a:rPr lang="fr-FR" sz="1800" dirty="0">
                <a:solidFill>
                  <a:schemeClr val="accent1"/>
                </a:solidFill>
              </a:rPr>
            </a:br>
            <a:r>
              <a:rPr lang="fr-FR" sz="1800" dirty="0">
                <a:solidFill>
                  <a:schemeClr val="accent1"/>
                </a:solidFill>
              </a:rPr>
              <a:t>B. La mitochondrie et la membrane plasmique</a:t>
            </a:r>
            <a:br>
              <a:rPr lang="fr-FR" sz="1800" dirty="0">
                <a:solidFill>
                  <a:schemeClr val="accent1"/>
                </a:solidFill>
              </a:rPr>
            </a:br>
            <a:r>
              <a:rPr lang="fr-FR" sz="1800" dirty="0">
                <a:solidFill>
                  <a:schemeClr val="accent1"/>
                </a:solidFill>
              </a:rPr>
              <a:t>C. La membrane plasmique</a:t>
            </a:r>
            <a:br>
              <a:rPr lang="fr-FR" sz="1800" dirty="0">
                <a:solidFill>
                  <a:schemeClr val="accent1"/>
                </a:solidFill>
              </a:rPr>
            </a:br>
            <a:r>
              <a:rPr lang="fr-FR" sz="1800" dirty="0">
                <a:solidFill>
                  <a:schemeClr val="accent1"/>
                </a:solidFill>
              </a:rPr>
              <a:t>D. Le noyau et le cytosol</a:t>
            </a:r>
            <a:br>
              <a:rPr lang="fr-FR" sz="1800" dirty="0">
                <a:solidFill>
                  <a:schemeClr val="accent1"/>
                </a:solidFill>
              </a:rPr>
            </a:br>
            <a:r>
              <a:rPr lang="fr-FR" sz="1800" dirty="0">
                <a:solidFill>
                  <a:schemeClr val="accent1"/>
                </a:solidFill>
              </a:rPr>
              <a:t>E. Le noyau et la membrane plasmique</a:t>
            </a:r>
            <a:endParaRPr lang="fr-FR" sz="1800" dirty="0">
              <a:solidFill>
                <a:srgbClr val="92D050"/>
              </a:solidFill>
            </a:endParaRPr>
          </a:p>
        </p:txBody>
      </p:sp>
    </p:spTree>
    <p:extLst>
      <p:ext uri="{BB962C8B-B14F-4D97-AF65-F5344CB8AC3E}">
        <p14:creationId xmlns:p14="http://schemas.microsoft.com/office/powerpoint/2010/main" val="158264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CFD230CF-417F-4EBE-C503-25DB3B06FDCA}"/>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29B8B8A6-8506-798E-50E4-AD4B56123872}"/>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FB624642-03D2-DFCD-E9ED-C2F67F7FFA84}"/>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ED8E75A2-17E1-D9BA-B025-E37401B41B28}"/>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4C2628E2-34FC-D966-4503-3AE96357EF65}"/>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1B69C8A1-AA79-C390-199D-ACB8B02E7F48}"/>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B34DAC30-4DF4-BFC8-A366-E2C676EEC913}"/>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E063321D-0C4A-CA68-C6E2-89664610A3D9}"/>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83B9D3FF-1FFA-742E-AD6C-C9511007A50E}"/>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DC1DB361-AFE3-B286-290B-BDD46F07F51E}"/>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7977B599-4091-7E68-5CBD-E206FFCBE45B}"/>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D528F1B0-EC01-3435-70AA-11E0ACD225DC}"/>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546BDE45-AFDE-73A6-4903-8B22AF2A02A6}"/>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0AA27490-0EEA-079C-9AD7-4822F3D2155F}"/>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74791657-E8B3-EFB3-1EF7-96615B757A58}"/>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2A9258B8-D635-9DA8-E10D-1B10FE9310B2}"/>
              </a:ext>
            </a:extLst>
          </p:cNvPr>
          <p:cNvSpPr>
            <a:spLocks noGrp="1"/>
          </p:cNvSpPr>
          <p:nvPr>
            <p:ph type="title"/>
          </p:nvPr>
        </p:nvSpPr>
        <p:spPr>
          <a:xfrm>
            <a:off x="691815" y="794038"/>
            <a:ext cx="8097253" cy="3893199"/>
          </a:xfrm>
        </p:spPr>
        <p:txBody>
          <a:bodyPr>
            <a:normAutofit/>
          </a:bodyPr>
          <a:lstStyle/>
          <a:p>
            <a:pPr algn="l">
              <a:lnSpc>
                <a:spcPct val="150000"/>
              </a:lnSpc>
            </a:pPr>
            <a:r>
              <a:rPr lang="fr-FR" sz="1800" dirty="0"/>
              <a:t>Les récepteurs d'hormones protéiques sont localisés dans :</a:t>
            </a:r>
            <a:br>
              <a:rPr lang="fr-FR" sz="1800" dirty="0"/>
            </a:br>
            <a:br>
              <a:rPr lang="fr-FR" sz="1800" dirty="0">
                <a:solidFill>
                  <a:schemeClr val="accent1"/>
                </a:solidFill>
              </a:rPr>
            </a:br>
            <a:r>
              <a:rPr lang="fr-FR" sz="1800" dirty="0">
                <a:solidFill>
                  <a:schemeClr val="accent1"/>
                </a:solidFill>
              </a:rPr>
              <a:t>A. Le noyau</a:t>
            </a:r>
            <a:br>
              <a:rPr lang="fr-FR" sz="1800" dirty="0">
                <a:solidFill>
                  <a:schemeClr val="accent1"/>
                </a:solidFill>
              </a:rPr>
            </a:br>
            <a:r>
              <a:rPr lang="fr-FR" sz="1800" dirty="0">
                <a:solidFill>
                  <a:schemeClr val="accent1"/>
                </a:solidFill>
              </a:rPr>
              <a:t>B. La mitochondrie et la membrane plasmique</a:t>
            </a:r>
            <a:br>
              <a:rPr lang="fr-FR" sz="1800" dirty="0">
                <a:solidFill>
                  <a:schemeClr val="accent1"/>
                </a:solidFill>
              </a:rPr>
            </a:br>
            <a:r>
              <a:rPr lang="fr-FR" sz="1800" dirty="0">
                <a:solidFill>
                  <a:srgbClr val="92D050"/>
                </a:solidFill>
              </a:rPr>
              <a:t>C. La membrane plasmique</a:t>
            </a:r>
            <a:br>
              <a:rPr lang="fr-FR" sz="1800" dirty="0">
                <a:solidFill>
                  <a:schemeClr val="accent1"/>
                </a:solidFill>
              </a:rPr>
            </a:br>
            <a:r>
              <a:rPr lang="fr-FR" sz="1800" dirty="0">
                <a:solidFill>
                  <a:schemeClr val="accent1"/>
                </a:solidFill>
              </a:rPr>
              <a:t>D. Le noyau et le cytosol</a:t>
            </a:r>
            <a:br>
              <a:rPr lang="fr-FR" sz="1800" dirty="0">
                <a:solidFill>
                  <a:schemeClr val="accent1"/>
                </a:solidFill>
              </a:rPr>
            </a:br>
            <a:r>
              <a:rPr lang="fr-FR" sz="1800" dirty="0">
                <a:solidFill>
                  <a:schemeClr val="accent1"/>
                </a:solidFill>
              </a:rPr>
              <a:t>E. Le noyau et la membrane plasmique</a:t>
            </a:r>
            <a:endParaRPr lang="fr-FR" sz="1800" dirty="0">
              <a:solidFill>
                <a:srgbClr val="92D050"/>
              </a:solidFill>
            </a:endParaRPr>
          </a:p>
        </p:txBody>
      </p:sp>
    </p:spTree>
    <p:extLst>
      <p:ext uri="{BB962C8B-B14F-4D97-AF65-F5344CB8AC3E}">
        <p14:creationId xmlns:p14="http://schemas.microsoft.com/office/powerpoint/2010/main" val="1566970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31">
          <a:extLst>
            <a:ext uri="{FF2B5EF4-FFF2-40B4-BE49-F238E27FC236}">
              <a16:creationId xmlns:a16="http://schemas.microsoft.com/office/drawing/2014/main" id="{68347663-50FC-71DD-10A7-C254CF682269}"/>
            </a:ext>
          </a:extLst>
        </p:cNvPr>
        <p:cNvGrpSpPr/>
        <p:nvPr/>
      </p:nvGrpSpPr>
      <p:grpSpPr>
        <a:xfrm>
          <a:off x="0" y="0"/>
          <a:ext cx="0" cy="0"/>
          <a:chOff x="0" y="0"/>
          <a:chExt cx="0" cy="0"/>
        </a:xfrm>
      </p:grpSpPr>
      <p:sp>
        <p:nvSpPr>
          <p:cNvPr id="1132" name="Google Shape;1132;p62">
            <a:extLst>
              <a:ext uri="{FF2B5EF4-FFF2-40B4-BE49-F238E27FC236}">
                <a16:creationId xmlns:a16="http://schemas.microsoft.com/office/drawing/2014/main" id="{FF0B53F8-B229-BC96-71B0-65EBEE60E85E}"/>
              </a:ext>
            </a:extLst>
          </p:cNvPr>
          <p:cNvSpPr txBox="1">
            <a:spLocks noGrp="1"/>
          </p:cNvSpPr>
          <p:nvPr>
            <p:ph type="title"/>
          </p:nvPr>
        </p:nvSpPr>
        <p:spPr>
          <a:xfrm>
            <a:off x="2105700" y="2011779"/>
            <a:ext cx="4772390" cy="1119942"/>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fr-FR" dirty="0"/>
              <a:t>QCMs externat 2024 </a:t>
            </a:r>
            <a:endParaRPr dirty="0"/>
          </a:p>
        </p:txBody>
      </p:sp>
      <p:grpSp>
        <p:nvGrpSpPr>
          <p:cNvPr id="1141" name="Google Shape;1141;p62">
            <a:extLst>
              <a:ext uri="{FF2B5EF4-FFF2-40B4-BE49-F238E27FC236}">
                <a16:creationId xmlns:a16="http://schemas.microsoft.com/office/drawing/2014/main" id="{CF9EFFBC-9EB7-05AB-F011-23C394650588}"/>
              </a:ext>
            </a:extLst>
          </p:cNvPr>
          <p:cNvGrpSpPr/>
          <p:nvPr/>
        </p:nvGrpSpPr>
        <p:grpSpPr>
          <a:xfrm>
            <a:off x="3439550" y="1391000"/>
            <a:ext cx="889450" cy="113763"/>
            <a:chOff x="3439550" y="1391000"/>
            <a:chExt cx="889450" cy="113763"/>
          </a:xfrm>
        </p:grpSpPr>
        <p:sp>
          <p:nvSpPr>
            <p:cNvPr id="1142" name="Google Shape;1142;p62">
              <a:extLst>
                <a:ext uri="{FF2B5EF4-FFF2-40B4-BE49-F238E27FC236}">
                  <a16:creationId xmlns:a16="http://schemas.microsoft.com/office/drawing/2014/main" id="{FD8E4CE3-08B0-3D30-EA9C-2ABC7E098B1E}"/>
                </a:ext>
              </a:extLst>
            </p:cNvPr>
            <p:cNvSpPr/>
            <p:nvPr/>
          </p:nvSpPr>
          <p:spPr>
            <a:xfrm>
              <a:off x="3679200" y="1504738"/>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62">
              <a:extLst>
                <a:ext uri="{FF2B5EF4-FFF2-40B4-BE49-F238E27FC236}">
                  <a16:creationId xmlns:a16="http://schemas.microsoft.com/office/drawing/2014/main" id="{074757C2-4A1D-EB62-DFFF-12FFA9FC2671}"/>
                </a:ext>
              </a:extLst>
            </p:cNvPr>
            <p:cNvSpPr/>
            <p:nvPr/>
          </p:nvSpPr>
          <p:spPr>
            <a:xfrm>
              <a:off x="3439550" y="13910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44" name="Google Shape;1144;p62">
            <a:extLst>
              <a:ext uri="{FF2B5EF4-FFF2-40B4-BE49-F238E27FC236}">
                <a16:creationId xmlns:a16="http://schemas.microsoft.com/office/drawing/2014/main" id="{603FC502-0608-0E73-2C8E-081B332D5BAA}"/>
              </a:ext>
            </a:extLst>
          </p:cNvPr>
          <p:cNvSpPr/>
          <p:nvPr/>
        </p:nvSpPr>
        <p:spPr>
          <a:xfrm>
            <a:off x="980300" y="3944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62">
            <a:extLst>
              <a:ext uri="{FF2B5EF4-FFF2-40B4-BE49-F238E27FC236}">
                <a16:creationId xmlns:a16="http://schemas.microsoft.com/office/drawing/2014/main" id="{C057AFAD-6BD9-2293-6868-D30CBEDED80F}"/>
              </a:ext>
            </a:extLst>
          </p:cNvPr>
          <p:cNvSpPr/>
          <p:nvPr/>
        </p:nvSpPr>
        <p:spPr>
          <a:xfrm>
            <a:off x="4329000" y="4431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62">
            <a:extLst>
              <a:ext uri="{FF2B5EF4-FFF2-40B4-BE49-F238E27FC236}">
                <a16:creationId xmlns:a16="http://schemas.microsoft.com/office/drawing/2014/main" id="{0059A197-828B-CA5B-55C8-EEF9EBEBF239}"/>
              </a:ext>
            </a:extLst>
          </p:cNvPr>
          <p:cNvSpPr/>
          <p:nvPr/>
        </p:nvSpPr>
        <p:spPr>
          <a:xfrm>
            <a:off x="2105700" y="1639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0317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0C30D796-1923-CD72-BB82-036ADCEEAC07}"/>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856B630D-3BC5-8D41-3321-564701BD2F4A}"/>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84BAFDB0-B079-8C39-6C63-BF750968B98B}"/>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D381B8F8-C45E-2880-9657-F322ABA64EA9}"/>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297C3D01-E65A-A818-5E60-86C731F2DF5C}"/>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74155C8E-82AF-4253-3011-1104B12F2296}"/>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AB9A61E4-0D25-A926-F326-9D04F771F183}"/>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C13A6541-94C9-2240-A5DB-D73682DEFD93}"/>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B2CFE878-B632-3B0F-313C-BC20DE0FBA6C}"/>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1EE042DD-56B5-9867-EFD4-42D6E02FC2C8}"/>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1C4D8BAA-FD38-BF37-AC22-8A3BA286C6E4}"/>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8A8D3996-89E3-7EE3-0667-D1D7D2E1E4F7}"/>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DC6F0B48-6622-5CE2-8743-CC5A03F703A0}"/>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FFD2E013-F0BD-D958-47C3-3BF62B369F94}"/>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D2631C4F-3742-F228-81C2-27B8349EE441}"/>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0A8B3AA3-CDDA-34C5-3297-545CFCD7BA58}"/>
              </a:ext>
            </a:extLst>
          </p:cNvPr>
          <p:cNvSpPr>
            <a:spLocks noGrp="1"/>
          </p:cNvSpPr>
          <p:nvPr>
            <p:ph type="title"/>
          </p:nvPr>
        </p:nvSpPr>
        <p:spPr>
          <a:xfrm>
            <a:off x="574709" y="911461"/>
            <a:ext cx="8097253" cy="4154573"/>
          </a:xfrm>
        </p:spPr>
        <p:txBody>
          <a:bodyPr>
            <a:normAutofit fontScale="90000"/>
          </a:bodyPr>
          <a:lstStyle/>
          <a:p>
            <a:pPr algn="l">
              <a:lnSpc>
                <a:spcPct val="150000"/>
              </a:lnSpc>
            </a:pPr>
            <a:r>
              <a:rPr lang="fr-FR" sz="1300" dirty="0"/>
              <a:t>Quelle caractéristique différencie la signalisation autocrine de la signalisation endocrine ?</a:t>
            </a:r>
            <a:br>
              <a:rPr lang="fr-FR" sz="1300" dirty="0"/>
            </a:br>
            <a:br>
              <a:rPr lang="fr-FR" sz="1300" dirty="0">
                <a:solidFill>
                  <a:schemeClr val="accent1"/>
                </a:solidFill>
              </a:rPr>
            </a:br>
            <a:r>
              <a:rPr lang="fr-FR" sz="1300" dirty="0">
                <a:solidFill>
                  <a:schemeClr val="accent1"/>
                </a:solidFill>
              </a:rPr>
              <a:t>A. La signalisation autocrine implique des molécules signalantes agissant sur les cellules voisines, tandis que la signalisation endocrine implique des hormones transportées dans le sang.</a:t>
            </a:r>
            <a:br>
              <a:rPr lang="fr-FR" sz="1300" dirty="0">
                <a:solidFill>
                  <a:schemeClr val="accent1"/>
                </a:solidFill>
              </a:rPr>
            </a:br>
            <a:r>
              <a:rPr lang="fr-FR" sz="1300" dirty="0">
                <a:solidFill>
                  <a:schemeClr val="accent1"/>
                </a:solidFill>
              </a:rPr>
              <a:t>B. La signalisation autocrine implique des molécules signalantes agissant sur la même cellule qui les a sécrétées, tandis que la signalisation endocrine implique des hormones agissant sur des cellules cibles distantes.</a:t>
            </a:r>
            <a:br>
              <a:rPr lang="fr-FR" sz="1300" dirty="0">
                <a:solidFill>
                  <a:schemeClr val="accent1"/>
                </a:solidFill>
              </a:rPr>
            </a:br>
            <a:r>
              <a:rPr lang="fr-FR" sz="1300" dirty="0">
                <a:solidFill>
                  <a:schemeClr val="accent1"/>
                </a:solidFill>
              </a:rPr>
              <a:t>C. La signalisation autocrine implique des neurotransmetteurs, tandis que la signalisation endocrine implique des enzymes.</a:t>
            </a:r>
            <a:br>
              <a:rPr lang="fr-FR" sz="1300" dirty="0">
                <a:solidFill>
                  <a:schemeClr val="accent1"/>
                </a:solidFill>
              </a:rPr>
            </a:br>
            <a:r>
              <a:rPr lang="fr-FR" sz="1300" dirty="0">
                <a:solidFill>
                  <a:schemeClr val="accent1"/>
                </a:solidFill>
              </a:rPr>
              <a:t>D. La signalisation autocrine implique des effets durables, tandis que la signalisation endocrine implique des réponses à court terme.</a:t>
            </a:r>
            <a:br>
              <a:rPr lang="fr-FR" sz="1300" dirty="0">
                <a:solidFill>
                  <a:schemeClr val="accent1"/>
                </a:solidFill>
              </a:rPr>
            </a:br>
            <a:r>
              <a:rPr lang="fr-FR" sz="1300" dirty="0">
                <a:solidFill>
                  <a:schemeClr val="accent1"/>
                </a:solidFill>
              </a:rPr>
              <a:t>E. La signalisation autocrine est limitée au système nerveux, tandis que la signalisation endocrine est restreinte au système circulatoire.</a:t>
            </a:r>
            <a:br>
              <a:rPr lang="fr-FR" sz="1300" dirty="0">
                <a:solidFill>
                  <a:schemeClr val="accent1"/>
                </a:solidFill>
              </a:rPr>
            </a:br>
            <a:endParaRPr lang="fr-FR" sz="1300" dirty="0">
              <a:solidFill>
                <a:schemeClr val="accent1"/>
              </a:solidFill>
            </a:endParaRPr>
          </a:p>
        </p:txBody>
      </p:sp>
    </p:spTree>
    <p:extLst>
      <p:ext uri="{BB962C8B-B14F-4D97-AF65-F5344CB8AC3E}">
        <p14:creationId xmlns:p14="http://schemas.microsoft.com/office/powerpoint/2010/main" val="1236684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479F7322-6F6C-B6ED-E489-97C0C867690C}"/>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D332E371-E104-4390-DADB-4F37BA69FE72}"/>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9B2881BC-36EF-9245-14A4-658D78902BD2}"/>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EFC15B78-D626-29A9-EE9C-1FAC529EA54F}"/>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15DC3C94-3CDC-7A96-C58E-AD1F48583711}"/>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A9804043-2E5C-1EAD-7EB4-B7C2F4DBB914}"/>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D46FE96D-EFC1-1CC9-617D-7C8DED2B098E}"/>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4A348698-6715-72DC-753F-C2659A2B3A2E}"/>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789A6916-7ABC-1CCD-BF5C-B06A7141ACA1}"/>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9C6F05C3-9344-F1B3-4D6A-E0C5D1157B97}"/>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72C6506B-6AEF-14FF-EA22-CC2A2685749E}"/>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113A7B9A-339B-18F3-872B-92CADEE2E633}"/>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286B0E7C-1E43-0A36-8E56-D8D7761412EE}"/>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123ACDDC-B3B4-78B9-FABE-82DD4FDB7398}"/>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3371995A-F62D-73AD-A1CA-235B43654A66}"/>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7F3BC2E6-2948-4E80-6A05-AA482396C77D}"/>
              </a:ext>
            </a:extLst>
          </p:cNvPr>
          <p:cNvSpPr>
            <a:spLocks noGrp="1"/>
          </p:cNvSpPr>
          <p:nvPr>
            <p:ph type="title"/>
          </p:nvPr>
        </p:nvSpPr>
        <p:spPr>
          <a:xfrm>
            <a:off x="574709" y="911461"/>
            <a:ext cx="8097253" cy="4154573"/>
          </a:xfrm>
        </p:spPr>
        <p:txBody>
          <a:bodyPr>
            <a:normAutofit fontScale="90000"/>
          </a:bodyPr>
          <a:lstStyle/>
          <a:p>
            <a:pPr algn="l">
              <a:lnSpc>
                <a:spcPct val="150000"/>
              </a:lnSpc>
            </a:pPr>
            <a:r>
              <a:rPr lang="fr-FR" sz="1300" dirty="0"/>
              <a:t>Quelle caractéristique différencie la signalisation autocrine de la signalisation endocrine ?</a:t>
            </a:r>
            <a:br>
              <a:rPr lang="fr-FR" sz="1300" dirty="0"/>
            </a:br>
            <a:br>
              <a:rPr lang="fr-FR" sz="1300" dirty="0">
                <a:solidFill>
                  <a:schemeClr val="accent1"/>
                </a:solidFill>
              </a:rPr>
            </a:br>
            <a:r>
              <a:rPr lang="fr-FR" sz="1300" dirty="0">
                <a:solidFill>
                  <a:schemeClr val="accent1"/>
                </a:solidFill>
              </a:rPr>
              <a:t>A. La signalisation autocrine implique des molécules signalantes agissant sur les cellules voisines, tandis que la signalisation endocrine implique des hormones transportées dans le sang.</a:t>
            </a:r>
            <a:br>
              <a:rPr lang="fr-FR" sz="1300" dirty="0">
                <a:solidFill>
                  <a:schemeClr val="accent1"/>
                </a:solidFill>
              </a:rPr>
            </a:br>
            <a:r>
              <a:rPr lang="fr-FR" sz="1300" dirty="0">
                <a:solidFill>
                  <a:srgbClr val="92D050"/>
                </a:solidFill>
              </a:rPr>
              <a:t>B. La signalisation autocrine implique des molécules signalantes agissant sur la même cellule qui les a sécrétées, tandis que la signalisation endocrine implique des hormones agissant sur des cellules cibles distantes.</a:t>
            </a:r>
            <a:br>
              <a:rPr lang="fr-FR" sz="1300" dirty="0">
                <a:solidFill>
                  <a:srgbClr val="92D050"/>
                </a:solidFill>
              </a:rPr>
            </a:br>
            <a:r>
              <a:rPr lang="fr-FR" sz="1300" dirty="0">
                <a:solidFill>
                  <a:schemeClr val="accent1"/>
                </a:solidFill>
              </a:rPr>
              <a:t>C. La signalisation autocrine implique des neurotransmetteurs, tandis que la signalisation endocrine implique des enzymes.</a:t>
            </a:r>
            <a:br>
              <a:rPr lang="fr-FR" sz="1300" dirty="0">
                <a:solidFill>
                  <a:schemeClr val="accent1"/>
                </a:solidFill>
              </a:rPr>
            </a:br>
            <a:r>
              <a:rPr lang="fr-FR" sz="1300" dirty="0">
                <a:solidFill>
                  <a:schemeClr val="accent1"/>
                </a:solidFill>
              </a:rPr>
              <a:t>D. La signalisation autocrine implique des effets durables, tandis que la signalisation endocrine implique des réponses à court terme.</a:t>
            </a:r>
            <a:br>
              <a:rPr lang="fr-FR" sz="1300" dirty="0">
                <a:solidFill>
                  <a:schemeClr val="accent1"/>
                </a:solidFill>
              </a:rPr>
            </a:br>
            <a:r>
              <a:rPr lang="fr-FR" sz="1300" dirty="0">
                <a:solidFill>
                  <a:schemeClr val="accent1"/>
                </a:solidFill>
              </a:rPr>
              <a:t>E. La signalisation autocrine est limitée au système nerveux, tandis que la signalisation endocrine est restreinte au système circulatoire.</a:t>
            </a:r>
            <a:br>
              <a:rPr lang="fr-FR" sz="1300" dirty="0">
                <a:solidFill>
                  <a:schemeClr val="accent1"/>
                </a:solidFill>
              </a:rPr>
            </a:br>
            <a:endParaRPr lang="fr-FR" sz="1300" dirty="0">
              <a:solidFill>
                <a:schemeClr val="accent1"/>
              </a:solidFill>
            </a:endParaRPr>
          </a:p>
        </p:txBody>
      </p:sp>
    </p:spTree>
    <p:extLst>
      <p:ext uri="{BB962C8B-B14F-4D97-AF65-F5344CB8AC3E}">
        <p14:creationId xmlns:p14="http://schemas.microsoft.com/office/powerpoint/2010/main" val="1671788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A18DFFD9-0240-196C-2C88-C7019449EAC3}"/>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B8EABB93-C4DA-F488-BDFF-B6454C84AF44}"/>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19F7A7C7-5126-ED87-E834-1AE1892743A1}"/>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59C2A42E-F3AA-ADA6-AA81-B40C2C913C9F}"/>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3D78FAD0-1791-82FA-7705-8136456D1EA7}"/>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0B2A6128-2A94-AC62-FEEA-367A3F102A08}"/>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5DB18B26-5E09-5AD0-EC9A-4155B722386C}"/>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06292C72-BB9D-71F2-58B7-B5183B2D3070}"/>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80ED72AE-3E4D-1A9A-4AA7-CF2F2AF19DEE}"/>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0293C021-790B-6506-7029-D1642195B312}"/>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F0DC827F-3157-975B-257D-97D33D57D6A6}"/>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3C68DA5A-164D-C887-5BE5-F058DA15660C}"/>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BC9AC000-ED78-A02D-BB36-35EB8F8F43F8}"/>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3E193F5A-D4F5-04DA-BB58-05F718EE8988}"/>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7C6C092E-76BA-37A3-972C-0434C4BBECA0}"/>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F7F57089-03D8-7A09-B5F0-6E651D7DED0E}"/>
              </a:ext>
            </a:extLst>
          </p:cNvPr>
          <p:cNvSpPr>
            <a:spLocks noGrp="1"/>
          </p:cNvSpPr>
          <p:nvPr>
            <p:ph type="title"/>
          </p:nvPr>
        </p:nvSpPr>
        <p:spPr>
          <a:xfrm>
            <a:off x="523373" y="1217609"/>
            <a:ext cx="8097253" cy="3744939"/>
          </a:xfrm>
        </p:spPr>
        <p:txBody>
          <a:bodyPr>
            <a:normAutofit fontScale="90000"/>
          </a:bodyPr>
          <a:lstStyle/>
          <a:p>
            <a:pPr algn="l">
              <a:lnSpc>
                <a:spcPct val="150000"/>
              </a:lnSpc>
            </a:pPr>
            <a:r>
              <a:rPr lang="fr-FR" sz="1800" dirty="0"/>
              <a:t>Étant donné que la voie de la protéine kinase A implique l’</a:t>
            </a:r>
            <a:r>
              <a:rPr lang="fr-FR" sz="1800" dirty="0" err="1"/>
              <a:t>AMPc</a:t>
            </a:r>
            <a:r>
              <a:rPr lang="fr-FR" sz="1800" dirty="0"/>
              <a:t> comme second messager , lequel des scénarios suivants diminuerait probablement l’activité de la PKA : </a:t>
            </a:r>
            <a:br>
              <a:rPr lang="fr-FR" sz="800" dirty="0"/>
            </a:br>
            <a:br>
              <a:rPr lang="fr-FR" sz="1800" dirty="0">
                <a:solidFill>
                  <a:schemeClr val="accent1"/>
                </a:solidFill>
              </a:rPr>
            </a:br>
            <a:r>
              <a:rPr lang="fr-FR" sz="1800" dirty="0">
                <a:solidFill>
                  <a:schemeClr val="accent1"/>
                </a:solidFill>
              </a:rPr>
              <a:t>A. Inhibition de l’adénylate cyclase </a:t>
            </a:r>
            <a:br>
              <a:rPr lang="fr-FR" sz="1800" dirty="0">
                <a:solidFill>
                  <a:schemeClr val="accent1"/>
                </a:solidFill>
              </a:rPr>
            </a:br>
            <a:r>
              <a:rPr lang="fr-FR" sz="1800" dirty="0">
                <a:solidFill>
                  <a:schemeClr val="accent1"/>
                </a:solidFill>
              </a:rPr>
              <a:t>B. Augmentation de la concentration des ions calcium </a:t>
            </a:r>
            <a:br>
              <a:rPr lang="fr-FR" sz="1800" dirty="0">
                <a:solidFill>
                  <a:schemeClr val="accent1"/>
                </a:solidFill>
              </a:rPr>
            </a:br>
            <a:r>
              <a:rPr lang="fr-FR" sz="1800" dirty="0">
                <a:solidFill>
                  <a:schemeClr val="accent1"/>
                </a:solidFill>
              </a:rPr>
              <a:t>C. Activation de la guanylate cyclase </a:t>
            </a:r>
            <a:br>
              <a:rPr lang="fr-FR" sz="1800" dirty="0">
                <a:solidFill>
                  <a:schemeClr val="accent1"/>
                </a:solidFill>
              </a:rPr>
            </a:br>
            <a:r>
              <a:rPr lang="fr-FR" sz="1800" dirty="0">
                <a:solidFill>
                  <a:schemeClr val="accent1"/>
                </a:solidFill>
              </a:rPr>
              <a:t>D. Élévation des niveaux de DAG </a:t>
            </a:r>
            <a:br>
              <a:rPr lang="fr-FR" sz="1800" dirty="0">
                <a:solidFill>
                  <a:schemeClr val="accent1"/>
                </a:solidFill>
              </a:rPr>
            </a:br>
            <a:r>
              <a:rPr lang="fr-FR" sz="1800" dirty="0">
                <a:solidFill>
                  <a:schemeClr val="accent1"/>
                </a:solidFill>
              </a:rPr>
              <a:t>E. Diminution de l’activité de la </a:t>
            </a:r>
            <a:r>
              <a:rPr lang="fr-FR" sz="1800" dirty="0" err="1">
                <a:solidFill>
                  <a:schemeClr val="accent1"/>
                </a:solidFill>
              </a:rPr>
              <a:t>phosphodiesterase</a:t>
            </a:r>
            <a:r>
              <a:rPr lang="fr-FR" sz="1800" dirty="0">
                <a:solidFill>
                  <a:schemeClr val="accent1"/>
                </a:solidFill>
              </a:rPr>
              <a:t> </a:t>
            </a:r>
            <a:br>
              <a:rPr lang="fr-FR" sz="1800" dirty="0">
                <a:solidFill>
                  <a:schemeClr val="accent1"/>
                </a:solidFill>
              </a:rPr>
            </a:br>
            <a:endParaRPr lang="fr-FR" sz="1800" dirty="0">
              <a:solidFill>
                <a:schemeClr val="accent1"/>
              </a:solidFill>
            </a:endParaRPr>
          </a:p>
        </p:txBody>
      </p:sp>
    </p:spTree>
    <p:extLst>
      <p:ext uri="{BB962C8B-B14F-4D97-AF65-F5344CB8AC3E}">
        <p14:creationId xmlns:p14="http://schemas.microsoft.com/office/powerpoint/2010/main" val="955881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2070DD24-914B-71B3-673D-F3F55EB0CC6A}"/>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A7FBA98C-1CF2-189E-0204-FD6BC7B9CBD4}"/>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B3C1CC6C-4FD6-E807-FB3C-A30F048F4181}"/>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43C0FEAB-00EB-61A2-956E-19F6F65C29C0}"/>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DF719770-9558-A070-3CF2-964EACB834AE}"/>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FAB43FEB-2E08-39A6-8ED1-C19D5CC0C18D}"/>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BC39A7F4-CA4E-4F6A-6FAA-DCD086268C92}"/>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3031E1C2-D575-D614-40BB-93DFC01FE113}"/>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1967979D-784C-30B2-2300-F5D02300255C}"/>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180AB1A7-65C1-459D-7897-D0D5CBA67CD9}"/>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5FD0E2BB-31B5-C438-6351-41C9731A71A1}"/>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D92D69DA-C9B2-A065-3C1E-8C86C469E933}"/>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0F0EB71C-7118-0CE9-2231-57E0A7F8DA95}"/>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4897B0E5-2183-BECB-9408-150AC323B58E}"/>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892BDF72-8A71-2BCE-D19A-F24DC0FE3936}"/>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F1E9995E-A545-5F73-E2F1-2D1E9DD5A0A0}"/>
              </a:ext>
            </a:extLst>
          </p:cNvPr>
          <p:cNvSpPr>
            <a:spLocks noGrp="1"/>
          </p:cNvSpPr>
          <p:nvPr>
            <p:ph type="title"/>
          </p:nvPr>
        </p:nvSpPr>
        <p:spPr>
          <a:xfrm>
            <a:off x="523373" y="1217609"/>
            <a:ext cx="8097253" cy="3744939"/>
          </a:xfrm>
        </p:spPr>
        <p:txBody>
          <a:bodyPr>
            <a:normAutofit fontScale="90000"/>
          </a:bodyPr>
          <a:lstStyle/>
          <a:p>
            <a:pPr algn="l">
              <a:lnSpc>
                <a:spcPct val="150000"/>
              </a:lnSpc>
            </a:pPr>
            <a:r>
              <a:rPr lang="fr-FR" sz="1800" dirty="0"/>
              <a:t>Étant donné que la voie de la protéine kinase A implique l’</a:t>
            </a:r>
            <a:r>
              <a:rPr lang="fr-FR" sz="1800" dirty="0" err="1"/>
              <a:t>AMPc</a:t>
            </a:r>
            <a:r>
              <a:rPr lang="fr-FR" sz="1800" dirty="0"/>
              <a:t> comme second messager , lequel des scénarios suivants diminuerait probablement l’activité de la PKA : </a:t>
            </a:r>
            <a:br>
              <a:rPr lang="fr-FR" sz="800" dirty="0"/>
            </a:br>
            <a:br>
              <a:rPr lang="fr-FR" sz="1800" dirty="0">
                <a:solidFill>
                  <a:schemeClr val="accent1"/>
                </a:solidFill>
              </a:rPr>
            </a:br>
            <a:r>
              <a:rPr lang="fr-FR" sz="1800" dirty="0">
                <a:solidFill>
                  <a:srgbClr val="92D050"/>
                </a:solidFill>
              </a:rPr>
              <a:t>A. Inhibition de l’adénylate cyclase </a:t>
            </a:r>
            <a:br>
              <a:rPr lang="fr-FR" sz="1800" dirty="0">
                <a:solidFill>
                  <a:schemeClr val="accent1"/>
                </a:solidFill>
              </a:rPr>
            </a:br>
            <a:r>
              <a:rPr lang="fr-FR" sz="1800" dirty="0">
                <a:solidFill>
                  <a:schemeClr val="accent1"/>
                </a:solidFill>
              </a:rPr>
              <a:t>B. Augmentation de la concentration des ions calcium </a:t>
            </a:r>
            <a:br>
              <a:rPr lang="fr-FR" sz="1800" dirty="0">
                <a:solidFill>
                  <a:schemeClr val="accent1"/>
                </a:solidFill>
              </a:rPr>
            </a:br>
            <a:r>
              <a:rPr lang="fr-FR" sz="1800" dirty="0">
                <a:solidFill>
                  <a:schemeClr val="accent1"/>
                </a:solidFill>
              </a:rPr>
              <a:t>C. Activation de la guanylate cyclase </a:t>
            </a:r>
            <a:br>
              <a:rPr lang="fr-FR" sz="1800" dirty="0">
                <a:solidFill>
                  <a:schemeClr val="accent1"/>
                </a:solidFill>
              </a:rPr>
            </a:br>
            <a:r>
              <a:rPr lang="fr-FR" sz="1800" dirty="0">
                <a:solidFill>
                  <a:schemeClr val="accent1"/>
                </a:solidFill>
              </a:rPr>
              <a:t>D. Élévation des niveaux de DAG </a:t>
            </a:r>
            <a:br>
              <a:rPr lang="fr-FR" sz="1800" dirty="0">
                <a:solidFill>
                  <a:schemeClr val="accent1"/>
                </a:solidFill>
              </a:rPr>
            </a:br>
            <a:r>
              <a:rPr lang="fr-FR" sz="1800" dirty="0">
                <a:solidFill>
                  <a:schemeClr val="accent1"/>
                </a:solidFill>
              </a:rPr>
              <a:t>E. Diminution de l’activité de la </a:t>
            </a:r>
            <a:r>
              <a:rPr lang="fr-FR" sz="1800" dirty="0" err="1">
                <a:solidFill>
                  <a:schemeClr val="accent1"/>
                </a:solidFill>
              </a:rPr>
              <a:t>phosphodiesterase</a:t>
            </a:r>
            <a:r>
              <a:rPr lang="fr-FR" sz="1800" dirty="0">
                <a:solidFill>
                  <a:schemeClr val="accent1"/>
                </a:solidFill>
              </a:rPr>
              <a:t> </a:t>
            </a:r>
            <a:br>
              <a:rPr lang="fr-FR" sz="1800" dirty="0">
                <a:solidFill>
                  <a:schemeClr val="accent1"/>
                </a:solidFill>
              </a:rPr>
            </a:br>
            <a:endParaRPr lang="fr-FR" sz="1800" dirty="0">
              <a:solidFill>
                <a:schemeClr val="accent1"/>
              </a:solidFill>
            </a:endParaRPr>
          </a:p>
        </p:txBody>
      </p:sp>
    </p:spTree>
    <p:extLst>
      <p:ext uri="{BB962C8B-B14F-4D97-AF65-F5344CB8AC3E}">
        <p14:creationId xmlns:p14="http://schemas.microsoft.com/office/powerpoint/2010/main" val="2694091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75">
          <a:extLst>
            <a:ext uri="{FF2B5EF4-FFF2-40B4-BE49-F238E27FC236}">
              <a16:creationId xmlns:a16="http://schemas.microsoft.com/office/drawing/2014/main" id="{317E6EB1-D9AB-5BCD-0107-D8C36BFC648C}"/>
            </a:ext>
          </a:extLst>
        </p:cNvPr>
        <p:cNvGrpSpPr/>
        <p:nvPr/>
      </p:nvGrpSpPr>
      <p:grpSpPr>
        <a:xfrm>
          <a:off x="0" y="0"/>
          <a:ext cx="0" cy="0"/>
          <a:chOff x="0" y="0"/>
          <a:chExt cx="0" cy="0"/>
        </a:xfrm>
      </p:grpSpPr>
      <p:sp>
        <p:nvSpPr>
          <p:cNvPr id="676" name="Google Shape;676;p43">
            <a:extLst>
              <a:ext uri="{FF2B5EF4-FFF2-40B4-BE49-F238E27FC236}">
                <a16:creationId xmlns:a16="http://schemas.microsoft.com/office/drawing/2014/main" id="{2253255C-784D-3A49-9DB7-11654F6A4D66}"/>
              </a:ext>
            </a:extLst>
          </p:cNvPr>
          <p:cNvSpPr txBox="1">
            <a:spLocks noGrp="1"/>
          </p:cNvSpPr>
          <p:nvPr>
            <p:ph type="title"/>
          </p:nvPr>
        </p:nvSpPr>
        <p:spPr>
          <a:xfrm>
            <a:off x="349800" y="349800"/>
            <a:ext cx="8444400" cy="664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fr-FR" dirty="0"/>
              <a:t>E</a:t>
            </a:r>
            <a:r>
              <a:rPr lang="en" dirty="0"/>
              <a:t>xplication </a:t>
            </a:r>
            <a:endParaRPr dirty="0"/>
          </a:p>
        </p:txBody>
      </p:sp>
      <p:grpSp>
        <p:nvGrpSpPr>
          <p:cNvPr id="680" name="Google Shape;680;p43">
            <a:extLst>
              <a:ext uri="{FF2B5EF4-FFF2-40B4-BE49-F238E27FC236}">
                <a16:creationId xmlns:a16="http://schemas.microsoft.com/office/drawing/2014/main" id="{9D9499F7-20DF-2752-D50F-FFA55CBDBF20}"/>
              </a:ext>
            </a:extLst>
          </p:cNvPr>
          <p:cNvGrpSpPr/>
          <p:nvPr/>
        </p:nvGrpSpPr>
        <p:grpSpPr>
          <a:xfrm>
            <a:off x="501529" y="1291341"/>
            <a:ext cx="1145633" cy="389844"/>
            <a:chOff x="707230" y="1755375"/>
            <a:chExt cx="2540426" cy="836248"/>
          </a:xfrm>
        </p:grpSpPr>
        <p:sp>
          <p:nvSpPr>
            <p:cNvPr id="681" name="Google Shape;681;p43">
              <a:extLst>
                <a:ext uri="{FF2B5EF4-FFF2-40B4-BE49-F238E27FC236}">
                  <a16:creationId xmlns:a16="http://schemas.microsoft.com/office/drawing/2014/main" id="{FD4F7076-6F8C-83D1-D158-0D7FCCACC9DE}"/>
                </a:ext>
              </a:extLst>
            </p:cNvPr>
            <p:cNvSpPr/>
            <p:nvPr/>
          </p:nvSpPr>
          <p:spPr>
            <a:xfrm>
              <a:off x="2890051" y="1869148"/>
              <a:ext cx="357604" cy="357571"/>
            </a:xfrm>
            <a:custGeom>
              <a:avLst/>
              <a:gdLst/>
              <a:ahLst/>
              <a:cxnLst/>
              <a:rect l="l" t="t" r="r" b="b"/>
              <a:pathLst>
                <a:path w="10848" h="10847" fill="none" extrusionOk="0">
                  <a:moveTo>
                    <a:pt x="10847" y="5430"/>
                  </a:moveTo>
                  <a:cubicBezTo>
                    <a:pt x="10847" y="8418"/>
                    <a:pt x="8419" y="10847"/>
                    <a:pt x="5430" y="10847"/>
                  </a:cubicBezTo>
                  <a:cubicBezTo>
                    <a:pt x="2430" y="10847"/>
                    <a:pt x="1" y="8418"/>
                    <a:pt x="1" y="5430"/>
                  </a:cubicBezTo>
                  <a:cubicBezTo>
                    <a:pt x="1" y="2429"/>
                    <a:pt x="2430" y="0"/>
                    <a:pt x="5430" y="0"/>
                  </a:cubicBezTo>
                  <a:cubicBezTo>
                    <a:pt x="8419" y="0"/>
                    <a:pt x="10847" y="2429"/>
                    <a:pt x="10847" y="5430"/>
                  </a:cubicBezTo>
                  <a:close/>
                </a:path>
              </a:pathLst>
            </a:custGeom>
            <a:noFill/>
            <a:ln w="9525"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3">
              <a:extLst>
                <a:ext uri="{FF2B5EF4-FFF2-40B4-BE49-F238E27FC236}">
                  <a16:creationId xmlns:a16="http://schemas.microsoft.com/office/drawing/2014/main" id="{84D9EF75-E97F-4E34-F487-93E4394D6E98}"/>
                </a:ext>
              </a:extLst>
            </p:cNvPr>
            <p:cNvSpPr/>
            <p:nvPr/>
          </p:nvSpPr>
          <p:spPr>
            <a:xfrm>
              <a:off x="707230" y="2422413"/>
              <a:ext cx="169209" cy="169209"/>
            </a:xfrm>
            <a:custGeom>
              <a:avLst/>
              <a:gdLst/>
              <a:ahLst/>
              <a:cxnLst/>
              <a:rect l="l" t="t" r="r" b="b"/>
              <a:pathLst>
                <a:path w="5133" h="5133" fill="none" extrusionOk="0">
                  <a:moveTo>
                    <a:pt x="0" y="2572"/>
                  </a:moveTo>
                  <a:cubicBezTo>
                    <a:pt x="0" y="3989"/>
                    <a:pt x="1155" y="5132"/>
                    <a:pt x="2572" y="5132"/>
                  </a:cubicBezTo>
                  <a:cubicBezTo>
                    <a:pt x="3989" y="5132"/>
                    <a:pt x="5132" y="3989"/>
                    <a:pt x="5132" y="2572"/>
                  </a:cubicBezTo>
                  <a:cubicBezTo>
                    <a:pt x="5132" y="1155"/>
                    <a:pt x="3989" y="0"/>
                    <a:pt x="2572" y="0"/>
                  </a:cubicBezTo>
                  <a:cubicBezTo>
                    <a:pt x="1155" y="0"/>
                    <a:pt x="0" y="1155"/>
                    <a:pt x="0" y="2572"/>
                  </a:cubicBezTo>
                  <a:close/>
                </a:path>
              </a:pathLst>
            </a:custGeom>
            <a:noFill/>
            <a:ln w="9525"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43">
              <a:extLst>
                <a:ext uri="{FF2B5EF4-FFF2-40B4-BE49-F238E27FC236}">
                  <a16:creationId xmlns:a16="http://schemas.microsoft.com/office/drawing/2014/main" id="{C3FB5C02-4493-AB82-A949-D0BB58394EFF}"/>
                </a:ext>
              </a:extLst>
            </p:cNvPr>
            <p:cNvSpPr/>
            <p:nvPr/>
          </p:nvSpPr>
          <p:spPr>
            <a:xfrm>
              <a:off x="1290425" y="1869113"/>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43">
              <a:extLst>
                <a:ext uri="{FF2B5EF4-FFF2-40B4-BE49-F238E27FC236}">
                  <a16:creationId xmlns:a16="http://schemas.microsoft.com/office/drawing/2014/main" id="{8101F756-C564-DE12-065C-6F260368BA0B}"/>
                </a:ext>
              </a:extLst>
            </p:cNvPr>
            <p:cNvSpPr/>
            <p:nvPr/>
          </p:nvSpPr>
          <p:spPr>
            <a:xfrm>
              <a:off x="1050775" y="1755375"/>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5" name="Google Shape;685;p43">
            <a:extLst>
              <a:ext uri="{FF2B5EF4-FFF2-40B4-BE49-F238E27FC236}">
                <a16:creationId xmlns:a16="http://schemas.microsoft.com/office/drawing/2014/main" id="{7FC60CDE-35F9-3370-0D72-FBB9476B4F00}"/>
              </a:ext>
            </a:extLst>
          </p:cNvPr>
          <p:cNvGrpSpPr/>
          <p:nvPr/>
        </p:nvGrpSpPr>
        <p:grpSpPr>
          <a:xfrm rot="-1007782" flipH="1">
            <a:off x="829394" y="3851865"/>
            <a:ext cx="740321" cy="493904"/>
            <a:chOff x="2896200" y="548250"/>
            <a:chExt cx="1904425" cy="1362100"/>
          </a:xfrm>
        </p:grpSpPr>
        <p:sp>
          <p:nvSpPr>
            <p:cNvPr id="686" name="Google Shape;686;p43">
              <a:extLst>
                <a:ext uri="{FF2B5EF4-FFF2-40B4-BE49-F238E27FC236}">
                  <a16:creationId xmlns:a16="http://schemas.microsoft.com/office/drawing/2014/main" id="{4E4816EF-1B74-0E5D-FE84-9FE08170C9CC}"/>
                </a:ext>
              </a:extLst>
            </p:cNvPr>
            <p:cNvSpPr/>
            <p:nvPr/>
          </p:nvSpPr>
          <p:spPr>
            <a:xfrm>
              <a:off x="3097725" y="780650"/>
              <a:ext cx="693850" cy="631875"/>
            </a:xfrm>
            <a:custGeom>
              <a:avLst/>
              <a:gdLst/>
              <a:ahLst/>
              <a:cxnLst/>
              <a:rect l="l" t="t" r="r" b="b"/>
              <a:pathLst>
                <a:path w="27754" h="25275" extrusionOk="0">
                  <a:moveTo>
                    <a:pt x="13872" y="0"/>
                  </a:moveTo>
                  <a:cubicBezTo>
                    <a:pt x="10638" y="0"/>
                    <a:pt x="7406" y="1236"/>
                    <a:pt x="4941" y="3706"/>
                  </a:cubicBezTo>
                  <a:cubicBezTo>
                    <a:pt x="0" y="8635"/>
                    <a:pt x="0" y="16636"/>
                    <a:pt x="4941" y="21578"/>
                  </a:cubicBezTo>
                  <a:cubicBezTo>
                    <a:pt x="7406" y="24042"/>
                    <a:pt x="10638" y="25274"/>
                    <a:pt x="13872" y="25274"/>
                  </a:cubicBezTo>
                  <a:cubicBezTo>
                    <a:pt x="17107" y="25274"/>
                    <a:pt x="20342" y="24042"/>
                    <a:pt x="22813" y="21578"/>
                  </a:cubicBezTo>
                  <a:cubicBezTo>
                    <a:pt x="27754" y="16636"/>
                    <a:pt x="27754" y="8635"/>
                    <a:pt x="22813" y="3706"/>
                  </a:cubicBezTo>
                  <a:cubicBezTo>
                    <a:pt x="20342" y="1236"/>
                    <a:pt x="17107" y="0"/>
                    <a:pt x="13872" y="0"/>
                  </a:cubicBezTo>
                  <a:close/>
                </a:path>
              </a:pathLst>
            </a:custGeom>
            <a:solidFill>
              <a:srgbClr val="9C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43">
              <a:extLst>
                <a:ext uri="{FF2B5EF4-FFF2-40B4-BE49-F238E27FC236}">
                  <a16:creationId xmlns:a16="http://schemas.microsoft.com/office/drawing/2014/main" id="{7CC74757-7024-9DAD-DA76-FFF7D4F39E64}"/>
                </a:ext>
              </a:extLst>
            </p:cNvPr>
            <p:cNvSpPr/>
            <p:nvPr/>
          </p:nvSpPr>
          <p:spPr>
            <a:xfrm>
              <a:off x="2896200" y="548250"/>
              <a:ext cx="1096900" cy="1096600"/>
            </a:xfrm>
            <a:custGeom>
              <a:avLst/>
              <a:gdLst/>
              <a:ahLst/>
              <a:cxnLst/>
              <a:rect l="l" t="t" r="r" b="b"/>
              <a:pathLst>
                <a:path w="43876" h="43864" fill="none" extrusionOk="0">
                  <a:moveTo>
                    <a:pt x="36065" y="7799"/>
                  </a:moveTo>
                  <a:cubicBezTo>
                    <a:pt x="43875" y="15610"/>
                    <a:pt x="43875" y="28266"/>
                    <a:pt x="36065" y="36065"/>
                  </a:cubicBezTo>
                  <a:cubicBezTo>
                    <a:pt x="28266" y="43863"/>
                    <a:pt x="15610" y="43863"/>
                    <a:pt x="7811" y="36065"/>
                  </a:cubicBezTo>
                  <a:cubicBezTo>
                    <a:pt x="1" y="28266"/>
                    <a:pt x="1" y="15610"/>
                    <a:pt x="7811" y="7799"/>
                  </a:cubicBezTo>
                  <a:cubicBezTo>
                    <a:pt x="15610" y="1"/>
                    <a:pt x="28266" y="1"/>
                    <a:pt x="36065" y="7799"/>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43">
              <a:extLst>
                <a:ext uri="{FF2B5EF4-FFF2-40B4-BE49-F238E27FC236}">
                  <a16:creationId xmlns:a16="http://schemas.microsoft.com/office/drawing/2014/main" id="{CDC8A0E3-F887-469D-F253-E96C0DE9E806}"/>
                </a:ext>
              </a:extLst>
            </p:cNvPr>
            <p:cNvSpPr/>
            <p:nvPr/>
          </p:nvSpPr>
          <p:spPr>
            <a:xfrm>
              <a:off x="3209625" y="809900"/>
              <a:ext cx="385200" cy="189625"/>
            </a:xfrm>
            <a:custGeom>
              <a:avLst/>
              <a:gdLst/>
              <a:ahLst/>
              <a:cxnLst/>
              <a:rect l="l" t="t" r="r" b="b"/>
              <a:pathLst>
                <a:path w="15408" h="7585" fill="none" extrusionOk="0">
                  <a:moveTo>
                    <a:pt x="1" y="7585"/>
                  </a:moveTo>
                  <a:cubicBezTo>
                    <a:pt x="2978" y="2060"/>
                    <a:pt x="9883" y="0"/>
                    <a:pt x="15408" y="2977"/>
                  </a:cubicBezTo>
                </a:path>
              </a:pathLst>
            </a:custGeom>
            <a:noFill/>
            <a:ln w="9525" cap="rnd" cmpd="sng">
              <a:solidFill>
                <a:srgbClr val="2A2E38"/>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43">
              <a:extLst>
                <a:ext uri="{FF2B5EF4-FFF2-40B4-BE49-F238E27FC236}">
                  <a16:creationId xmlns:a16="http://schemas.microsoft.com/office/drawing/2014/main" id="{CA07A888-98F2-602C-221B-EEE69DF7EC4B}"/>
                </a:ext>
              </a:extLst>
            </p:cNvPr>
            <p:cNvSpPr/>
            <p:nvPr/>
          </p:nvSpPr>
          <p:spPr>
            <a:xfrm>
              <a:off x="3037000" y="688750"/>
              <a:ext cx="815600" cy="815600"/>
            </a:xfrm>
            <a:custGeom>
              <a:avLst/>
              <a:gdLst/>
              <a:ahLst/>
              <a:cxnLst/>
              <a:rect l="l" t="t" r="r" b="b"/>
              <a:pathLst>
                <a:path w="32624" h="32624" fill="none" extrusionOk="0">
                  <a:moveTo>
                    <a:pt x="24182" y="4346"/>
                  </a:moveTo>
                  <a:cubicBezTo>
                    <a:pt x="30790" y="8692"/>
                    <a:pt x="32623" y="17574"/>
                    <a:pt x="28278" y="24182"/>
                  </a:cubicBezTo>
                  <a:cubicBezTo>
                    <a:pt x="23932" y="30790"/>
                    <a:pt x="15050" y="32623"/>
                    <a:pt x="8442" y="28278"/>
                  </a:cubicBezTo>
                  <a:cubicBezTo>
                    <a:pt x="1834" y="23932"/>
                    <a:pt x="0" y="15050"/>
                    <a:pt x="4346" y="8442"/>
                  </a:cubicBezTo>
                  <a:cubicBezTo>
                    <a:pt x="8692" y="1834"/>
                    <a:pt x="17574" y="0"/>
                    <a:pt x="24182" y="4346"/>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43">
              <a:extLst>
                <a:ext uri="{FF2B5EF4-FFF2-40B4-BE49-F238E27FC236}">
                  <a16:creationId xmlns:a16="http://schemas.microsoft.com/office/drawing/2014/main" id="{A8C1DA6B-02C8-979B-F1D1-60633EFEA4F6}"/>
                </a:ext>
              </a:extLst>
            </p:cNvPr>
            <p:cNvSpPr/>
            <p:nvPr/>
          </p:nvSpPr>
          <p:spPr>
            <a:xfrm>
              <a:off x="3857050" y="1277225"/>
              <a:ext cx="239625" cy="213425"/>
            </a:xfrm>
            <a:custGeom>
              <a:avLst/>
              <a:gdLst/>
              <a:ahLst/>
              <a:cxnLst/>
              <a:rect l="l" t="t" r="r" b="b"/>
              <a:pathLst>
                <a:path w="9585" h="8537" fill="none" extrusionOk="0">
                  <a:moveTo>
                    <a:pt x="2560" y="0"/>
                  </a:moveTo>
                  <a:lnTo>
                    <a:pt x="9585" y="3798"/>
                  </a:lnTo>
                  <a:lnTo>
                    <a:pt x="7025" y="8537"/>
                  </a:lnTo>
                  <a:lnTo>
                    <a:pt x="0" y="4739"/>
                  </a:lnTo>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3">
              <a:extLst>
                <a:ext uri="{FF2B5EF4-FFF2-40B4-BE49-F238E27FC236}">
                  <a16:creationId xmlns:a16="http://schemas.microsoft.com/office/drawing/2014/main" id="{ADF5DD1C-B364-76DC-8C18-AF0DCF6E9DB9}"/>
                </a:ext>
              </a:extLst>
            </p:cNvPr>
            <p:cNvSpPr/>
            <p:nvPr/>
          </p:nvSpPr>
          <p:spPr>
            <a:xfrm>
              <a:off x="4003775" y="1325125"/>
              <a:ext cx="796850" cy="585225"/>
            </a:xfrm>
            <a:custGeom>
              <a:avLst/>
              <a:gdLst/>
              <a:ahLst/>
              <a:cxnLst/>
              <a:rect l="l" t="t" r="r" b="b"/>
              <a:pathLst>
                <a:path w="31874" h="23409" fill="none" extrusionOk="0">
                  <a:moveTo>
                    <a:pt x="1" y="8752"/>
                  </a:moveTo>
                  <a:lnTo>
                    <a:pt x="4728" y="1"/>
                  </a:lnTo>
                  <a:lnTo>
                    <a:pt x="31874" y="14669"/>
                  </a:lnTo>
                  <a:lnTo>
                    <a:pt x="27159" y="23409"/>
                  </a:ln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2" name="Google Shape;692;p43">
            <a:extLst>
              <a:ext uri="{FF2B5EF4-FFF2-40B4-BE49-F238E27FC236}">
                <a16:creationId xmlns:a16="http://schemas.microsoft.com/office/drawing/2014/main" id="{676C4C7D-5020-F0FB-063E-8BEB76667FD4}"/>
              </a:ext>
            </a:extLst>
          </p:cNvPr>
          <p:cNvSpPr/>
          <p:nvPr/>
        </p:nvSpPr>
        <p:spPr>
          <a:xfrm>
            <a:off x="3078430" y="4442188"/>
            <a:ext cx="169209" cy="169209"/>
          </a:xfrm>
          <a:custGeom>
            <a:avLst/>
            <a:gdLst/>
            <a:ahLst/>
            <a:cxnLst/>
            <a:rect l="l" t="t" r="r" b="b"/>
            <a:pathLst>
              <a:path w="5133" h="5133" fill="none" extrusionOk="0">
                <a:moveTo>
                  <a:pt x="0" y="2572"/>
                </a:moveTo>
                <a:cubicBezTo>
                  <a:pt x="0" y="3989"/>
                  <a:pt x="1155" y="5132"/>
                  <a:pt x="2572" y="5132"/>
                </a:cubicBezTo>
                <a:cubicBezTo>
                  <a:pt x="3989" y="5132"/>
                  <a:pt x="5132" y="3989"/>
                  <a:pt x="5132" y="2572"/>
                </a:cubicBezTo>
                <a:cubicBezTo>
                  <a:pt x="5132" y="1155"/>
                  <a:pt x="3989" y="0"/>
                  <a:pt x="2572" y="0"/>
                </a:cubicBezTo>
                <a:cubicBezTo>
                  <a:pt x="1155" y="0"/>
                  <a:pt x="0" y="1155"/>
                  <a:pt x="0" y="2572"/>
                </a:cubicBezTo>
                <a:close/>
              </a:path>
            </a:pathLst>
          </a:custGeom>
          <a:noFill/>
          <a:ln w="9525"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Image 1">
            <a:extLst>
              <a:ext uri="{FF2B5EF4-FFF2-40B4-BE49-F238E27FC236}">
                <a16:creationId xmlns:a16="http://schemas.microsoft.com/office/drawing/2014/main" id="{80995E73-7AC4-A92A-3DD9-E53BF2C2AAD6}"/>
              </a:ext>
            </a:extLst>
          </p:cNvPr>
          <p:cNvPicPr>
            <a:picLocks noChangeAspect="1"/>
          </p:cNvPicPr>
          <p:nvPr/>
        </p:nvPicPr>
        <p:blipFill>
          <a:blip r:embed="rId3"/>
          <a:stretch>
            <a:fillRect/>
          </a:stretch>
        </p:blipFill>
        <p:spPr>
          <a:xfrm>
            <a:off x="501529" y="2169400"/>
            <a:ext cx="8439453" cy="1267768"/>
          </a:xfrm>
          <a:prstGeom prst="rect">
            <a:avLst/>
          </a:prstGeom>
        </p:spPr>
      </p:pic>
    </p:spTree>
    <p:extLst>
      <p:ext uri="{BB962C8B-B14F-4D97-AF65-F5344CB8AC3E}">
        <p14:creationId xmlns:p14="http://schemas.microsoft.com/office/powerpoint/2010/main" val="3027564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F19D52B4-0497-006A-4DE2-9C776210CB99}"/>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E9FC110C-A6F5-FCE9-05B4-6FC4316DCE9B}"/>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E5DE3B4B-AF77-1AC8-6940-11ECEB62B102}"/>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D28D986F-1800-0521-117A-E43668A37366}"/>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2BB278D2-9884-405B-C14B-B2AE87837F6F}"/>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511DD3E2-10CB-BC1B-57C5-6FCDFABEBC2D}"/>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9BC8C6F7-92D6-3035-8E88-1AE4B09B920F}"/>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D3838D58-8235-93C4-A9AF-99BA8DE7A826}"/>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827DC50D-7BEC-65F6-C8B3-3554A1128443}"/>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90AB87D9-0FD3-C15C-65D4-D6C0379DEFF3}"/>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DC57F277-B918-94CC-FAC7-2D510F338D65}"/>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928FC42D-16E5-0FFD-49F0-1A57D36F5129}"/>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D90539F2-E02C-F0B2-9FC2-827AB038D8AE}"/>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549F15C7-0491-5131-500B-CE1BDA2CCF0F}"/>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92BE64D0-494B-2FC7-666E-DC439DC1951E}"/>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ADBAB890-8B33-507C-1B78-9FB21C732CDD}"/>
              </a:ext>
            </a:extLst>
          </p:cNvPr>
          <p:cNvSpPr>
            <a:spLocks noGrp="1"/>
          </p:cNvSpPr>
          <p:nvPr>
            <p:ph type="title"/>
          </p:nvPr>
        </p:nvSpPr>
        <p:spPr>
          <a:xfrm>
            <a:off x="523373" y="1217609"/>
            <a:ext cx="8097253" cy="3744939"/>
          </a:xfrm>
        </p:spPr>
        <p:txBody>
          <a:bodyPr>
            <a:normAutofit fontScale="90000"/>
          </a:bodyPr>
          <a:lstStyle/>
          <a:p>
            <a:pPr algn="l">
              <a:lnSpc>
                <a:spcPct val="150000"/>
              </a:lnSpc>
            </a:pPr>
            <a:r>
              <a:rPr lang="fr-FR" sz="1800" dirty="0"/>
              <a:t>Analyser la voix de transduction du signal impliquant les récepteurs couplés aux protéines G. Quelle étape serait la plus directement affectée par une mutation empêchant l’hydrolyse du GTP ? </a:t>
            </a:r>
            <a:br>
              <a:rPr lang="fr-FR" sz="800" dirty="0"/>
            </a:br>
            <a:br>
              <a:rPr lang="fr-FR" sz="1800" dirty="0">
                <a:solidFill>
                  <a:schemeClr val="accent1"/>
                </a:solidFill>
              </a:rPr>
            </a:br>
            <a:r>
              <a:rPr lang="fr-FR" sz="1800" dirty="0">
                <a:solidFill>
                  <a:schemeClr val="accent1"/>
                </a:solidFill>
              </a:rPr>
              <a:t>A. Liaison du ligand au récepteur</a:t>
            </a:r>
            <a:br>
              <a:rPr lang="fr-FR" sz="1800" dirty="0">
                <a:solidFill>
                  <a:schemeClr val="accent1"/>
                </a:solidFill>
              </a:rPr>
            </a:br>
            <a:r>
              <a:rPr lang="fr-FR" sz="1800" dirty="0">
                <a:solidFill>
                  <a:schemeClr val="accent1"/>
                </a:solidFill>
              </a:rPr>
              <a:t>B. Activation de l’adénylate cyclase</a:t>
            </a:r>
            <a:br>
              <a:rPr lang="fr-FR" sz="1800" dirty="0">
                <a:solidFill>
                  <a:schemeClr val="accent1"/>
                </a:solidFill>
              </a:rPr>
            </a:br>
            <a:r>
              <a:rPr lang="fr-FR" sz="1800" dirty="0">
                <a:solidFill>
                  <a:schemeClr val="accent1"/>
                </a:solidFill>
              </a:rPr>
              <a:t>C. Dissociation des sous unités de la protéine G</a:t>
            </a:r>
            <a:br>
              <a:rPr lang="fr-FR" sz="1800" dirty="0">
                <a:solidFill>
                  <a:schemeClr val="accent1"/>
                </a:solidFill>
              </a:rPr>
            </a:br>
            <a:r>
              <a:rPr lang="fr-FR" sz="1800" dirty="0">
                <a:solidFill>
                  <a:schemeClr val="accent1"/>
                </a:solidFill>
              </a:rPr>
              <a:t>D. Réassociation des sous unités de la protéine G</a:t>
            </a:r>
            <a:br>
              <a:rPr lang="fr-FR" sz="1800" dirty="0">
                <a:solidFill>
                  <a:schemeClr val="accent1"/>
                </a:solidFill>
              </a:rPr>
            </a:br>
            <a:r>
              <a:rPr lang="fr-FR" sz="1800" dirty="0">
                <a:solidFill>
                  <a:schemeClr val="accent1"/>
                </a:solidFill>
              </a:rPr>
              <a:t>E. Phosphorylation des protéines cibles par la protéine kinase </a:t>
            </a:r>
            <a:br>
              <a:rPr lang="fr-FR" sz="1800" dirty="0">
                <a:solidFill>
                  <a:schemeClr val="accent1"/>
                </a:solidFill>
              </a:rPr>
            </a:br>
            <a:br>
              <a:rPr lang="fr-FR" sz="1800" dirty="0">
                <a:solidFill>
                  <a:schemeClr val="accent1"/>
                </a:solidFill>
              </a:rPr>
            </a:br>
            <a:endParaRPr lang="fr-FR" sz="1800" dirty="0">
              <a:solidFill>
                <a:schemeClr val="accent1"/>
              </a:solidFill>
            </a:endParaRPr>
          </a:p>
        </p:txBody>
      </p:sp>
    </p:spTree>
    <p:extLst>
      <p:ext uri="{BB962C8B-B14F-4D97-AF65-F5344CB8AC3E}">
        <p14:creationId xmlns:p14="http://schemas.microsoft.com/office/powerpoint/2010/main" val="2038080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CC7D456A-52C2-C1E8-91B7-FBCD0DB72ACC}"/>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75F05D13-0193-F330-E942-960DC12AC6C2}"/>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1CC88061-C190-5B06-0097-720A44175836}"/>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437E8F27-F22B-B3D7-97A6-E8E90BC4ADBB}"/>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F04A1C3E-AAB7-1FAB-D0C9-27689D3305CE}"/>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6F025819-F23B-0018-94F8-87112C66C81E}"/>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FC5D8F18-C461-5EFB-DCC9-2DE3A5AB45F9}"/>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1A4F0A25-A749-277B-B214-80F015C06EFD}"/>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2481D00C-0CE0-1E9C-C2FE-741C241F9D1C}"/>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60232883-EBC5-050B-1417-ECADA48D1B0D}"/>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D5DDEF99-3728-B9C6-2A83-AAF0501D47FA}"/>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E61F83D6-653E-24EE-47CF-DC6EDCC8F5B3}"/>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5A4EB540-5DB2-C234-6B85-60CC8426E2C4}"/>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25F4E6F6-3677-8BBC-37C5-26F6BBBAD98E}"/>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C6360572-C153-E1A2-A3B1-A3449DAD230B}"/>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B9D0662D-3B1A-A629-0D93-44636689EA69}"/>
              </a:ext>
            </a:extLst>
          </p:cNvPr>
          <p:cNvSpPr>
            <a:spLocks noGrp="1"/>
          </p:cNvSpPr>
          <p:nvPr>
            <p:ph type="title"/>
          </p:nvPr>
        </p:nvSpPr>
        <p:spPr>
          <a:xfrm>
            <a:off x="523373" y="1217609"/>
            <a:ext cx="8097253" cy="3744939"/>
          </a:xfrm>
        </p:spPr>
        <p:txBody>
          <a:bodyPr>
            <a:normAutofit fontScale="90000"/>
          </a:bodyPr>
          <a:lstStyle/>
          <a:p>
            <a:pPr algn="l">
              <a:lnSpc>
                <a:spcPct val="150000"/>
              </a:lnSpc>
            </a:pPr>
            <a:r>
              <a:rPr lang="fr-FR" sz="1800" dirty="0"/>
              <a:t>Analyser la voix de transduction du signal impliquant les récepteurs couplés aux protéines G. Quelle étape serait la plus directement affectée par une mutation empêchant l’hydrolyse du GTP ? </a:t>
            </a:r>
            <a:br>
              <a:rPr lang="fr-FR" sz="800" dirty="0"/>
            </a:br>
            <a:br>
              <a:rPr lang="fr-FR" sz="800" dirty="0"/>
            </a:br>
            <a:br>
              <a:rPr lang="fr-FR" sz="1800" dirty="0">
                <a:solidFill>
                  <a:schemeClr val="accent1"/>
                </a:solidFill>
              </a:rPr>
            </a:br>
            <a:r>
              <a:rPr lang="fr-FR" sz="1800" dirty="0">
                <a:solidFill>
                  <a:schemeClr val="accent1"/>
                </a:solidFill>
              </a:rPr>
              <a:t>A. Liaison du ligand au récepteur</a:t>
            </a:r>
            <a:br>
              <a:rPr lang="fr-FR" sz="1800" dirty="0">
                <a:solidFill>
                  <a:schemeClr val="accent1"/>
                </a:solidFill>
              </a:rPr>
            </a:br>
            <a:r>
              <a:rPr lang="fr-FR" sz="1800" dirty="0">
                <a:solidFill>
                  <a:schemeClr val="accent1"/>
                </a:solidFill>
              </a:rPr>
              <a:t>B. Activation de l’adénylate cyclase</a:t>
            </a:r>
            <a:br>
              <a:rPr lang="fr-FR" sz="1800" dirty="0">
                <a:solidFill>
                  <a:schemeClr val="accent1"/>
                </a:solidFill>
              </a:rPr>
            </a:br>
            <a:r>
              <a:rPr lang="fr-FR" sz="1800" dirty="0">
                <a:solidFill>
                  <a:schemeClr val="accent1"/>
                </a:solidFill>
              </a:rPr>
              <a:t>C. Dissociation des sous unités de la protéine G</a:t>
            </a:r>
            <a:br>
              <a:rPr lang="fr-FR" sz="1800" dirty="0">
                <a:solidFill>
                  <a:schemeClr val="accent1"/>
                </a:solidFill>
              </a:rPr>
            </a:br>
            <a:r>
              <a:rPr lang="fr-FR" sz="1800" dirty="0">
                <a:solidFill>
                  <a:srgbClr val="92D050"/>
                </a:solidFill>
              </a:rPr>
              <a:t>D. Réassociation des sous unités de la protéine G</a:t>
            </a:r>
            <a:br>
              <a:rPr lang="fr-FR" sz="1800" dirty="0">
                <a:solidFill>
                  <a:schemeClr val="accent1"/>
                </a:solidFill>
              </a:rPr>
            </a:br>
            <a:r>
              <a:rPr lang="fr-FR" sz="1800" dirty="0">
                <a:solidFill>
                  <a:schemeClr val="accent1"/>
                </a:solidFill>
              </a:rPr>
              <a:t>E. Phosphorylation des protéines cibles par la protéine kinase </a:t>
            </a:r>
            <a:br>
              <a:rPr lang="fr-FR" sz="1800" dirty="0">
                <a:solidFill>
                  <a:schemeClr val="accent1"/>
                </a:solidFill>
              </a:rPr>
            </a:br>
            <a:br>
              <a:rPr lang="fr-FR" sz="1800" dirty="0">
                <a:solidFill>
                  <a:schemeClr val="accent1"/>
                </a:solidFill>
              </a:rPr>
            </a:br>
            <a:endParaRPr lang="fr-FR" sz="1800" dirty="0">
              <a:solidFill>
                <a:schemeClr val="accent1"/>
              </a:solidFill>
            </a:endParaRPr>
          </a:p>
        </p:txBody>
      </p:sp>
    </p:spTree>
    <p:extLst>
      <p:ext uri="{BB962C8B-B14F-4D97-AF65-F5344CB8AC3E}">
        <p14:creationId xmlns:p14="http://schemas.microsoft.com/office/powerpoint/2010/main" val="3912995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75">
          <a:extLst>
            <a:ext uri="{FF2B5EF4-FFF2-40B4-BE49-F238E27FC236}">
              <a16:creationId xmlns:a16="http://schemas.microsoft.com/office/drawing/2014/main" id="{6EC7355C-7C99-7493-27D3-931CCAA039BB}"/>
            </a:ext>
          </a:extLst>
        </p:cNvPr>
        <p:cNvGrpSpPr/>
        <p:nvPr/>
      </p:nvGrpSpPr>
      <p:grpSpPr>
        <a:xfrm>
          <a:off x="0" y="0"/>
          <a:ext cx="0" cy="0"/>
          <a:chOff x="0" y="0"/>
          <a:chExt cx="0" cy="0"/>
        </a:xfrm>
      </p:grpSpPr>
      <p:sp>
        <p:nvSpPr>
          <p:cNvPr id="676" name="Google Shape;676;p43">
            <a:extLst>
              <a:ext uri="{FF2B5EF4-FFF2-40B4-BE49-F238E27FC236}">
                <a16:creationId xmlns:a16="http://schemas.microsoft.com/office/drawing/2014/main" id="{74B7430B-E3E9-6E02-5106-3F739BBFD22F}"/>
              </a:ext>
            </a:extLst>
          </p:cNvPr>
          <p:cNvSpPr txBox="1">
            <a:spLocks noGrp="1"/>
          </p:cNvSpPr>
          <p:nvPr>
            <p:ph type="title"/>
          </p:nvPr>
        </p:nvSpPr>
        <p:spPr>
          <a:xfrm>
            <a:off x="349800" y="349800"/>
            <a:ext cx="8444400" cy="664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fr-FR" dirty="0"/>
              <a:t>E</a:t>
            </a:r>
            <a:r>
              <a:rPr lang="en" dirty="0"/>
              <a:t>xplication </a:t>
            </a:r>
            <a:endParaRPr dirty="0"/>
          </a:p>
        </p:txBody>
      </p:sp>
      <p:grpSp>
        <p:nvGrpSpPr>
          <p:cNvPr id="680" name="Google Shape;680;p43">
            <a:extLst>
              <a:ext uri="{FF2B5EF4-FFF2-40B4-BE49-F238E27FC236}">
                <a16:creationId xmlns:a16="http://schemas.microsoft.com/office/drawing/2014/main" id="{B7BD3C3A-C70C-EFC1-B034-17D61A2DEAF1}"/>
              </a:ext>
            </a:extLst>
          </p:cNvPr>
          <p:cNvGrpSpPr/>
          <p:nvPr/>
        </p:nvGrpSpPr>
        <p:grpSpPr>
          <a:xfrm>
            <a:off x="501529" y="1291341"/>
            <a:ext cx="1145633" cy="389844"/>
            <a:chOff x="707230" y="1755375"/>
            <a:chExt cx="2540426" cy="836248"/>
          </a:xfrm>
        </p:grpSpPr>
        <p:sp>
          <p:nvSpPr>
            <p:cNvPr id="681" name="Google Shape;681;p43">
              <a:extLst>
                <a:ext uri="{FF2B5EF4-FFF2-40B4-BE49-F238E27FC236}">
                  <a16:creationId xmlns:a16="http://schemas.microsoft.com/office/drawing/2014/main" id="{7890FD81-201E-E9D7-1585-234CB566281B}"/>
                </a:ext>
              </a:extLst>
            </p:cNvPr>
            <p:cNvSpPr/>
            <p:nvPr/>
          </p:nvSpPr>
          <p:spPr>
            <a:xfrm>
              <a:off x="2890051" y="1869148"/>
              <a:ext cx="357604" cy="357571"/>
            </a:xfrm>
            <a:custGeom>
              <a:avLst/>
              <a:gdLst/>
              <a:ahLst/>
              <a:cxnLst/>
              <a:rect l="l" t="t" r="r" b="b"/>
              <a:pathLst>
                <a:path w="10848" h="10847" fill="none" extrusionOk="0">
                  <a:moveTo>
                    <a:pt x="10847" y="5430"/>
                  </a:moveTo>
                  <a:cubicBezTo>
                    <a:pt x="10847" y="8418"/>
                    <a:pt x="8419" y="10847"/>
                    <a:pt x="5430" y="10847"/>
                  </a:cubicBezTo>
                  <a:cubicBezTo>
                    <a:pt x="2430" y="10847"/>
                    <a:pt x="1" y="8418"/>
                    <a:pt x="1" y="5430"/>
                  </a:cubicBezTo>
                  <a:cubicBezTo>
                    <a:pt x="1" y="2429"/>
                    <a:pt x="2430" y="0"/>
                    <a:pt x="5430" y="0"/>
                  </a:cubicBezTo>
                  <a:cubicBezTo>
                    <a:pt x="8419" y="0"/>
                    <a:pt x="10847" y="2429"/>
                    <a:pt x="10847" y="5430"/>
                  </a:cubicBezTo>
                  <a:close/>
                </a:path>
              </a:pathLst>
            </a:custGeom>
            <a:noFill/>
            <a:ln w="9525"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3">
              <a:extLst>
                <a:ext uri="{FF2B5EF4-FFF2-40B4-BE49-F238E27FC236}">
                  <a16:creationId xmlns:a16="http://schemas.microsoft.com/office/drawing/2014/main" id="{22DEFB38-3D63-F3B4-B5D0-E9320E64B0B4}"/>
                </a:ext>
              </a:extLst>
            </p:cNvPr>
            <p:cNvSpPr/>
            <p:nvPr/>
          </p:nvSpPr>
          <p:spPr>
            <a:xfrm>
              <a:off x="707230" y="2422413"/>
              <a:ext cx="169209" cy="169209"/>
            </a:xfrm>
            <a:custGeom>
              <a:avLst/>
              <a:gdLst/>
              <a:ahLst/>
              <a:cxnLst/>
              <a:rect l="l" t="t" r="r" b="b"/>
              <a:pathLst>
                <a:path w="5133" h="5133" fill="none" extrusionOk="0">
                  <a:moveTo>
                    <a:pt x="0" y="2572"/>
                  </a:moveTo>
                  <a:cubicBezTo>
                    <a:pt x="0" y="3989"/>
                    <a:pt x="1155" y="5132"/>
                    <a:pt x="2572" y="5132"/>
                  </a:cubicBezTo>
                  <a:cubicBezTo>
                    <a:pt x="3989" y="5132"/>
                    <a:pt x="5132" y="3989"/>
                    <a:pt x="5132" y="2572"/>
                  </a:cubicBezTo>
                  <a:cubicBezTo>
                    <a:pt x="5132" y="1155"/>
                    <a:pt x="3989" y="0"/>
                    <a:pt x="2572" y="0"/>
                  </a:cubicBezTo>
                  <a:cubicBezTo>
                    <a:pt x="1155" y="0"/>
                    <a:pt x="0" y="1155"/>
                    <a:pt x="0" y="2572"/>
                  </a:cubicBezTo>
                  <a:close/>
                </a:path>
              </a:pathLst>
            </a:custGeom>
            <a:noFill/>
            <a:ln w="9525"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43">
              <a:extLst>
                <a:ext uri="{FF2B5EF4-FFF2-40B4-BE49-F238E27FC236}">
                  <a16:creationId xmlns:a16="http://schemas.microsoft.com/office/drawing/2014/main" id="{C5582841-FA84-9AD9-D392-34672B6D45BE}"/>
                </a:ext>
              </a:extLst>
            </p:cNvPr>
            <p:cNvSpPr/>
            <p:nvPr/>
          </p:nvSpPr>
          <p:spPr>
            <a:xfrm>
              <a:off x="1290425" y="1869113"/>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43">
              <a:extLst>
                <a:ext uri="{FF2B5EF4-FFF2-40B4-BE49-F238E27FC236}">
                  <a16:creationId xmlns:a16="http://schemas.microsoft.com/office/drawing/2014/main" id="{D75BB399-FB8E-6D7F-C103-1FBAC5A7D269}"/>
                </a:ext>
              </a:extLst>
            </p:cNvPr>
            <p:cNvSpPr/>
            <p:nvPr/>
          </p:nvSpPr>
          <p:spPr>
            <a:xfrm>
              <a:off x="1050775" y="1755375"/>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5" name="Google Shape;685;p43">
            <a:extLst>
              <a:ext uri="{FF2B5EF4-FFF2-40B4-BE49-F238E27FC236}">
                <a16:creationId xmlns:a16="http://schemas.microsoft.com/office/drawing/2014/main" id="{907FB9D1-849A-F8B6-0560-C6DCCF011774}"/>
              </a:ext>
            </a:extLst>
          </p:cNvPr>
          <p:cNvGrpSpPr/>
          <p:nvPr/>
        </p:nvGrpSpPr>
        <p:grpSpPr>
          <a:xfrm rot="-1007782" flipH="1">
            <a:off x="829394" y="3851865"/>
            <a:ext cx="740321" cy="493904"/>
            <a:chOff x="2896200" y="548250"/>
            <a:chExt cx="1904425" cy="1362100"/>
          </a:xfrm>
        </p:grpSpPr>
        <p:sp>
          <p:nvSpPr>
            <p:cNvPr id="686" name="Google Shape;686;p43">
              <a:extLst>
                <a:ext uri="{FF2B5EF4-FFF2-40B4-BE49-F238E27FC236}">
                  <a16:creationId xmlns:a16="http://schemas.microsoft.com/office/drawing/2014/main" id="{2414FD44-F0AC-1F92-D112-EF51E2B316D7}"/>
                </a:ext>
              </a:extLst>
            </p:cNvPr>
            <p:cNvSpPr/>
            <p:nvPr/>
          </p:nvSpPr>
          <p:spPr>
            <a:xfrm>
              <a:off x="3097725" y="780650"/>
              <a:ext cx="693850" cy="631875"/>
            </a:xfrm>
            <a:custGeom>
              <a:avLst/>
              <a:gdLst/>
              <a:ahLst/>
              <a:cxnLst/>
              <a:rect l="l" t="t" r="r" b="b"/>
              <a:pathLst>
                <a:path w="27754" h="25275" extrusionOk="0">
                  <a:moveTo>
                    <a:pt x="13872" y="0"/>
                  </a:moveTo>
                  <a:cubicBezTo>
                    <a:pt x="10638" y="0"/>
                    <a:pt x="7406" y="1236"/>
                    <a:pt x="4941" y="3706"/>
                  </a:cubicBezTo>
                  <a:cubicBezTo>
                    <a:pt x="0" y="8635"/>
                    <a:pt x="0" y="16636"/>
                    <a:pt x="4941" y="21578"/>
                  </a:cubicBezTo>
                  <a:cubicBezTo>
                    <a:pt x="7406" y="24042"/>
                    <a:pt x="10638" y="25274"/>
                    <a:pt x="13872" y="25274"/>
                  </a:cubicBezTo>
                  <a:cubicBezTo>
                    <a:pt x="17107" y="25274"/>
                    <a:pt x="20342" y="24042"/>
                    <a:pt x="22813" y="21578"/>
                  </a:cubicBezTo>
                  <a:cubicBezTo>
                    <a:pt x="27754" y="16636"/>
                    <a:pt x="27754" y="8635"/>
                    <a:pt x="22813" y="3706"/>
                  </a:cubicBezTo>
                  <a:cubicBezTo>
                    <a:pt x="20342" y="1236"/>
                    <a:pt x="17107" y="0"/>
                    <a:pt x="13872" y="0"/>
                  </a:cubicBezTo>
                  <a:close/>
                </a:path>
              </a:pathLst>
            </a:custGeom>
            <a:solidFill>
              <a:srgbClr val="9C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43">
              <a:extLst>
                <a:ext uri="{FF2B5EF4-FFF2-40B4-BE49-F238E27FC236}">
                  <a16:creationId xmlns:a16="http://schemas.microsoft.com/office/drawing/2014/main" id="{C70A3D69-9273-70F2-1385-5A87ACB8A831}"/>
                </a:ext>
              </a:extLst>
            </p:cNvPr>
            <p:cNvSpPr/>
            <p:nvPr/>
          </p:nvSpPr>
          <p:spPr>
            <a:xfrm>
              <a:off x="2896200" y="548250"/>
              <a:ext cx="1096900" cy="1096600"/>
            </a:xfrm>
            <a:custGeom>
              <a:avLst/>
              <a:gdLst/>
              <a:ahLst/>
              <a:cxnLst/>
              <a:rect l="l" t="t" r="r" b="b"/>
              <a:pathLst>
                <a:path w="43876" h="43864" fill="none" extrusionOk="0">
                  <a:moveTo>
                    <a:pt x="36065" y="7799"/>
                  </a:moveTo>
                  <a:cubicBezTo>
                    <a:pt x="43875" y="15610"/>
                    <a:pt x="43875" y="28266"/>
                    <a:pt x="36065" y="36065"/>
                  </a:cubicBezTo>
                  <a:cubicBezTo>
                    <a:pt x="28266" y="43863"/>
                    <a:pt x="15610" y="43863"/>
                    <a:pt x="7811" y="36065"/>
                  </a:cubicBezTo>
                  <a:cubicBezTo>
                    <a:pt x="1" y="28266"/>
                    <a:pt x="1" y="15610"/>
                    <a:pt x="7811" y="7799"/>
                  </a:cubicBezTo>
                  <a:cubicBezTo>
                    <a:pt x="15610" y="1"/>
                    <a:pt x="28266" y="1"/>
                    <a:pt x="36065" y="7799"/>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43">
              <a:extLst>
                <a:ext uri="{FF2B5EF4-FFF2-40B4-BE49-F238E27FC236}">
                  <a16:creationId xmlns:a16="http://schemas.microsoft.com/office/drawing/2014/main" id="{4ED6BF36-E6A4-34FE-66D4-6ED3D57DCF35}"/>
                </a:ext>
              </a:extLst>
            </p:cNvPr>
            <p:cNvSpPr/>
            <p:nvPr/>
          </p:nvSpPr>
          <p:spPr>
            <a:xfrm>
              <a:off x="3209625" y="809900"/>
              <a:ext cx="385200" cy="189625"/>
            </a:xfrm>
            <a:custGeom>
              <a:avLst/>
              <a:gdLst/>
              <a:ahLst/>
              <a:cxnLst/>
              <a:rect l="l" t="t" r="r" b="b"/>
              <a:pathLst>
                <a:path w="15408" h="7585" fill="none" extrusionOk="0">
                  <a:moveTo>
                    <a:pt x="1" y="7585"/>
                  </a:moveTo>
                  <a:cubicBezTo>
                    <a:pt x="2978" y="2060"/>
                    <a:pt x="9883" y="0"/>
                    <a:pt x="15408" y="2977"/>
                  </a:cubicBezTo>
                </a:path>
              </a:pathLst>
            </a:custGeom>
            <a:noFill/>
            <a:ln w="9525" cap="rnd" cmpd="sng">
              <a:solidFill>
                <a:srgbClr val="2A2E38"/>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43">
              <a:extLst>
                <a:ext uri="{FF2B5EF4-FFF2-40B4-BE49-F238E27FC236}">
                  <a16:creationId xmlns:a16="http://schemas.microsoft.com/office/drawing/2014/main" id="{F537BEAD-E581-D3D6-8BD4-029DA8DC25EC}"/>
                </a:ext>
              </a:extLst>
            </p:cNvPr>
            <p:cNvSpPr/>
            <p:nvPr/>
          </p:nvSpPr>
          <p:spPr>
            <a:xfrm>
              <a:off x="3037000" y="688750"/>
              <a:ext cx="815600" cy="815600"/>
            </a:xfrm>
            <a:custGeom>
              <a:avLst/>
              <a:gdLst/>
              <a:ahLst/>
              <a:cxnLst/>
              <a:rect l="l" t="t" r="r" b="b"/>
              <a:pathLst>
                <a:path w="32624" h="32624" fill="none" extrusionOk="0">
                  <a:moveTo>
                    <a:pt x="24182" y="4346"/>
                  </a:moveTo>
                  <a:cubicBezTo>
                    <a:pt x="30790" y="8692"/>
                    <a:pt x="32623" y="17574"/>
                    <a:pt x="28278" y="24182"/>
                  </a:cubicBezTo>
                  <a:cubicBezTo>
                    <a:pt x="23932" y="30790"/>
                    <a:pt x="15050" y="32623"/>
                    <a:pt x="8442" y="28278"/>
                  </a:cubicBezTo>
                  <a:cubicBezTo>
                    <a:pt x="1834" y="23932"/>
                    <a:pt x="0" y="15050"/>
                    <a:pt x="4346" y="8442"/>
                  </a:cubicBezTo>
                  <a:cubicBezTo>
                    <a:pt x="8692" y="1834"/>
                    <a:pt x="17574" y="0"/>
                    <a:pt x="24182" y="4346"/>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43">
              <a:extLst>
                <a:ext uri="{FF2B5EF4-FFF2-40B4-BE49-F238E27FC236}">
                  <a16:creationId xmlns:a16="http://schemas.microsoft.com/office/drawing/2014/main" id="{0CFF40FB-46F6-D58E-B40D-318C6E6CFAC4}"/>
                </a:ext>
              </a:extLst>
            </p:cNvPr>
            <p:cNvSpPr/>
            <p:nvPr/>
          </p:nvSpPr>
          <p:spPr>
            <a:xfrm>
              <a:off x="3857050" y="1277225"/>
              <a:ext cx="239625" cy="213425"/>
            </a:xfrm>
            <a:custGeom>
              <a:avLst/>
              <a:gdLst/>
              <a:ahLst/>
              <a:cxnLst/>
              <a:rect l="l" t="t" r="r" b="b"/>
              <a:pathLst>
                <a:path w="9585" h="8537" fill="none" extrusionOk="0">
                  <a:moveTo>
                    <a:pt x="2560" y="0"/>
                  </a:moveTo>
                  <a:lnTo>
                    <a:pt x="9585" y="3798"/>
                  </a:lnTo>
                  <a:lnTo>
                    <a:pt x="7025" y="8537"/>
                  </a:lnTo>
                  <a:lnTo>
                    <a:pt x="0" y="4739"/>
                  </a:lnTo>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3">
              <a:extLst>
                <a:ext uri="{FF2B5EF4-FFF2-40B4-BE49-F238E27FC236}">
                  <a16:creationId xmlns:a16="http://schemas.microsoft.com/office/drawing/2014/main" id="{9B49B512-8723-A0E5-3A50-1A18C58FE1B8}"/>
                </a:ext>
              </a:extLst>
            </p:cNvPr>
            <p:cNvSpPr/>
            <p:nvPr/>
          </p:nvSpPr>
          <p:spPr>
            <a:xfrm>
              <a:off x="4003775" y="1325125"/>
              <a:ext cx="796850" cy="585225"/>
            </a:xfrm>
            <a:custGeom>
              <a:avLst/>
              <a:gdLst/>
              <a:ahLst/>
              <a:cxnLst/>
              <a:rect l="l" t="t" r="r" b="b"/>
              <a:pathLst>
                <a:path w="31874" h="23409" fill="none" extrusionOk="0">
                  <a:moveTo>
                    <a:pt x="1" y="8752"/>
                  </a:moveTo>
                  <a:lnTo>
                    <a:pt x="4728" y="1"/>
                  </a:lnTo>
                  <a:lnTo>
                    <a:pt x="31874" y="14669"/>
                  </a:lnTo>
                  <a:lnTo>
                    <a:pt x="27159" y="23409"/>
                  </a:ln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2" name="Google Shape;692;p43">
            <a:extLst>
              <a:ext uri="{FF2B5EF4-FFF2-40B4-BE49-F238E27FC236}">
                <a16:creationId xmlns:a16="http://schemas.microsoft.com/office/drawing/2014/main" id="{0754B74C-694C-C807-B700-E89927EE7511}"/>
              </a:ext>
            </a:extLst>
          </p:cNvPr>
          <p:cNvSpPr/>
          <p:nvPr/>
        </p:nvSpPr>
        <p:spPr>
          <a:xfrm>
            <a:off x="3078430" y="4442188"/>
            <a:ext cx="169209" cy="169209"/>
          </a:xfrm>
          <a:custGeom>
            <a:avLst/>
            <a:gdLst/>
            <a:ahLst/>
            <a:cxnLst/>
            <a:rect l="l" t="t" r="r" b="b"/>
            <a:pathLst>
              <a:path w="5133" h="5133" fill="none" extrusionOk="0">
                <a:moveTo>
                  <a:pt x="0" y="2572"/>
                </a:moveTo>
                <a:cubicBezTo>
                  <a:pt x="0" y="3989"/>
                  <a:pt x="1155" y="5132"/>
                  <a:pt x="2572" y="5132"/>
                </a:cubicBezTo>
                <a:cubicBezTo>
                  <a:pt x="3989" y="5132"/>
                  <a:pt x="5132" y="3989"/>
                  <a:pt x="5132" y="2572"/>
                </a:cubicBezTo>
                <a:cubicBezTo>
                  <a:pt x="5132" y="1155"/>
                  <a:pt x="3989" y="0"/>
                  <a:pt x="2572" y="0"/>
                </a:cubicBezTo>
                <a:cubicBezTo>
                  <a:pt x="1155" y="0"/>
                  <a:pt x="0" y="1155"/>
                  <a:pt x="0" y="2572"/>
                </a:cubicBezTo>
                <a:close/>
              </a:path>
            </a:pathLst>
          </a:custGeom>
          <a:noFill/>
          <a:ln w="9525"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Image 2">
            <a:extLst>
              <a:ext uri="{FF2B5EF4-FFF2-40B4-BE49-F238E27FC236}">
                <a16:creationId xmlns:a16="http://schemas.microsoft.com/office/drawing/2014/main" id="{84F0D558-57AE-1309-8349-96A2F029FFD5}"/>
              </a:ext>
            </a:extLst>
          </p:cNvPr>
          <p:cNvPicPr>
            <a:picLocks noChangeAspect="1"/>
          </p:cNvPicPr>
          <p:nvPr/>
        </p:nvPicPr>
        <p:blipFill>
          <a:blip r:embed="rId3"/>
          <a:stretch>
            <a:fillRect/>
          </a:stretch>
        </p:blipFill>
        <p:spPr>
          <a:xfrm>
            <a:off x="2958114" y="1176185"/>
            <a:ext cx="3045644" cy="3119681"/>
          </a:xfrm>
          <a:prstGeom prst="rect">
            <a:avLst/>
          </a:prstGeom>
        </p:spPr>
      </p:pic>
    </p:spTree>
    <p:extLst>
      <p:ext uri="{BB962C8B-B14F-4D97-AF65-F5344CB8AC3E}">
        <p14:creationId xmlns:p14="http://schemas.microsoft.com/office/powerpoint/2010/main" val="2188517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59C44448-081E-749E-6827-E808A1884F92}"/>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8175B71A-B43F-0646-28B7-5C3B869A104B}"/>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30EBE5B6-6418-ED8C-1B39-F8FEF5CAC04B}"/>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8CA37D83-0AC9-A299-8264-F1DCE24CD765}"/>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BF8ECFF4-0AA6-67F3-3E75-5A31D9755150}"/>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29EE5218-0C10-58B7-1112-AD1C0D2BB807}"/>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ADCA830D-B891-7F78-F0BA-691C60FAC687}"/>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BB661310-E819-EAD7-BDCE-213667044A4A}"/>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A0A4A710-157E-509D-3D01-8DBFF73FC1A7}"/>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BB1BA6CF-E770-396E-C2EF-D829FCEDCEE1}"/>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D6CF6C08-0D71-1970-EC1D-962CA2C6FAEB}"/>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A9DB6FFC-0003-95FB-E06A-334764099111}"/>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DD5344CC-39B5-0E71-13B0-AE881064C353}"/>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69EDC0F8-ABA5-632B-97C4-4E0A82DA55E6}"/>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946EE15B-CE59-0488-3B32-40CA16229369}"/>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B5E6D8C0-DAC5-C4EE-F4D6-B0AF71FBDE72}"/>
              </a:ext>
            </a:extLst>
          </p:cNvPr>
          <p:cNvSpPr>
            <a:spLocks noGrp="1"/>
          </p:cNvSpPr>
          <p:nvPr>
            <p:ph type="title"/>
          </p:nvPr>
        </p:nvSpPr>
        <p:spPr>
          <a:xfrm>
            <a:off x="523373" y="1217609"/>
            <a:ext cx="8097253" cy="3744939"/>
          </a:xfrm>
        </p:spPr>
        <p:txBody>
          <a:bodyPr>
            <a:normAutofit fontScale="90000"/>
          </a:bodyPr>
          <a:lstStyle/>
          <a:p>
            <a:pPr algn="l">
              <a:lnSpc>
                <a:spcPct val="150000"/>
              </a:lnSpc>
            </a:pPr>
            <a:r>
              <a:rPr lang="fr-FR" sz="1800" dirty="0"/>
              <a:t> Si une mutation survient dans le gène codant pour la phospholipase C , laquelle des voix de signalisation suivantes serait directement affectée ? </a:t>
            </a:r>
            <a:br>
              <a:rPr lang="fr-FR" sz="1800" dirty="0"/>
            </a:br>
            <a:br>
              <a:rPr lang="fr-FR" sz="1800" dirty="0">
                <a:solidFill>
                  <a:schemeClr val="accent1"/>
                </a:solidFill>
              </a:rPr>
            </a:br>
            <a:r>
              <a:rPr lang="fr-FR" sz="1800" dirty="0">
                <a:solidFill>
                  <a:schemeClr val="accent1"/>
                </a:solidFill>
              </a:rPr>
              <a:t>A. La voix expliquant la synthèse de l’</a:t>
            </a:r>
            <a:r>
              <a:rPr lang="fr-FR" sz="1800" dirty="0" err="1">
                <a:solidFill>
                  <a:schemeClr val="accent1"/>
                </a:solidFill>
              </a:rPr>
              <a:t>AMPc</a:t>
            </a:r>
            <a:r>
              <a:rPr lang="fr-FR" sz="1800" dirty="0">
                <a:solidFill>
                  <a:schemeClr val="accent1"/>
                </a:solidFill>
              </a:rPr>
              <a:t> à partir de l’ATP</a:t>
            </a:r>
            <a:br>
              <a:rPr lang="fr-FR" sz="1800" dirty="0">
                <a:solidFill>
                  <a:schemeClr val="accent1"/>
                </a:solidFill>
              </a:rPr>
            </a:br>
            <a:r>
              <a:rPr lang="fr-FR" sz="1800" dirty="0">
                <a:solidFill>
                  <a:schemeClr val="accent1"/>
                </a:solidFill>
              </a:rPr>
              <a:t>B. La voix impliquant la conversion de l’ATP en GMP</a:t>
            </a:r>
            <a:br>
              <a:rPr lang="fr-FR" sz="1800" dirty="0">
                <a:solidFill>
                  <a:schemeClr val="accent1"/>
                </a:solidFill>
              </a:rPr>
            </a:br>
            <a:r>
              <a:rPr lang="fr-FR" sz="1800" dirty="0">
                <a:solidFill>
                  <a:schemeClr val="accent1"/>
                </a:solidFill>
              </a:rPr>
              <a:t>C. La voix conduisant à la libération de calcium des stocks intracellulaires</a:t>
            </a:r>
            <a:br>
              <a:rPr lang="fr-FR" sz="1800" dirty="0">
                <a:solidFill>
                  <a:schemeClr val="accent1"/>
                </a:solidFill>
              </a:rPr>
            </a:br>
            <a:r>
              <a:rPr lang="fr-FR" sz="1800" dirty="0">
                <a:solidFill>
                  <a:schemeClr val="accent1"/>
                </a:solidFill>
              </a:rPr>
              <a:t>D. La voix résultant en la phosphorylation des résidus des résidus tyrosine</a:t>
            </a:r>
            <a:br>
              <a:rPr lang="fr-FR" sz="1800" dirty="0">
                <a:solidFill>
                  <a:schemeClr val="accent1"/>
                </a:solidFill>
              </a:rPr>
            </a:br>
            <a:r>
              <a:rPr lang="fr-FR" sz="1800" dirty="0">
                <a:solidFill>
                  <a:schemeClr val="accent1"/>
                </a:solidFill>
              </a:rPr>
              <a:t>E. La voix activant la cascade de la MAP kinase </a:t>
            </a:r>
            <a:br>
              <a:rPr lang="fr-FR" sz="1800" dirty="0">
                <a:solidFill>
                  <a:schemeClr val="accent1"/>
                </a:solidFill>
              </a:rPr>
            </a:br>
            <a:br>
              <a:rPr lang="fr-FR" sz="1800" dirty="0">
                <a:solidFill>
                  <a:schemeClr val="accent1"/>
                </a:solidFill>
              </a:rPr>
            </a:br>
            <a:br>
              <a:rPr lang="fr-FR" sz="1800" dirty="0">
                <a:solidFill>
                  <a:schemeClr val="accent1"/>
                </a:solidFill>
              </a:rPr>
            </a:br>
            <a:endParaRPr lang="fr-FR" sz="1800" dirty="0">
              <a:solidFill>
                <a:schemeClr val="accent1"/>
              </a:solidFill>
            </a:endParaRPr>
          </a:p>
        </p:txBody>
      </p:sp>
    </p:spTree>
    <p:extLst>
      <p:ext uri="{BB962C8B-B14F-4D97-AF65-F5344CB8AC3E}">
        <p14:creationId xmlns:p14="http://schemas.microsoft.com/office/powerpoint/2010/main" val="173176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06DAB671-78CF-1874-0E3E-4D4A843EC312}"/>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9CA8927E-043E-FB92-2013-0C86B4E77C68}"/>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3C270070-3B24-1230-EE52-FD03C290EF4F}"/>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B2F390AD-5EC1-FC4C-4798-247518D97B1F}"/>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EE690832-F54E-86BE-5F43-2D654A08D633}"/>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D17DDFAB-9E8A-C46F-E08C-B710C7282E16}"/>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1BC2BA49-998C-6579-2FF8-4D3F547598C9}"/>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9A4E256F-76E2-A596-5425-A0B10DA03541}"/>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9A38241E-A01E-4007-4E24-F2964AE14C8D}"/>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392CE587-5593-D9B4-BB3C-D684164F1076}"/>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20877D14-9966-F417-9224-02142179F683}"/>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6791AB7C-B2E2-CDF3-0196-4FDB92E9F12A}"/>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F219B609-96B3-F970-4472-B5FF775F659D}"/>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0F6B60EC-E6F9-3B13-7AEF-8467B85FAC8C}"/>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ECAA6AA2-C3EC-0A38-8FF1-17EF534839C8}"/>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DEA09A67-1710-5DEC-BA29-3BDBD2C5D393}"/>
              </a:ext>
            </a:extLst>
          </p:cNvPr>
          <p:cNvSpPr>
            <a:spLocks noGrp="1"/>
          </p:cNvSpPr>
          <p:nvPr>
            <p:ph type="title"/>
          </p:nvPr>
        </p:nvSpPr>
        <p:spPr>
          <a:xfrm>
            <a:off x="523373" y="1217609"/>
            <a:ext cx="8097253" cy="3744939"/>
          </a:xfrm>
        </p:spPr>
        <p:txBody>
          <a:bodyPr>
            <a:normAutofit fontScale="90000"/>
          </a:bodyPr>
          <a:lstStyle/>
          <a:p>
            <a:pPr algn="l">
              <a:lnSpc>
                <a:spcPct val="150000"/>
              </a:lnSpc>
            </a:pPr>
            <a:r>
              <a:rPr lang="fr-FR" sz="1800" dirty="0"/>
              <a:t> Si une mutation survient dans le gène codant pour la phospholipase C , laquelle des voix de signalisation suivantes serait directement affectée ? </a:t>
            </a:r>
            <a:br>
              <a:rPr lang="fr-FR" sz="1800" dirty="0"/>
            </a:br>
            <a:br>
              <a:rPr lang="fr-FR" sz="1800" dirty="0">
                <a:solidFill>
                  <a:schemeClr val="accent1"/>
                </a:solidFill>
              </a:rPr>
            </a:br>
            <a:r>
              <a:rPr lang="fr-FR" sz="1800" dirty="0">
                <a:solidFill>
                  <a:schemeClr val="accent1"/>
                </a:solidFill>
              </a:rPr>
              <a:t>A. La voix expliquant la synthèse de l’</a:t>
            </a:r>
            <a:r>
              <a:rPr lang="fr-FR" sz="1800" dirty="0" err="1">
                <a:solidFill>
                  <a:schemeClr val="accent1"/>
                </a:solidFill>
              </a:rPr>
              <a:t>AMPc</a:t>
            </a:r>
            <a:r>
              <a:rPr lang="fr-FR" sz="1800" dirty="0">
                <a:solidFill>
                  <a:schemeClr val="accent1"/>
                </a:solidFill>
              </a:rPr>
              <a:t> à partir de l’ATP</a:t>
            </a:r>
            <a:br>
              <a:rPr lang="fr-FR" sz="1800" dirty="0">
                <a:solidFill>
                  <a:schemeClr val="accent1"/>
                </a:solidFill>
              </a:rPr>
            </a:br>
            <a:r>
              <a:rPr lang="fr-FR" sz="1800" dirty="0">
                <a:solidFill>
                  <a:schemeClr val="accent1"/>
                </a:solidFill>
              </a:rPr>
              <a:t>B. La voix impliquant la conversion de l’ATP en GMP</a:t>
            </a:r>
            <a:br>
              <a:rPr lang="fr-FR" sz="1800" dirty="0">
                <a:solidFill>
                  <a:schemeClr val="accent1"/>
                </a:solidFill>
              </a:rPr>
            </a:br>
            <a:r>
              <a:rPr lang="fr-FR" sz="1800" dirty="0">
                <a:solidFill>
                  <a:srgbClr val="92D050"/>
                </a:solidFill>
              </a:rPr>
              <a:t>C. La voix conduisant à la libération de calcium des stocks intracellulaires</a:t>
            </a:r>
            <a:br>
              <a:rPr lang="fr-FR" sz="1800" dirty="0">
                <a:solidFill>
                  <a:schemeClr val="accent1"/>
                </a:solidFill>
              </a:rPr>
            </a:br>
            <a:r>
              <a:rPr lang="fr-FR" sz="1800" dirty="0">
                <a:solidFill>
                  <a:schemeClr val="accent1"/>
                </a:solidFill>
              </a:rPr>
              <a:t>D. La voix résultant en la phosphorylation des résidus des résidus tyrosine</a:t>
            </a:r>
            <a:br>
              <a:rPr lang="fr-FR" sz="1800" dirty="0">
                <a:solidFill>
                  <a:schemeClr val="accent1"/>
                </a:solidFill>
              </a:rPr>
            </a:br>
            <a:r>
              <a:rPr lang="fr-FR" sz="1800" dirty="0">
                <a:solidFill>
                  <a:schemeClr val="accent1"/>
                </a:solidFill>
              </a:rPr>
              <a:t>E. La voix activant la cascade de la MAP kinase </a:t>
            </a:r>
            <a:br>
              <a:rPr lang="fr-FR" sz="1800" dirty="0">
                <a:solidFill>
                  <a:schemeClr val="accent1"/>
                </a:solidFill>
              </a:rPr>
            </a:br>
            <a:br>
              <a:rPr lang="fr-FR" sz="1800" dirty="0">
                <a:solidFill>
                  <a:schemeClr val="accent1"/>
                </a:solidFill>
              </a:rPr>
            </a:br>
            <a:br>
              <a:rPr lang="fr-FR" sz="1800" dirty="0">
                <a:solidFill>
                  <a:schemeClr val="accent1"/>
                </a:solidFill>
              </a:rPr>
            </a:br>
            <a:endParaRPr lang="fr-FR" sz="1800" dirty="0">
              <a:solidFill>
                <a:schemeClr val="accent1"/>
              </a:solidFill>
            </a:endParaRPr>
          </a:p>
        </p:txBody>
      </p:sp>
    </p:spTree>
    <p:extLst>
      <p:ext uri="{BB962C8B-B14F-4D97-AF65-F5344CB8AC3E}">
        <p14:creationId xmlns:p14="http://schemas.microsoft.com/office/powerpoint/2010/main" val="3592779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75">
          <a:extLst>
            <a:ext uri="{FF2B5EF4-FFF2-40B4-BE49-F238E27FC236}">
              <a16:creationId xmlns:a16="http://schemas.microsoft.com/office/drawing/2014/main" id="{C2C06CDA-ADC5-A57C-1F8B-B1873E04F51D}"/>
            </a:ext>
          </a:extLst>
        </p:cNvPr>
        <p:cNvGrpSpPr/>
        <p:nvPr/>
      </p:nvGrpSpPr>
      <p:grpSpPr>
        <a:xfrm>
          <a:off x="0" y="0"/>
          <a:ext cx="0" cy="0"/>
          <a:chOff x="0" y="0"/>
          <a:chExt cx="0" cy="0"/>
        </a:xfrm>
      </p:grpSpPr>
      <p:sp>
        <p:nvSpPr>
          <p:cNvPr id="676" name="Google Shape;676;p43">
            <a:extLst>
              <a:ext uri="{FF2B5EF4-FFF2-40B4-BE49-F238E27FC236}">
                <a16:creationId xmlns:a16="http://schemas.microsoft.com/office/drawing/2014/main" id="{C847DE66-B4EE-76A0-8B9C-9B5A4EEDB520}"/>
              </a:ext>
            </a:extLst>
          </p:cNvPr>
          <p:cNvSpPr txBox="1">
            <a:spLocks noGrp="1"/>
          </p:cNvSpPr>
          <p:nvPr>
            <p:ph type="title"/>
          </p:nvPr>
        </p:nvSpPr>
        <p:spPr>
          <a:xfrm>
            <a:off x="349800" y="349800"/>
            <a:ext cx="8444400" cy="664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fr-FR" dirty="0"/>
              <a:t>E</a:t>
            </a:r>
            <a:r>
              <a:rPr lang="en" dirty="0"/>
              <a:t>xplication </a:t>
            </a:r>
            <a:endParaRPr dirty="0"/>
          </a:p>
        </p:txBody>
      </p:sp>
      <p:grpSp>
        <p:nvGrpSpPr>
          <p:cNvPr id="680" name="Google Shape;680;p43">
            <a:extLst>
              <a:ext uri="{FF2B5EF4-FFF2-40B4-BE49-F238E27FC236}">
                <a16:creationId xmlns:a16="http://schemas.microsoft.com/office/drawing/2014/main" id="{C39AB7BB-BFB1-3D8E-F5A1-A47187865A69}"/>
              </a:ext>
            </a:extLst>
          </p:cNvPr>
          <p:cNvGrpSpPr/>
          <p:nvPr/>
        </p:nvGrpSpPr>
        <p:grpSpPr>
          <a:xfrm>
            <a:off x="501529" y="1291341"/>
            <a:ext cx="1145633" cy="389844"/>
            <a:chOff x="707230" y="1755375"/>
            <a:chExt cx="2540426" cy="836248"/>
          </a:xfrm>
        </p:grpSpPr>
        <p:sp>
          <p:nvSpPr>
            <p:cNvPr id="681" name="Google Shape;681;p43">
              <a:extLst>
                <a:ext uri="{FF2B5EF4-FFF2-40B4-BE49-F238E27FC236}">
                  <a16:creationId xmlns:a16="http://schemas.microsoft.com/office/drawing/2014/main" id="{C587C851-2A0C-286E-A291-C02E379AC19D}"/>
                </a:ext>
              </a:extLst>
            </p:cNvPr>
            <p:cNvSpPr/>
            <p:nvPr/>
          </p:nvSpPr>
          <p:spPr>
            <a:xfrm>
              <a:off x="2890051" y="1869148"/>
              <a:ext cx="357604" cy="357571"/>
            </a:xfrm>
            <a:custGeom>
              <a:avLst/>
              <a:gdLst/>
              <a:ahLst/>
              <a:cxnLst/>
              <a:rect l="l" t="t" r="r" b="b"/>
              <a:pathLst>
                <a:path w="10848" h="10847" fill="none" extrusionOk="0">
                  <a:moveTo>
                    <a:pt x="10847" y="5430"/>
                  </a:moveTo>
                  <a:cubicBezTo>
                    <a:pt x="10847" y="8418"/>
                    <a:pt x="8419" y="10847"/>
                    <a:pt x="5430" y="10847"/>
                  </a:cubicBezTo>
                  <a:cubicBezTo>
                    <a:pt x="2430" y="10847"/>
                    <a:pt x="1" y="8418"/>
                    <a:pt x="1" y="5430"/>
                  </a:cubicBezTo>
                  <a:cubicBezTo>
                    <a:pt x="1" y="2429"/>
                    <a:pt x="2430" y="0"/>
                    <a:pt x="5430" y="0"/>
                  </a:cubicBezTo>
                  <a:cubicBezTo>
                    <a:pt x="8419" y="0"/>
                    <a:pt x="10847" y="2429"/>
                    <a:pt x="10847" y="5430"/>
                  </a:cubicBezTo>
                  <a:close/>
                </a:path>
              </a:pathLst>
            </a:custGeom>
            <a:noFill/>
            <a:ln w="9525"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3">
              <a:extLst>
                <a:ext uri="{FF2B5EF4-FFF2-40B4-BE49-F238E27FC236}">
                  <a16:creationId xmlns:a16="http://schemas.microsoft.com/office/drawing/2014/main" id="{4A2B85A3-D296-57E4-70AC-9AB7E64827C6}"/>
                </a:ext>
              </a:extLst>
            </p:cNvPr>
            <p:cNvSpPr/>
            <p:nvPr/>
          </p:nvSpPr>
          <p:spPr>
            <a:xfrm>
              <a:off x="707230" y="2422413"/>
              <a:ext cx="169209" cy="169209"/>
            </a:xfrm>
            <a:custGeom>
              <a:avLst/>
              <a:gdLst/>
              <a:ahLst/>
              <a:cxnLst/>
              <a:rect l="l" t="t" r="r" b="b"/>
              <a:pathLst>
                <a:path w="5133" h="5133" fill="none" extrusionOk="0">
                  <a:moveTo>
                    <a:pt x="0" y="2572"/>
                  </a:moveTo>
                  <a:cubicBezTo>
                    <a:pt x="0" y="3989"/>
                    <a:pt x="1155" y="5132"/>
                    <a:pt x="2572" y="5132"/>
                  </a:cubicBezTo>
                  <a:cubicBezTo>
                    <a:pt x="3989" y="5132"/>
                    <a:pt x="5132" y="3989"/>
                    <a:pt x="5132" y="2572"/>
                  </a:cubicBezTo>
                  <a:cubicBezTo>
                    <a:pt x="5132" y="1155"/>
                    <a:pt x="3989" y="0"/>
                    <a:pt x="2572" y="0"/>
                  </a:cubicBezTo>
                  <a:cubicBezTo>
                    <a:pt x="1155" y="0"/>
                    <a:pt x="0" y="1155"/>
                    <a:pt x="0" y="2572"/>
                  </a:cubicBezTo>
                  <a:close/>
                </a:path>
              </a:pathLst>
            </a:custGeom>
            <a:noFill/>
            <a:ln w="9525"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43">
              <a:extLst>
                <a:ext uri="{FF2B5EF4-FFF2-40B4-BE49-F238E27FC236}">
                  <a16:creationId xmlns:a16="http://schemas.microsoft.com/office/drawing/2014/main" id="{7346EBC5-132A-3588-756D-0A51DA08073B}"/>
                </a:ext>
              </a:extLst>
            </p:cNvPr>
            <p:cNvSpPr/>
            <p:nvPr/>
          </p:nvSpPr>
          <p:spPr>
            <a:xfrm>
              <a:off x="1290425" y="1869113"/>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43">
              <a:extLst>
                <a:ext uri="{FF2B5EF4-FFF2-40B4-BE49-F238E27FC236}">
                  <a16:creationId xmlns:a16="http://schemas.microsoft.com/office/drawing/2014/main" id="{14E0DB8C-118C-4D47-BEB5-9E0A17A46443}"/>
                </a:ext>
              </a:extLst>
            </p:cNvPr>
            <p:cNvSpPr/>
            <p:nvPr/>
          </p:nvSpPr>
          <p:spPr>
            <a:xfrm>
              <a:off x="1050775" y="1755375"/>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5" name="Google Shape;685;p43">
            <a:extLst>
              <a:ext uri="{FF2B5EF4-FFF2-40B4-BE49-F238E27FC236}">
                <a16:creationId xmlns:a16="http://schemas.microsoft.com/office/drawing/2014/main" id="{02E10C2E-081B-F4E3-DA11-745FBAB1BCD4}"/>
              </a:ext>
            </a:extLst>
          </p:cNvPr>
          <p:cNvGrpSpPr/>
          <p:nvPr/>
        </p:nvGrpSpPr>
        <p:grpSpPr>
          <a:xfrm rot="-1007782" flipH="1">
            <a:off x="829394" y="3851865"/>
            <a:ext cx="740321" cy="493904"/>
            <a:chOff x="2896200" y="548250"/>
            <a:chExt cx="1904425" cy="1362100"/>
          </a:xfrm>
        </p:grpSpPr>
        <p:sp>
          <p:nvSpPr>
            <p:cNvPr id="686" name="Google Shape;686;p43">
              <a:extLst>
                <a:ext uri="{FF2B5EF4-FFF2-40B4-BE49-F238E27FC236}">
                  <a16:creationId xmlns:a16="http://schemas.microsoft.com/office/drawing/2014/main" id="{EE0CA218-83EC-851E-32DA-05748123B507}"/>
                </a:ext>
              </a:extLst>
            </p:cNvPr>
            <p:cNvSpPr/>
            <p:nvPr/>
          </p:nvSpPr>
          <p:spPr>
            <a:xfrm>
              <a:off x="3097725" y="780650"/>
              <a:ext cx="693850" cy="631875"/>
            </a:xfrm>
            <a:custGeom>
              <a:avLst/>
              <a:gdLst/>
              <a:ahLst/>
              <a:cxnLst/>
              <a:rect l="l" t="t" r="r" b="b"/>
              <a:pathLst>
                <a:path w="27754" h="25275" extrusionOk="0">
                  <a:moveTo>
                    <a:pt x="13872" y="0"/>
                  </a:moveTo>
                  <a:cubicBezTo>
                    <a:pt x="10638" y="0"/>
                    <a:pt x="7406" y="1236"/>
                    <a:pt x="4941" y="3706"/>
                  </a:cubicBezTo>
                  <a:cubicBezTo>
                    <a:pt x="0" y="8635"/>
                    <a:pt x="0" y="16636"/>
                    <a:pt x="4941" y="21578"/>
                  </a:cubicBezTo>
                  <a:cubicBezTo>
                    <a:pt x="7406" y="24042"/>
                    <a:pt x="10638" y="25274"/>
                    <a:pt x="13872" y="25274"/>
                  </a:cubicBezTo>
                  <a:cubicBezTo>
                    <a:pt x="17107" y="25274"/>
                    <a:pt x="20342" y="24042"/>
                    <a:pt x="22813" y="21578"/>
                  </a:cubicBezTo>
                  <a:cubicBezTo>
                    <a:pt x="27754" y="16636"/>
                    <a:pt x="27754" y="8635"/>
                    <a:pt x="22813" y="3706"/>
                  </a:cubicBezTo>
                  <a:cubicBezTo>
                    <a:pt x="20342" y="1236"/>
                    <a:pt x="17107" y="0"/>
                    <a:pt x="13872" y="0"/>
                  </a:cubicBezTo>
                  <a:close/>
                </a:path>
              </a:pathLst>
            </a:custGeom>
            <a:solidFill>
              <a:srgbClr val="9C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43">
              <a:extLst>
                <a:ext uri="{FF2B5EF4-FFF2-40B4-BE49-F238E27FC236}">
                  <a16:creationId xmlns:a16="http://schemas.microsoft.com/office/drawing/2014/main" id="{BDA34F64-E832-6CB2-7E4E-13767F7D9A9A}"/>
                </a:ext>
              </a:extLst>
            </p:cNvPr>
            <p:cNvSpPr/>
            <p:nvPr/>
          </p:nvSpPr>
          <p:spPr>
            <a:xfrm>
              <a:off x="2896200" y="548250"/>
              <a:ext cx="1096900" cy="1096600"/>
            </a:xfrm>
            <a:custGeom>
              <a:avLst/>
              <a:gdLst/>
              <a:ahLst/>
              <a:cxnLst/>
              <a:rect l="l" t="t" r="r" b="b"/>
              <a:pathLst>
                <a:path w="43876" h="43864" fill="none" extrusionOk="0">
                  <a:moveTo>
                    <a:pt x="36065" y="7799"/>
                  </a:moveTo>
                  <a:cubicBezTo>
                    <a:pt x="43875" y="15610"/>
                    <a:pt x="43875" y="28266"/>
                    <a:pt x="36065" y="36065"/>
                  </a:cubicBezTo>
                  <a:cubicBezTo>
                    <a:pt x="28266" y="43863"/>
                    <a:pt x="15610" y="43863"/>
                    <a:pt x="7811" y="36065"/>
                  </a:cubicBezTo>
                  <a:cubicBezTo>
                    <a:pt x="1" y="28266"/>
                    <a:pt x="1" y="15610"/>
                    <a:pt x="7811" y="7799"/>
                  </a:cubicBezTo>
                  <a:cubicBezTo>
                    <a:pt x="15610" y="1"/>
                    <a:pt x="28266" y="1"/>
                    <a:pt x="36065" y="7799"/>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43">
              <a:extLst>
                <a:ext uri="{FF2B5EF4-FFF2-40B4-BE49-F238E27FC236}">
                  <a16:creationId xmlns:a16="http://schemas.microsoft.com/office/drawing/2014/main" id="{2E04086E-6C61-9DB0-956A-D2BFCFB93C6A}"/>
                </a:ext>
              </a:extLst>
            </p:cNvPr>
            <p:cNvSpPr/>
            <p:nvPr/>
          </p:nvSpPr>
          <p:spPr>
            <a:xfrm>
              <a:off x="3209625" y="809900"/>
              <a:ext cx="385200" cy="189625"/>
            </a:xfrm>
            <a:custGeom>
              <a:avLst/>
              <a:gdLst/>
              <a:ahLst/>
              <a:cxnLst/>
              <a:rect l="l" t="t" r="r" b="b"/>
              <a:pathLst>
                <a:path w="15408" h="7585" fill="none" extrusionOk="0">
                  <a:moveTo>
                    <a:pt x="1" y="7585"/>
                  </a:moveTo>
                  <a:cubicBezTo>
                    <a:pt x="2978" y="2060"/>
                    <a:pt x="9883" y="0"/>
                    <a:pt x="15408" y="2977"/>
                  </a:cubicBezTo>
                </a:path>
              </a:pathLst>
            </a:custGeom>
            <a:noFill/>
            <a:ln w="9525" cap="rnd" cmpd="sng">
              <a:solidFill>
                <a:srgbClr val="2A2E38"/>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43">
              <a:extLst>
                <a:ext uri="{FF2B5EF4-FFF2-40B4-BE49-F238E27FC236}">
                  <a16:creationId xmlns:a16="http://schemas.microsoft.com/office/drawing/2014/main" id="{6ABE36A7-4C42-EC07-4CAE-820DDEFEEB01}"/>
                </a:ext>
              </a:extLst>
            </p:cNvPr>
            <p:cNvSpPr/>
            <p:nvPr/>
          </p:nvSpPr>
          <p:spPr>
            <a:xfrm>
              <a:off x="3037000" y="688750"/>
              <a:ext cx="815600" cy="815600"/>
            </a:xfrm>
            <a:custGeom>
              <a:avLst/>
              <a:gdLst/>
              <a:ahLst/>
              <a:cxnLst/>
              <a:rect l="l" t="t" r="r" b="b"/>
              <a:pathLst>
                <a:path w="32624" h="32624" fill="none" extrusionOk="0">
                  <a:moveTo>
                    <a:pt x="24182" y="4346"/>
                  </a:moveTo>
                  <a:cubicBezTo>
                    <a:pt x="30790" y="8692"/>
                    <a:pt x="32623" y="17574"/>
                    <a:pt x="28278" y="24182"/>
                  </a:cubicBezTo>
                  <a:cubicBezTo>
                    <a:pt x="23932" y="30790"/>
                    <a:pt x="15050" y="32623"/>
                    <a:pt x="8442" y="28278"/>
                  </a:cubicBezTo>
                  <a:cubicBezTo>
                    <a:pt x="1834" y="23932"/>
                    <a:pt x="0" y="15050"/>
                    <a:pt x="4346" y="8442"/>
                  </a:cubicBezTo>
                  <a:cubicBezTo>
                    <a:pt x="8692" y="1834"/>
                    <a:pt x="17574" y="0"/>
                    <a:pt x="24182" y="4346"/>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43">
              <a:extLst>
                <a:ext uri="{FF2B5EF4-FFF2-40B4-BE49-F238E27FC236}">
                  <a16:creationId xmlns:a16="http://schemas.microsoft.com/office/drawing/2014/main" id="{33F3F2CC-C36E-E116-76DA-FA5E07CC320A}"/>
                </a:ext>
              </a:extLst>
            </p:cNvPr>
            <p:cNvSpPr/>
            <p:nvPr/>
          </p:nvSpPr>
          <p:spPr>
            <a:xfrm>
              <a:off x="3857050" y="1277225"/>
              <a:ext cx="239625" cy="213425"/>
            </a:xfrm>
            <a:custGeom>
              <a:avLst/>
              <a:gdLst/>
              <a:ahLst/>
              <a:cxnLst/>
              <a:rect l="l" t="t" r="r" b="b"/>
              <a:pathLst>
                <a:path w="9585" h="8537" fill="none" extrusionOk="0">
                  <a:moveTo>
                    <a:pt x="2560" y="0"/>
                  </a:moveTo>
                  <a:lnTo>
                    <a:pt x="9585" y="3798"/>
                  </a:lnTo>
                  <a:lnTo>
                    <a:pt x="7025" y="8537"/>
                  </a:lnTo>
                  <a:lnTo>
                    <a:pt x="0" y="4739"/>
                  </a:lnTo>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3">
              <a:extLst>
                <a:ext uri="{FF2B5EF4-FFF2-40B4-BE49-F238E27FC236}">
                  <a16:creationId xmlns:a16="http://schemas.microsoft.com/office/drawing/2014/main" id="{9D37EB0A-9EBC-B63E-0535-EA1ACBB9ADBD}"/>
                </a:ext>
              </a:extLst>
            </p:cNvPr>
            <p:cNvSpPr/>
            <p:nvPr/>
          </p:nvSpPr>
          <p:spPr>
            <a:xfrm>
              <a:off x="4003775" y="1325125"/>
              <a:ext cx="796850" cy="585225"/>
            </a:xfrm>
            <a:custGeom>
              <a:avLst/>
              <a:gdLst/>
              <a:ahLst/>
              <a:cxnLst/>
              <a:rect l="l" t="t" r="r" b="b"/>
              <a:pathLst>
                <a:path w="31874" h="23409" fill="none" extrusionOk="0">
                  <a:moveTo>
                    <a:pt x="1" y="8752"/>
                  </a:moveTo>
                  <a:lnTo>
                    <a:pt x="4728" y="1"/>
                  </a:lnTo>
                  <a:lnTo>
                    <a:pt x="31874" y="14669"/>
                  </a:lnTo>
                  <a:lnTo>
                    <a:pt x="27159" y="23409"/>
                  </a:ln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2" name="Google Shape;692;p43">
            <a:extLst>
              <a:ext uri="{FF2B5EF4-FFF2-40B4-BE49-F238E27FC236}">
                <a16:creationId xmlns:a16="http://schemas.microsoft.com/office/drawing/2014/main" id="{92C324A8-6122-C9FD-C6C0-4DB6DE5FEC9F}"/>
              </a:ext>
            </a:extLst>
          </p:cNvPr>
          <p:cNvSpPr/>
          <p:nvPr/>
        </p:nvSpPr>
        <p:spPr>
          <a:xfrm>
            <a:off x="3078430" y="4442188"/>
            <a:ext cx="169209" cy="169209"/>
          </a:xfrm>
          <a:custGeom>
            <a:avLst/>
            <a:gdLst/>
            <a:ahLst/>
            <a:cxnLst/>
            <a:rect l="l" t="t" r="r" b="b"/>
            <a:pathLst>
              <a:path w="5133" h="5133" fill="none" extrusionOk="0">
                <a:moveTo>
                  <a:pt x="0" y="2572"/>
                </a:moveTo>
                <a:cubicBezTo>
                  <a:pt x="0" y="3989"/>
                  <a:pt x="1155" y="5132"/>
                  <a:pt x="2572" y="5132"/>
                </a:cubicBezTo>
                <a:cubicBezTo>
                  <a:pt x="3989" y="5132"/>
                  <a:pt x="5132" y="3989"/>
                  <a:pt x="5132" y="2572"/>
                </a:cubicBezTo>
                <a:cubicBezTo>
                  <a:pt x="5132" y="1155"/>
                  <a:pt x="3989" y="0"/>
                  <a:pt x="2572" y="0"/>
                </a:cubicBezTo>
                <a:cubicBezTo>
                  <a:pt x="1155" y="0"/>
                  <a:pt x="0" y="1155"/>
                  <a:pt x="0" y="2572"/>
                </a:cubicBezTo>
                <a:close/>
              </a:path>
            </a:pathLst>
          </a:custGeom>
          <a:noFill/>
          <a:ln w="9525"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Image 1">
            <a:extLst>
              <a:ext uri="{FF2B5EF4-FFF2-40B4-BE49-F238E27FC236}">
                <a16:creationId xmlns:a16="http://schemas.microsoft.com/office/drawing/2014/main" id="{72A77151-FCE8-31E8-4718-710B4DA4A8CF}"/>
              </a:ext>
            </a:extLst>
          </p:cNvPr>
          <p:cNvPicPr>
            <a:picLocks noChangeAspect="1"/>
          </p:cNvPicPr>
          <p:nvPr/>
        </p:nvPicPr>
        <p:blipFill>
          <a:blip r:embed="rId3"/>
          <a:stretch>
            <a:fillRect/>
          </a:stretch>
        </p:blipFill>
        <p:spPr>
          <a:xfrm>
            <a:off x="656454" y="2127347"/>
            <a:ext cx="7970305" cy="1239215"/>
          </a:xfrm>
          <a:prstGeom prst="rect">
            <a:avLst/>
          </a:prstGeom>
        </p:spPr>
      </p:pic>
    </p:spTree>
    <p:extLst>
      <p:ext uri="{BB962C8B-B14F-4D97-AF65-F5344CB8AC3E}">
        <p14:creationId xmlns:p14="http://schemas.microsoft.com/office/powerpoint/2010/main" val="2337035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6D5E009B-EF0B-BFE2-80B4-F4686F34866E}"/>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0BC10CC6-BCC1-36CA-5A78-E9CAC188226B}"/>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605C4540-9CE6-2BE4-308F-F7EA325F3B67}"/>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C1B7707D-8A23-C6B6-162B-99DBAB37F70E}"/>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D2EF9A9C-1969-6419-A894-8BCCA97C8B9D}"/>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B5C468EA-5C47-1B36-D034-8D6577DD2420}"/>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165EB13D-C4B4-3BD4-9131-8B45BBB941E5}"/>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13038126-52A6-E650-356F-618D2EBF1FE7}"/>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2CEC1474-0BEA-9E7F-789A-6F8B596722C0}"/>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3973A880-1504-10DE-F168-929656A14A3C}"/>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79C1FECD-435C-D890-7DCC-BCA9137A95C9}"/>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46F32B18-A0F8-D7C7-E417-5B0CD848BD17}"/>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B2F1FB32-68A7-DE38-C222-40322959A409}"/>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B0E4C1BD-BC1F-A02D-3D38-7D966B0B1341}"/>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E1D49E69-1F51-A9A1-6ACD-3C4F7A001E64}"/>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F2B397D6-BFB8-4700-8E24-BCA1647D1BC1}"/>
              </a:ext>
            </a:extLst>
          </p:cNvPr>
          <p:cNvSpPr>
            <a:spLocks noGrp="1"/>
          </p:cNvSpPr>
          <p:nvPr>
            <p:ph type="title"/>
          </p:nvPr>
        </p:nvSpPr>
        <p:spPr>
          <a:xfrm>
            <a:off x="523373" y="1542461"/>
            <a:ext cx="8097253" cy="3744939"/>
          </a:xfrm>
        </p:spPr>
        <p:txBody>
          <a:bodyPr>
            <a:normAutofit fontScale="90000"/>
          </a:bodyPr>
          <a:lstStyle/>
          <a:p>
            <a:pPr algn="l">
              <a:lnSpc>
                <a:spcPct val="150000"/>
              </a:lnSpc>
            </a:pPr>
            <a:r>
              <a:rPr lang="fr-FR" sz="1800" dirty="0"/>
              <a:t> L’activation de la plupart des récepteurs de kinases tyrosine déclenche , Cocher  la réponse correcte : </a:t>
            </a:r>
            <a:br>
              <a:rPr lang="fr-FR" sz="800" dirty="0"/>
            </a:br>
            <a:br>
              <a:rPr lang="fr-FR" sz="1800" dirty="0">
                <a:solidFill>
                  <a:schemeClr val="accent1"/>
                </a:solidFill>
              </a:rPr>
            </a:br>
            <a:r>
              <a:rPr lang="fr-FR" sz="1800" dirty="0">
                <a:solidFill>
                  <a:schemeClr val="accent1"/>
                </a:solidFill>
              </a:rPr>
              <a:t>A. Internalisation du récepteur</a:t>
            </a:r>
            <a:br>
              <a:rPr lang="fr-FR" sz="1800" dirty="0">
                <a:solidFill>
                  <a:schemeClr val="accent1"/>
                </a:solidFill>
              </a:rPr>
            </a:br>
            <a:r>
              <a:rPr lang="fr-FR" sz="1800" dirty="0">
                <a:solidFill>
                  <a:schemeClr val="accent1"/>
                </a:solidFill>
              </a:rPr>
              <a:t>B. Auto déphosphorylation</a:t>
            </a:r>
            <a:br>
              <a:rPr lang="fr-FR" sz="1800" dirty="0">
                <a:solidFill>
                  <a:schemeClr val="accent1"/>
                </a:solidFill>
              </a:rPr>
            </a:br>
            <a:r>
              <a:rPr lang="fr-FR" sz="1800" dirty="0">
                <a:solidFill>
                  <a:schemeClr val="accent1"/>
                </a:solidFill>
              </a:rPr>
              <a:t>C. Auto phosphorylation sur les résidus de méthionine  </a:t>
            </a:r>
            <a:br>
              <a:rPr lang="fr-FR" sz="1800" dirty="0">
                <a:solidFill>
                  <a:schemeClr val="accent1"/>
                </a:solidFill>
              </a:rPr>
            </a:br>
            <a:r>
              <a:rPr lang="fr-FR" sz="1800" dirty="0">
                <a:solidFill>
                  <a:schemeClr val="accent1"/>
                </a:solidFill>
              </a:rPr>
              <a:t>D. Dimérisation du récepteur et auto phosphorylation</a:t>
            </a:r>
            <a:br>
              <a:rPr lang="fr-FR" sz="1800" dirty="0">
                <a:solidFill>
                  <a:schemeClr val="accent1"/>
                </a:solidFill>
              </a:rPr>
            </a:br>
            <a:r>
              <a:rPr lang="fr-FR" sz="1800" dirty="0">
                <a:solidFill>
                  <a:schemeClr val="accent1"/>
                </a:solidFill>
              </a:rPr>
              <a:t>E. Translocation du récepteur vers le noyau</a:t>
            </a:r>
            <a:br>
              <a:rPr lang="fr-FR" sz="1800" dirty="0">
                <a:solidFill>
                  <a:schemeClr val="accent1"/>
                </a:solidFill>
              </a:rPr>
            </a:br>
            <a:br>
              <a:rPr lang="fr-FR" sz="1800" dirty="0">
                <a:solidFill>
                  <a:schemeClr val="accent1"/>
                </a:solidFill>
              </a:rPr>
            </a:br>
            <a:br>
              <a:rPr lang="fr-FR" sz="1800" dirty="0">
                <a:solidFill>
                  <a:schemeClr val="accent1"/>
                </a:solidFill>
              </a:rPr>
            </a:br>
            <a:br>
              <a:rPr lang="fr-FR" sz="1800" dirty="0">
                <a:solidFill>
                  <a:schemeClr val="accent1"/>
                </a:solidFill>
              </a:rPr>
            </a:br>
            <a:endParaRPr lang="fr-FR" sz="1800" dirty="0">
              <a:solidFill>
                <a:schemeClr val="accent1"/>
              </a:solidFill>
            </a:endParaRPr>
          </a:p>
        </p:txBody>
      </p:sp>
    </p:spTree>
    <p:extLst>
      <p:ext uri="{BB962C8B-B14F-4D97-AF65-F5344CB8AC3E}">
        <p14:creationId xmlns:p14="http://schemas.microsoft.com/office/powerpoint/2010/main" val="951081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8FF19B6A-FA7F-B65B-0EAC-A113CCBC2420}"/>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7F60B971-6DDC-77DA-1AC4-D575AFBD868E}"/>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E7B2DEBA-F44F-3371-38BE-45425EF28876}"/>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6FF56AD9-C763-5949-5AFC-408899B8EF28}"/>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609146D5-8E0D-878E-4133-513C9ABDF9AF}"/>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F1C9F3E0-3E27-F71F-43E3-5F078A80DCDB}"/>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26DB6F55-C9FF-8B32-1045-783B164C9DDE}"/>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5920A758-3AA1-12A5-B5FA-1F275B90CD03}"/>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4A78BD18-5EE7-2879-E299-8DE4EDB1D385}"/>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29369A6A-66F5-5204-D74E-06FE491229CB}"/>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96C432BA-4F0E-4819-B51D-E60E55FCF9C7}"/>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547B38DA-217B-BB28-312A-9B85E09846FE}"/>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3637B7D8-7877-DCFF-5012-E34AD25DC7E5}"/>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25F4810E-65BC-C240-9874-29527D996CBC}"/>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1FCBF181-97FC-2241-F6F9-9A47886A642D}"/>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6AB15227-4A4F-D00A-2C12-C5F3FC87FBBA}"/>
              </a:ext>
            </a:extLst>
          </p:cNvPr>
          <p:cNvSpPr>
            <a:spLocks noGrp="1"/>
          </p:cNvSpPr>
          <p:nvPr>
            <p:ph type="title"/>
          </p:nvPr>
        </p:nvSpPr>
        <p:spPr>
          <a:xfrm>
            <a:off x="523373" y="1542461"/>
            <a:ext cx="8097253" cy="3744939"/>
          </a:xfrm>
        </p:spPr>
        <p:txBody>
          <a:bodyPr>
            <a:normAutofit fontScale="90000"/>
          </a:bodyPr>
          <a:lstStyle/>
          <a:p>
            <a:pPr algn="l">
              <a:lnSpc>
                <a:spcPct val="150000"/>
              </a:lnSpc>
            </a:pPr>
            <a:r>
              <a:rPr lang="fr-FR" sz="1800" dirty="0"/>
              <a:t> L’activation de la plupart des récepteurs de kinases tyrosine déclenche , Cocher  la réponse correcte : </a:t>
            </a:r>
            <a:br>
              <a:rPr lang="fr-FR" sz="800" dirty="0"/>
            </a:br>
            <a:br>
              <a:rPr lang="fr-FR" sz="1800" dirty="0">
                <a:solidFill>
                  <a:schemeClr val="accent1"/>
                </a:solidFill>
              </a:rPr>
            </a:br>
            <a:r>
              <a:rPr lang="fr-FR" sz="1800" dirty="0">
                <a:solidFill>
                  <a:schemeClr val="accent1"/>
                </a:solidFill>
              </a:rPr>
              <a:t>A. Internalisation du récepteur</a:t>
            </a:r>
            <a:br>
              <a:rPr lang="fr-FR" sz="1800" dirty="0">
                <a:solidFill>
                  <a:schemeClr val="accent1"/>
                </a:solidFill>
              </a:rPr>
            </a:br>
            <a:r>
              <a:rPr lang="fr-FR" sz="1800" dirty="0">
                <a:solidFill>
                  <a:schemeClr val="accent1"/>
                </a:solidFill>
              </a:rPr>
              <a:t>B. Auto déphosphorylation</a:t>
            </a:r>
            <a:br>
              <a:rPr lang="fr-FR" sz="1800" dirty="0">
                <a:solidFill>
                  <a:schemeClr val="accent1"/>
                </a:solidFill>
              </a:rPr>
            </a:br>
            <a:r>
              <a:rPr lang="fr-FR" sz="1800" dirty="0">
                <a:solidFill>
                  <a:schemeClr val="accent1"/>
                </a:solidFill>
              </a:rPr>
              <a:t>C. Auto phosphorylation sur les résidus de méthionine  </a:t>
            </a:r>
            <a:br>
              <a:rPr lang="fr-FR" sz="1800" dirty="0">
                <a:solidFill>
                  <a:schemeClr val="accent1"/>
                </a:solidFill>
              </a:rPr>
            </a:br>
            <a:r>
              <a:rPr lang="fr-FR" sz="1800" dirty="0">
                <a:solidFill>
                  <a:srgbClr val="92D050"/>
                </a:solidFill>
              </a:rPr>
              <a:t>D. Dimérisation du récepteur et auto phosphorylation</a:t>
            </a:r>
            <a:br>
              <a:rPr lang="fr-FR" sz="1800" dirty="0">
                <a:solidFill>
                  <a:schemeClr val="accent1"/>
                </a:solidFill>
              </a:rPr>
            </a:br>
            <a:r>
              <a:rPr lang="fr-FR" sz="1800" dirty="0">
                <a:solidFill>
                  <a:schemeClr val="accent1"/>
                </a:solidFill>
              </a:rPr>
              <a:t>E. Translocation du récepteur vers le noyau</a:t>
            </a:r>
            <a:br>
              <a:rPr lang="fr-FR" sz="1800" dirty="0">
                <a:solidFill>
                  <a:schemeClr val="accent1"/>
                </a:solidFill>
              </a:rPr>
            </a:br>
            <a:br>
              <a:rPr lang="fr-FR" sz="1800" dirty="0">
                <a:solidFill>
                  <a:schemeClr val="accent1"/>
                </a:solidFill>
              </a:rPr>
            </a:br>
            <a:br>
              <a:rPr lang="fr-FR" sz="1800" dirty="0">
                <a:solidFill>
                  <a:schemeClr val="accent1"/>
                </a:solidFill>
              </a:rPr>
            </a:br>
            <a:br>
              <a:rPr lang="fr-FR" sz="1800" dirty="0">
                <a:solidFill>
                  <a:schemeClr val="accent1"/>
                </a:solidFill>
              </a:rPr>
            </a:br>
            <a:endParaRPr lang="fr-FR" sz="1800" dirty="0">
              <a:solidFill>
                <a:schemeClr val="accent1"/>
              </a:solidFill>
            </a:endParaRPr>
          </a:p>
        </p:txBody>
      </p:sp>
    </p:spTree>
    <p:extLst>
      <p:ext uri="{BB962C8B-B14F-4D97-AF65-F5344CB8AC3E}">
        <p14:creationId xmlns:p14="http://schemas.microsoft.com/office/powerpoint/2010/main" val="28839933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75">
          <a:extLst>
            <a:ext uri="{FF2B5EF4-FFF2-40B4-BE49-F238E27FC236}">
              <a16:creationId xmlns:a16="http://schemas.microsoft.com/office/drawing/2014/main" id="{34113C9E-4165-E496-5EFC-CAA5BEE8E27D}"/>
            </a:ext>
          </a:extLst>
        </p:cNvPr>
        <p:cNvGrpSpPr/>
        <p:nvPr/>
      </p:nvGrpSpPr>
      <p:grpSpPr>
        <a:xfrm>
          <a:off x="0" y="0"/>
          <a:ext cx="0" cy="0"/>
          <a:chOff x="0" y="0"/>
          <a:chExt cx="0" cy="0"/>
        </a:xfrm>
      </p:grpSpPr>
      <p:sp>
        <p:nvSpPr>
          <p:cNvPr id="676" name="Google Shape;676;p43">
            <a:extLst>
              <a:ext uri="{FF2B5EF4-FFF2-40B4-BE49-F238E27FC236}">
                <a16:creationId xmlns:a16="http://schemas.microsoft.com/office/drawing/2014/main" id="{92A54ED1-CA28-65AC-5D0A-5F85A12FBFDE}"/>
              </a:ext>
            </a:extLst>
          </p:cNvPr>
          <p:cNvSpPr txBox="1">
            <a:spLocks noGrp="1"/>
          </p:cNvSpPr>
          <p:nvPr>
            <p:ph type="title"/>
          </p:nvPr>
        </p:nvSpPr>
        <p:spPr>
          <a:xfrm>
            <a:off x="349800" y="349800"/>
            <a:ext cx="8444400" cy="664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fr-FR" dirty="0"/>
              <a:t>E</a:t>
            </a:r>
            <a:r>
              <a:rPr lang="en" dirty="0"/>
              <a:t>xplication </a:t>
            </a:r>
            <a:endParaRPr dirty="0"/>
          </a:p>
        </p:txBody>
      </p:sp>
      <p:grpSp>
        <p:nvGrpSpPr>
          <p:cNvPr id="680" name="Google Shape;680;p43">
            <a:extLst>
              <a:ext uri="{FF2B5EF4-FFF2-40B4-BE49-F238E27FC236}">
                <a16:creationId xmlns:a16="http://schemas.microsoft.com/office/drawing/2014/main" id="{23A09EF3-9C09-FF7D-CE99-C125C178E16C}"/>
              </a:ext>
            </a:extLst>
          </p:cNvPr>
          <p:cNvGrpSpPr/>
          <p:nvPr/>
        </p:nvGrpSpPr>
        <p:grpSpPr>
          <a:xfrm>
            <a:off x="501529" y="1291341"/>
            <a:ext cx="1145633" cy="389844"/>
            <a:chOff x="707230" y="1755375"/>
            <a:chExt cx="2540426" cy="836248"/>
          </a:xfrm>
        </p:grpSpPr>
        <p:sp>
          <p:nvSpPr>
            <p:cNvPr id="681" name="Google Shape;681;p43">
              <a:extLst>
                <a:ext uri="{FF2B5EF4-FFF2-40B4-BE49-F238E27FC236}">
                  <a16:creationId xmlns:a16="http://schemas.microsoft.com/office/drawing/2014/main" id="{F22372FF-F22C-E18D-94D0-6BE517B7B10A}"/>
                </a:ext>
              </a:extLst>
            </p:cNvPr>
            <p:cNvSpPr/>
            <p:nvPr/>
          </p:nvSpPr>
          <p:spPr>
            <a:xfrm>
              <a:off x="2890051" y="1869148"/>
              <a:ext cx="357604" cy="357571"/>
            </a:xfrm>
            <a:custGeom>
              <a:avLst/>
              <a:gdLst/>
              <a:ahLst/>
              <a:cxnLst/>
              <a:rect l="l" t="t" r="r" b="b"/>
              <a:pathLst>
                <a:path w="10848" h="10847" fill="none" extrusionOk="0">
                  <a:moveTo>
                    <a:pt x="10847" y="5430"/>
                  </a:moveTo>
                  <a:cubicBezTo>
                    <a:pt x="10847" y="8418"/>
                    <a:pt x="8419" y="10847"/>
                    <a:pt x="5430" y="10847"/>
                  </a:cubicBezTo>
                  <a:cubicBezTo>
                    <a:pt x="2430" y="10847"/>
                    <a:pt x="1" y="8418"/>
                    <a:pt x="1" y="5430"/>
                  </a:cubicBezTo>
                  <a:cubicBezTo>
                    <a:pt x="1" y="2429"/>
                    <a:pt x="2430" y="0"/>
                    <a:pt x="5430" y="0"/>
                  </a:cubicBezTo>
                  <a:cubicBezTo>
                    <a:pt x="8419" y="0"/>
                    <a:pt x="10847" y="2429"/>
                    <a:pt x="10847" y="5430"/>
                  </a:cubicBezTo>
                  <a:close/>
                </a:path>
              </a:pathLst>
            </a:custGeom>
            <a:noFill/>
            <a:ln w="9525"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3">
              <a:extLst>
                <a:ext uri="{FF2B5EF4-FFF2-40B4-BE49-F238E27FC236}">
                  <a16:creationId xmlns:a16="http://schemas.microsoft.com/office/drawing/2014/main" id="{9164E75E-607E-C22B-AA00-1C78DAED2963}"/>
                </a:ext>
              </a:extLst>
            </p:cNvPr>
            <p:cNvSpPr/>
            <p:nvPr/>
          </p:nvSpPr>
          <p:spPr>
            <a:xfrm>
              <a:off x="707230" y="2422413"/>
              <a:ext cx="169209" cy="169209"/>
            </a:xfrm>
            <a:custGeom>
              <a:avLst/>
              <a:gdLst/>
              <a:ahLst/>
              <a:cxnLst/>
              <a:rect l="l" t="t" r="r" b="b"/>
              <a:pathLst>
                <a:path w="5133" h="5133" fill="none" extrusionOk="0">
                  <a:moveTo>
                    <a:pt x="0" y="2572"/>
                  </a:moveTo>
                  <a:cubicBezTo>
                    <a:pt x="0" y="3989"/>
                    <a:pt x="1155" y="5132"/>
                    <a:pt x="2572" y="5132"/>
                  </a:cubicBezTo>
                  <a:cubicBezTo>
                    <a:pt x="3989" y="5132"/>
                    <a:pt x="5132" y="3989"/>
                    <a:pt x="5132" y="2572"/>
                  </a:cubicBezTo>
                  <a:cubicBezTo>
                    <a:pt x="5132" y="1155"/>
                    <a:pt x="3989" y="0"/>
                    <a:pt x="2572" y="0"/>
                  </a:cubicBezTo>
                  <a:cubicBezTo>
                    <a:pt x="1155" y="0"/>
                    <a:pt x="0" y="1155"/>
                    <a:pt x="0" y="2572"/>
                  </a:cubicBezTo>
                  <a:close/>
                </a:path>
              </a:pathLst>
            </a:custGeom>
            <a:noFill/>
            <a:ln w="9525"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43">
              <a:extLst>
                <a:ext uri="{FF2B5EF4-FFF2-40B4-BE49-F238E27FC236}">
                  <a16:creationId xmlns:a16="http://schemas.microsoft.com/office/drawing/2014/main" id="{6882DB50-1E0F-C76C-0A15-D03F272552B7}"/>
                </a:ext>
              </a:extLst>
            </p:cNvPr>
            <p:cNvSpPr/>
            <p:nvPr/>
          </p:nvSpPr>
          <p:spPr>
            <a:xfrm>
              <a:off x="1290425" y="1869113"/>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43">
              <a:extLst>
                <a:ext uri="{FF2B5EF4-FFF2-40B4-BE49-F238E27FC236}">
                  <a16:creationId xmlns:a16="http://schemas.microsoft.com/office/drawing/2014/main" id="{A1B32B87-4BCD-372F-1E7D-ECE6D0BEEC7B}"/>
                </a:ext>
              </a:extLst>
            </p:cNvPr>
            <p:cNvSpPr/>
            <p:nvPr/>
          </p:nvSpPr>
          <p:spPr>
            <a:xfrm>
              <a:off x="1050775" y="1755375"/>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5" name="Google Shape;685;p43">
            <a:extLst>
              <a:ext uri="{FF2B5EF4-FFF2-40B4-BE49-F238E27FC236}">
                <a16:creationId xmlns:a16="http://schemas.microsoft.com/office/drawing/2014/main" id="{FC9B9D99-8181-E468-E948-8A556D718713}"/>
              </a:ext>
            </a:extLst>
          </p:cNvPr>
          <p:cNvGrpSpPr/>
          <p:nvPr/>
        </p:nvGrpSpPr>
        <p:grpSpPr>
          <a:xfrm rot="-1007782" flipH="1">
            <a:off x="829394" y="3851865"/>
            <a:ext cx="740321" cy="493904"/>
            <a:chOff x="2896200" y="548250"/>
            <a:chExt cx="1904425" cy="1362100"/>
          </a:xfrm>
        </p:grpSpPr>
        <p:sp>
          <p:nvSpPr>
            <p:cNvPr id="686" name="Google Shape;686;p43">
              <a:extLst>
                <a:ext uri="{FF2B5EF4-FFF2-40B4-BE49-F238E27FC236}">
                  <a16:creationId xmlns:a16="http://schemas.microsoft.com/office/drawing/2014/main" id="{1CE933FF-27B8-5587-134C-66C37B9C8E66}"/>
                </a:ext>
              </a:extLst>
            </p:cNvPr>
            <p:cNvSpPr/>
            <p:nvPr/>
          </p:nvSpPr>
          <p:spPr>
            <a:xfrm>
              <a:off x="3097725" y="780650"/>
              <a:ext cx="693850" cy="631875"/>
            </a:xfrm>
            <a:custGeom>
              <a:avLst/>
              <a:gdLst/>
              <a:ahLst/>
              <a:cxnLst/>
              <a:rect l="l" t="t" r="r" b="b"/>
              <a:pathLst>
                <a:path w="27754" h="25275" extrusionOk="0">
                  <a:moveTo>
                    <a:pt x="13872" y="0"/>
                  </a:moveTo>
                  <a:cubicBezTo>
                    <a:pt x="10638" y="0"/>
                    <a:pt x="7406" y="1236"/>
                    <a:pt x="4941" y="3706"/>
                  </a:cubicBezTo>
                  <a:cubicBezTo>
                    <a:pt x="0" y="8635"/>
                    <a:pt x="0" y="16636"/>
                    <a:pt x="4941" y="21578"/>
                  </a:cubicBezTo>
                  <a:cubicBezTo>
                    <a:pt x="7406" y="24042"/>
                    <a:pt x="10638" y="25274"/>
                    <a:pt x="13872" y="25274"/>
                  </a:cubicBezTo>
                  <a:cubicBezTo>
                    <a:pt x="17107" y="25274"/>
                    <a:pt x="20342" y="24042"/>
                    <a:pt x="22813" y="21578"/>
                  </a:cubicBezTo>
                  <a:cubicBezTo>
                    <a:pt x="27754" y="16636"/>
                    <a:pt x="27754" y="8635"/>
                    <a:pt x="22813" y="3706"/>
                  </a:cubicBezTo>
                  <a:cubicBezTo>
                    <a:pt x="20342" y="1236"/>
                    <a:pt x="17107" y="0"/>
                    <a:pt x="13872" y="0"/>
                  </a:cubicBezTo>
                  <a:close/>
                </a:path>
              </a:pathLst>
            </a:custGeom>
            <a:solidFill>
              <a:srgbClr val="9CE8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43">
              <a:extLst>
                <a:ext uri="{FF2B5EF4-FFF2-40B4-BE49-F238E27FC236}">
                  <a16:creationId xmlns:a16="http://schemas.microsoft.com/office/drawing/2014/main" id="{C0A3C887-4E28-F8B6-9C68-1B3A6A8E47C7}"/>
                </a:ext>
              </a:extLst>
            </p:cNvPr>
            <p:cNvSpPr/>
            <p:nvPr/>
          </p:nvSpPr>
          <p:spPr>
            <a:xfrm>
              <a:off x="2896200" y="548250"/>
              <a:ext cx="1096900" cy="1096600"/>
            </a:xfrm>
            <a:custGeom>
              <a:avLst/>
              <a:gdLst/>
              <a:ahLst/>
              <a:cxnLst/>
              <a:rect l="l" t="t" r="r" b="b"/>
              <a:pathLst>
                <a:path w="43876" h="43864" fill="none" extrusionOk="0">
                  <a:moveTo>
                    <a:pt x="36065" y="7799"/>
                  </a:moveTo>
                  <a:cubicBezTo>
                    <a:pt x="43875" y="15610"/>
                    <a:pt x="43875" y="28266"/>
                    <a:pt x="36065" y="36065"/>
                  </a:cubicBezTo>
                  <a:cubicBezTo>
                    <a:pt x="28266" y="43863"/>
                    <a:pt x="15610" y="43863"/>
                    <a:pt x="7811" y="36065"/>
                  </a:cubicBezTo>
                  <a:cubicBezTo>
                    <a:pt x="1" y="28266"/>
                    <a:pt x="1" y="15610"/>
                    <a:pt x="7811" y="7799"/>
                  </a:cubicBezTo>
                  <a:cubicBezTo>
                    <a:pt x="15610" y="1"/>
                    <a:pt x="28266" y="1"/>
                    <a:pt x="36065" y="7799"/>
                  </a:cubicBez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43">
              <a:extLst>
                <a:ext uri="{FF2B5EF4-FFF2-40B4-BE49-F238E27FC236}">
                  <a16:creationId xmlns:a16="http://schemas.microsoft.com/office/drawing/2014/main" id="{246BC28F-4B4E-1657-8695-9FCECDA1AA81}"/>
                </a:ext>
              </a:extLst>
            </p:cNvPr>
            <p:cNvSpPr/>
            <p:nvPr/>
          </p:nvSpPr>
          <p:spPr>
            <a:xfrm>
              <a:off x="3209625" y="809900"/>
              <a:ext cx="385200" cy="189625"/>
            </a:xfrm>
            <a:custGeom>
              <a:avLst/>
              <a:gdLst/>
              <a:ahLst/>
              <a:cxnLst/>
              <a:rect l="l" t="t" r="r" b="b"/>
              <a:pathLst>
                <a:path w="15408" h="7585" fill="none" extrusionOk="0">
                  <a:moveTo>
                    <a:pt x="1" y="7585"/>
                  </a:moveTo>
                  <a:cubicBezTo>
                    <a:pt x="2978" y="2060"/>
                    <a:pt x="9883" y="0"/>
                    <a:pt x="15408" y="2977"/>
                  </a:cubicBezTo>
                </a:path>
              </a:pathLst>
            </a:custGeom>
            <a:noFill/>
            <a:ln w="9525" cap="rnd" cmpd="sng">
              <a:solidFill>
                <a:srgbClr val="2A2E38"/>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43">
              <a:extLst>
                <a:ext uri="{FF2B5EF4-FFF2-40B4-BE49-F238E27FC236}">
                  <a16:creationId xmlns:a16="http://schemas.microsoft.com/office/drawing/2014/main" id="{BDB93273-7673-C974-9367-0A24D5EE6728}"/>
                </a:ext>
              </a:extLst>
            </p:cNvPr>
            <p:cNvSpPr/>
            <p:nvPr/>
          </p:nvSpPr>
          <p:spPr>
            <a:xfrm>
              <a:off x="3037000" y="688750"/>
              <a:ext cx="815600" cy="815600"/>
            </a:xfrm>
            <a:custGeom>
              <a:avLst/>
              <a:gdLst/>
              <a:ahLst/>
              <a:cxnLst/>
              <a:rect l="l" t="t" r="r" b="b"/>
              <a:pathLst>
                <a:path w="32624" h="32624" fill="none" extrusionOk="0">
                  <a:moveTo>
                    <a:pt x="24182" y="4346"/>
                  </a:moveTo>
                  <a:cubicBezTo>
                    <a:pt x="30790" y="8692"/>
                    <a:pt x="32623" y="17574"/>
                    <a:pt x="28278" y="24182"/>
                  </a:cubicBezTo>
                  <a:cubicBezTo>
                    <a:pt x="23932" y="30790"/>
                    <a:pt x="15050" y="32623"/>
                    <a:pt x="8442" y="28278"/>
                  </a:cubicBezTo>
                  <a:cubicBezTo>
                    <a:pt x="1834" y="23932"/>
                    <a:pt x="0" y="15050"/>
                    <a:pt x="4346" y="8442"/>
                  </a:cubicBezTo>
                  <a:cubicBezTo>
                    <a:pt x="8692" y="1834"/>
                    <a:pt x="17574" y="0"/>
                    <a:pt x="24182" y="4346"/>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43">
              <a:extLst>
                <a:ext uri="{FF2B5EF4-FFF2-40B4-BE49-F238E27FC236}">
                  <a16:creationId xmlns:a16="http://schemas.microsoft.com/office/drawing/2014/main" id="{9D6E0F34-D6BB-91BD-9745-D60A8F37244A}"/>
                </a:ext>
              </a:extLst>
            </p:cNvPr>
            <p:cNvSpPr/>
            <p:nvPr/>
          </p:nvSpPr>
          <p:spPr>
            <a:xfrm>
              <a:off x="3857050" y="1277225"/>
              <a:ext cx="239625" cy="213425"/>
            </a:xfrm>
            <a:custGeom>
              <a:avLst/>
              <a:gdLst/>
              <a:ahLst/>
              <a:cxnLst/>
              <a:rect l="l" t="t" r="r" b="b"/>
              <a:pathLst>
                <a:path w="9585" h="8537" fill="none" extrusionOk="0">
                  <a:moveTo>
                    <a:pt x="2560" y="0"/>
                  </a:moveTo>
                  <a:lnTo>
                    <a:pt x="9585" y="3798"/>
                  </a:lnTo>
                  <a:lnTo>
                    <a:pt x="7025" y="8537"/>
                  </a:lnTo>
                  <a:lnTo>
                    <a:pt x="0" y="4739"/>
                  </a:lnTo>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3">
              <a:extLst>
                <a:ext uri="{FF2B5EF4-FFF2-40B4-BE49-F238E27FC236}">
                  <a16:creationId xmlns:a16="http://schemas.microsoft.com/office/drawing/2014/main" id="{C302890D-E8B5-1A91-0C1A-3487AB0CCCD1}"/>
                </a:ext>
              </a:extLst>
            </p:cNvPr>
            <p:cNvSpPr/>
            <p:nvPr/>
          </p:nvSpPr>
          <p:spPr>
            <a:xfrm>
              <a:off x="4003775" y="1325125"/>
              <a:ext cx="796850" cy="585225"/>
            </a:xfrm>
            <a:custGeom>
              <a:avLst/>
              <a:gdLst/>
              <a:ahLst/>
              <a:cxnLst/>
              <a:rect l="l" t="t" r="r" b="b"/>
              <a:pathLst>
                <a:path w="31874" h="23409" fill="none" extrusionOk="0">
                  <a:moveTo>
                    <a:pt x="1" y="8752"/>
                  </a:moveTo>
                  <a:lnTo>
                    <a:pt x="4728" y="1"/>
                  </a:lnTo>
                  <a:lnTo>
                    <a:pt x="31874" y="14669"/>
                  </a:lnTo>
                  <a:lnTo>
                    <a:pt x="27159" y="23409"/>
                  </a:lnTo>
                  <a:close/>
                </a:path>
              </a:pathLst>
            </a:custGeom>
            <a:noFill/>
            <a:ln w="285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2" name="Google Shape;692;p43">
            <a:extLst>
              <a:ext uri="{FF2B5EF4-FFF2-40B4-BE49-F238E27FC236}">
                <a16:creationId xmlns:a16="http://schemas.microsoft.com/office/drawing/2014/main" id="{8D30D1F3-CBB0-4012-C01A-A8C2D09A429A}"/>
              </a:ext>
            </a:extLst>
          </p:cNvPr>
          <p:cNvSpPr/>
          <p:nvPr/>
        </p:nvSpPr>
        <p:spPr>
          <a:xfrm>
            <a:off x="3078430" y="4442188"/>
            <a:ext cx="169209" cy="169209"/>
          </a:xfrm>
          <a:custGeom>
            <a:avLst/>
            <a:gdLst/>
            <a:ahLst/>
            <a:cxnLst/>
            <a:rect l="l" t="t" r="r" b="b"/>
            <a:pathLst>
              <a:path w="5133" h="5133" fill="none" extrusionOk="0">
                <a:moveTo>
                  <a:pt x="0" y="2572"/>
                </a:moveTo>
                <a:cubicBezTo>
                  <a:pt x="0" y="3989"/>
                  <a:pt x="1155" y="5132"/>
                  <a:pt x="2572" y="5132"/>
                </a:cubicBezTo>
                <a:cubicBezTo>
                  <a:pt x="3989" y="5132"/>
                  <a:pt x="5132" y="3989"/>
                  <a:pt x="5132" y="2572"/>
                </a:cubicBezTo>
                <a:cubicBezTo>
                  <a:pt x="5132" y="1155"/>
                  <a:pt x="3989" y="0"/>
                  <a:pt x="2572" y="0"/>
                </a:cubicBezTo>
                <a:cubicBezTo>
                  <a:pt x="1155" y="0"/>
                  <a:pt x="0" y="1155"/>
                  <a:pt x="0" y="2572"/>
                </a:cubicBezTo>
                <a:close/>
              </a:path>
            </a:pathLst>
          </a:custGeom>
          <a:noFill/>
          <a:ln w="9525"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Image 1">
            <a:extLst>
              <a:ext uri="{FF2B5EF4-FFF2-40B4-BE49-F238E27FC236}">
                <a16:creationId xmlns:a16="http://schemas.microsoft.com/office/drawing/2014/main" id="{958FE7DD-C6B4-9EB9-675A-D6D6923FFB1B}"/>
              </a:ext>
            </a:extLst>
          </p:cNvPr>
          <p:cNvPicPr>
            <a:picLocks noChangeAspect="1"/>
          </p:cNvPicPr>
          <p:nvPr/>
        </p:nvPicPr>
        <p:blipFill>
          <a:blip r:embed="rId3"/>
          <a:stretch>
            <a:fillRect/>
          </a:stretch>
        </p:blipFill>
        <p:spPr>
          <a:xfrm>
            <a:off x="3712743" y="1213525"/>
            <a:ext cx="1718514" cy="3313267"/>
          </a:xfrm>
          <a:prstGeom prst="rect">
            <a:avLst/>
          </a:prstGeom>
        </p:spPr>
      </p:pic>
    </p:spTree>
    <p:extLst>
      <p:ext uri="{BB962C8B-B14F-4D97-AF65-F5344CB8AC3E}">
        <p14:creationId xmlns:p14="http://schemas.microsoft.com/office/powerpoint/2010/main" val="12041032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14EFEE20-0F17-2B14-C2B3-CFB482113812}"/>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72471E48-06B2-73A8-1FC3-BD54771C8A6A}"/>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FE007230-64E1-D5ED-AD66-3EF8ACCCAA23}"/>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D4508B85-AD0A-D95C-972A-C66EA3D15CB0}"/>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D4AD7EB2-6C5E-26D2-7814-27980E50E352}"/>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05401C8F-9925-32FD-066B-7C4C9B8E8E98}"/>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FA5887C9-A9A9-0038-D652-9D2D26D9672C}"/>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1A0E5C7F-59B8-59E4-1C80-007CA268797D}"/>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0183F2B1-BE7E-5462-7101-9379FB37DB16}"/>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DCDA50D9-3BBA-9C7C-6A3D-17B6271B3ADC}"/>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86C8B2C2-58A7-32EE-FDFC-A255BEE755D1}"/>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06761A44-0029-CC90-DFFE-EA5280DD301F}"/>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383F848C-D43F-E3E7-096F-CDE9D6CC3A10}"/>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13EEDC7E-780A-6C96-FE1A-B29DE02536DD}"/>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C4BADF8C-88D4-60FE-3CB7-5D0008E30CB7}"/>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AE607BCA-8AB5-E820-ABE7-AD8BB1D914B9}"/>
              </a:ext>
            </a:extLst>
          </p:cNvPr>
          <p:cNvSpPr>
            <a:spLocks noGrp="1"/>
          </p:cNvSpPr>
          <p:nvPr>
            <p:ph type="title"/>
          </p:nvPr>
        </p:nvSpPr>
        <p:spPr>
          <a:xfrm>
            <a:off x="523373" y="2359478"/>
            <a:ext cx="8097253" cy="2349043"/>
          </a:xfrm>
        </p:spPr>
        <p:txBody>
          <a:bodyPr>
            <a:normAutofit fontScale="90000"/>
          </a:bodyPr>
          <a:lstStyle/>
          <a:p>
            <a:pPr algn="l">
              <a:lnSpc>
                <a:spcPct val="150000"/>
              </a:lnSpc>
            </a:pPr>
            <a:r>
              <a:rPr lang="fr-FR" sz="1800" dirty="0"/>
              <a:t>Quelle déclaration concernant les récepteurs nucléaires est correcte ?</a:t>
            </a:r>
            <a:br>
              <a:rPr lang="fr-FR" sz="1800" dirty="0"/>
            </a:br>
            <a:br>
              <a:rPr lang="fr-FR" sz="1800" dirty="0">
                <a:solidFill>
                  <a:schemeClr val="accent1"/>
                </a:solidFill>
              </a:rPr>
            </a:br>
            <a:r>
              <a:rPr lang="fr-FR" sz="1800" dirty="0">
                <a:solidFill>
                  <a:schemeClr val="accent1"/>
                </a:solidFill>
              </a:rPr>
              <a:t>A. Les récepteurs nucléaires se trouvent uniquement dans le noyau.</a:t>
            </a:r>
            <a:br>
              <a:rPr lang="fr-FR" sz="1800" dirty="0">
                <a:solidFill>
                  <a:schemeClr val="accent1"/>
                </a:solidFill>
              </a:rPr>
            </a:br>
            <a:r>
              <a:rPr lang="fr-FR" sz="1800" dirty="0">
                <a:solidFill>
                  <a:schemeClr val="accent1"/>
                </a:solidFill>
              </a:rPr>
              <a:t>B. De nombreux récepteurs nucléaires se transloquent vers le noyau après avoir lié leur hormone.</a:t>
            </a:r>
            <a:br>
              <a:rPr lang="fr-FR" sz="1800" dirty="0">
                <a:solidFill>
                  <a:schemeClr val="accent1"/>
                </a:solidFill>
              </a:rPr>
            </a:br>
            <a:r>
              <a:rPr lang="fr-FR" sz="1800" dirty="0">
                <a:solidFill>
                  <a:schemeClr val="accent1"/>
                </a:solidFill>
              </a:rPr>
              <a:t>C. Tous les récepteurs nucléaires se lient à une hormone stéroïdienne.</a:t>
            </a:r>
            <a:br>
              <a:rPr lang="fr-FR" sz="1800" dirty="0">
                <a:solidFill>
                  <a:schemeClr val="accent1"/>
                </a:solidFill>
              </a:rPr>
            </a:br>
            <a:r>
              <a:rPr lang="fr-FR" sz="1800" dirty="0">
                <a:solidFill>
                  <a:schemeClr val="accent1"/>
                </a:solidFill>
              </a:rPr>
              <a:t>D. Les récepteurs nucléaires ne se lient qu'aux hormones dans le noyau.</a:t>
            </a:r>
            <a:br>
              <a:rPr lang="fr-FR" sz="1800" dirty="0">
                <a:solidFill>
                  <a:schemeClr val="accent1"/>
                </a:solidFill>
              </a:rPr>
            </a:br>
            <a:r>
              <a:rPr lang="fr-FR" sz="1800" dirty="0">
                <a:solidFill>
                  <a:schemeClr val="accent1"/>
                </a:solidFill>
              </a:rPr>
              <a:t>E. Tous les récepteurs nucléaires forment un homodimère après avoir lié une hormone.</a:t>
            </a:r>
            <a:br>
              <a:rPr lang="fr-FR" sz="1800" dirty="0">
                <a:solidFill>
                  <a:schemeClr val="accent1"/>
                </a:solidFill>
              </a:rPr>
            </a:br>
            <a:br>
              <a:rPr lang="fr-FR" sz="1800" dirty="0">
                <a:solidFill>
                  <a:schemeClr val="accent1"/>
                </a:solidFill>
              </a:rPr>
            </a:br>
            <a:br>
              <a:rPr lang="fr-FR" sz="1800" dirty="0">
                <a:solidFill>
                  <a:schemeClr val="accent1"/>
                </a:solidFill>
              </a:rPr>
            </a:br>
            <a:br>
              <a:rPr lang="fr-FR" sz="1800" dirty="0">
                <a:solidFill>
                  <a:schemeClr val="accent1"/>
                </a:solidFill>
              </a:rPr>
            </a:br>
            <a:endParaRPr lang="fr-FR" sz="1800" dirty="0">
              <a:solidFill>
                <a:schemeClr val="accent1"/>
              </a:solidFill>
            </a:endParaRPr>
          </a:p>
        </p:txBody>
      </p:sp>
    </p:spTree>
    <p:extLst>
      <p:ext uri="{BB962C8B-B14F-4D97-AF65-F5344CB8AC3E}">
        <p14:creationId xmlns:p14="http://schemas.microsoft.com/office/powerpoint/2010/main" val="3010285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01">
          <a:extLst>
            <a:ext uri="{FF2B5EF4-FFF2-40B4-BE49-F238E27FC236}">
              <a16:creationId xmlns:a16="http://schemas.microsoft.com/office/drawing/2014/main" id="{C6BE47DA-195F-8429-AFB8-717F385732D4}"/>
            </a:ext>
          </a:extLst>
        </p:cNvPr>
        <p:cNvGrpSpPr/>
        <p:nvPr/>
      </p:nvGrpSpPr>
      <p:grpSpPr>
        <a:xfrm>
          <a:off x="0" y="0"/>
          <a:ext cx="0" cy="0"/>
          <a:chOff x="0" y="0"/>
          <a:chExt cx="0" cy="0"/>
        </a:xfrm>
      </p:grpSpPr>
      <p:grpSp>
        <p:nvGrpSpPr>
          <p:cNvPr id="1003" name="Google Shape;1003;p56">
            <a:extLst>
              <a:ext uri="{FF2B5EF4-FFF2-40B4-BE49-F238E27FC236}">
                <a16:creationId xmlns:a16="http://schemas.microsoft.com/office/drawing/2014/main" id="{018C9311-AC18-3A35-DF58-F78E4EE85CB5}"/>
              </a:ext>
            </a:extLst>
          </p:cNvPr>
          <p:cNvGrpSpPr/>
          <p:nvPr/>
        </p:nvGrpSpPr>
        <p:grpSpPr>
          <a:xfrm>
            <a:off x="2104738" y="794038"/>
            <a:ext cx="449500" cy="19675"/>
            <a:chOff x="3025950" y="3356200"/>
            <a:chExt cx="449500" cy="19675"/>
          </a:xfrm>
        </p:grpSpPr>
        <p:sp>
          <p:nvSpPr>
            <p:cNvPr id="1004" name="Google Shape;1004;p56">
              <a:extLst>
                <a:ext uri="{FF2B5EF4-FFF2-40B4-BE49-F238E27FC236}">
                  <a16:creationId xmlns:a16="http://schemas.microsoft.com/office/drawing/2014/main" id="{93CC0DB7-2774-8816-181F-971FC0FFC049}"/>
                </a:ext>
              </a:extLst>
            </p:cNvPr>
            <p:cNvSpPr/>
            <p:nvPr/>
          </p:nvSpPr>
          <p:spPr>
            <a:xfrm>
              <a:off x="3025950" y="3356200"/>
              <a:ext cx="19675" cy="19675"/>
            </a:xfrm>
            <a:custGeom>
              <a:avLst/>
              <a:gdLst/>
              <a:ahLst/>
              <a:cxnLst/>
              <a:rect l="l" t="t" r="r" b="b"/>
              <a:pathLst>
                <a:path w="787" h="787" extrusionOk="0">
                  <a:moveTo>
                    <a:pt x="394" y="0"/>
                  </a:moveTo>
                  <a:cubicBezTo>
                    <a:pt x="180" y="0"/>
                    <a:pt x="1" y="179"/>
                    <a:pt x="1" y="393"/>
                  </a:cubicBezTo>
                  <a:cubicBezTo>
                    <a:pt x="1" y="608"/>
                    <a:pt x="180" y="786"/>
                    <a:pt x="394" y="786"/>
                  </a:cubicBezTo>
                  <a:cubicBezTo>
                    <a:pt x="620" y="786"/>
                    <a:pt x="787" y="608"/>
                    <a:pt x="787" y="393"/>
                  </a:cubicBezTo>
                  <a:cubicBezTo>
                    <a:pt x="787"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6">
              <a:extLst>
                <a:ext uri="{FF2B5EF4-FFF2-40B4-BE49-F238E27FC236}">
                  <a16:creationId xmlns:a16="http://schemas.microsoft.com/office/drawing/2014/main" id="{348296C2-83E8-27A4-BCB8-28E0C5D94F53}"/>
                </a:ext>
              </a:extLst>
            </p:cNvPr>
            <p:cNvSpPr/>
            <p:nvPr/>
          </p:nvSpPr>
          <p:spPr>
            <a:xfrm>
              <a:off x="3133425" y="3356200"/>
              <a:ext cx="19650" cy="19675"/>
            </a:xfrm>
            <a:custGeom>
              <a:avLst/>
              <a:gdLst/>
              <a:ahLst/>
              <a:cxnLst/>
              <a:rect l="l" t="t" r="r" b="b"/>
              <a:pathLst>
                <a:path w="786" h="787" extrusionOk="0">
                  <a:moveTo>
                    <a:pt x="393" y="0"/>
                  </a:moveTo>
                  <a:cubicBezTo>
                    <a:pt x="179" y="0"/>
                    <a:pt x="0" y="179"/>
                    <a:pt x="0" y="393"/>
                  </a:cubicBezTo>
                  <a:cubicBezTo>
                    <a:pt x="0" y="608"/>
                    <a:pt x="179"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6">
              <a:extLst>
                <a:ext uri="{FF2B5EF4-FFF2-40B4-BE49-F238E27FC236}">
                  <a16:creationId xmlns:a16="http://schemas.microsoft.com/office/drawing/2014/main" id="{CFD044D8-4D92-7480-B409-9CB3C026E67A}"/>
                </a:ext>
              </a:extLst>
            </p:cNvPr>
            <p:cNvSpPr/>
            <p:nvPr/>
          </p:nvSpPr>
          <p:spPr>
            <a:xfrm>
              <a:off x="3240875" y="3356200"/>
              <a:ext cx="19675" cy="19675"/>
            </a:xfrm>
            <a:custGeom>
              <a:avLst/>
              <a:gdLst/>
              <a:ahLst/>
              <a:cxnLst/>
              <a:rect l="l" t="t" r="r" b="b"/>
              <a:pathLst>
                <a:path w="787" h="787" extrusionOk="0">
                  <a:moveTo>
                    <a:pt x="393" y="0"/>
                  </a:moveTo>
                  <a:cubicBezTo>
                    <a:pt x="167" y="0"/>
                    <a:pt x="0" y="179"/>
                    <a:pt x="0" y="393"/>
                  </a:cubicBezTo>
                  <a:cubicBezTo>
                    <a:pt x="0" y="608"/>
                    <a:pt x="167" y="786"/>
                    <a:pt x="393" y="786"/>
                  </a:cubicBezTo>
                  <a:cubicBezTo>
                    <a:pt x="607" y="786"/>
                    <a:pt x="786" y="608"/>
                    <a:pt x="786" y="393"/>
                  </a:cubicBezTo>
                  <a:cubicBezTo>
                    <a:pt x="786" y="179"/>
                    <a:pt x="607" y="0"/>
                    <a:pt x="393"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a:extLst>
                <a:ext uri="{FF2B5EF4-FFF2-40B4-BE49-F238E27FC236}">
                  <a16:creationId xmlns:a16="http://schemas.microsoft.com/office/drawing/2014/main" id="{2CE7DA87-F18F-5649-D1B0-3E5D3D58E89F}"/>
                </a:ext>
              </a:extLst>
            </p:cNvPr>
            <p:cNvSpPr/>
            <p:nvPr/>
          </p:nvSpPr>
          <p:spPr>
            <a:xfrm>
              <a:off x="3348025" y="3356200"/>
              <a:ext cx="19975" cy="19675"/>
            </a:xfrm>
            <a:custGeom>
              <a:avLst/>
              <a:gdLst/>
              <a:ahLst/>
              <a:cxnLst/>
              <a:rect l="l" t="t" r="r" b="b"/>
              <a:pathLst>
                <a:path w="799" h="787" extrusionOk="0">
                  <a:moveTo>
                    <a:pt x="405" y="0"/>
                  </a:moveTo>
                  <a:cubicBezTo>
                    <a:pt x="179" y="0"/>
                    <a:pt x="1" y="179"/>
                    <a:pt x="1" y="393"/>
                  </a:cubicBezTo>
                  <a:cubicBezTo>
                    <a:pt x="1" y="608"/>
                    <a:pt x="179" y="786"/>
                    <a:pt x="405" y="786"/>
                  </a:cubicBezTo>
                  <a:cubicBezTo>
                    <a:pt x="620" y="786"/>
                    <a:pt x="798" y="608"/>
                    <a:pt x="798" y="393"/>
                  </a:cubicBezTo>
                  <a:cubicBezTo>
                    <a:pt x="798" y="179"/>
                    <a:pt x="620" y="0"/>
                    <a:pt x="405"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a:extLst>
                <a:ext uri="{FF2B5EF4-FFF2-40B4-BE49-F238E27FC236}">
                  <a16:creationId xmlns:a16="http://schemas.microsoft.com/office/drawing/2014/main" id="{47993032-70EF-5C17-E5A1-352459CBE5F1}"/>
                </a:ext>
              </a:extLst>
            </p:cNvPr>
            <p:cNvSpPr/>
            <p:nvPr/>
          </p:nvSpPr>
          <p:spPr>
            <a:xfrm>
              <a:off x="3455475" y="3356200"/>
              <a:ext cx="19975" cy="19675"/>
            </a:xfrm>
            <a:custGeom>
              <a:avLst/>
              <a:gdLst/>
              <a:ahLst/>
              <a:cxnLst/>
              <a:rect l="l" t="t" r="r" b="b"/>
              <a:pathLst>
                <a:path w="799" h="787" extrusionOk="0">
                  <a:moveTo>
                    <a:pt x="394" y="0"/>
                  </a:moveTo>
                  <a:cubicBezTo>
                    <a:pt x="179" y="0"/>
                    <a:pt x="1" y="179"/>
                    <a:pt x="1" y="393"/>
                  </a:cubicBezTo>
                  <a:cubicBezTo>
                    <a:pt x="1" y="608"/>
                    <a:pt x="179" y="786"/>
                    <a:pt x="394" y="786"/>
                  </a:cubicBezTo>
                  <a:cubicBezTo>
                    <a:pt x="620" y="786"/>
                    <a:pt x="798" y="608"/>
                    <a:pt x="798" y="393"/>
                  </a:cubicBezTo>
                  <a:cubicBezTo>
                    <a:pt x="798" y="179"/>
                    <a:pt x="620" y="0"/>
                    <a:pt x="394" y="0"/>
                  </a:cubicBez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6">
            <a:extLst>
              <a:ext uri="{FF2B5EF4-FFF2-40B4-BE49-F238E27FC236}">
                <a16:creationId xmlns:a16="http://schemas.microsoft.com/office/drawing/2014/main" id="{D4F60B88-D54A-0D6B-B931-66F6C6C72BC6}"/>
              </a:ext>
            </a:extLst>
          </p:cNvPr>
          <p:cNvSpPr/>
          <p:nvPr/>
        </p:nvSpPr>
        <p:spPr>
          <a:xfrm>
            <a:off x="7929200" y="965863"/>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56">
            <a:extLst>
              <a:ext uri="{FF2B5EF4-FFF2-40B4-BE49-F238E27FC236}">
                <a16:creationId xmlns:a16="http://schemas.microsoft.com/office/drawing/2014/main" id="{844A98FE-FA4D-9F07-1A51-83CBE126A942}"/>
              </a:ext>
            </a:extLst>
          </p:cNvPr>
          <p:cNvGrpSpPr/>
          <p:nvPr/>
        </p:nvGrpSpPr>
        <p:grpSpPr>
          <a:xfrm>
            <a:off x="1278150" y="4212350"/>
            <a:ext cx="1612600" cy="236900"/>
            <a:chOff x="1278150" y="4212350"/>
            <a:chExt cx="1612600" cy="236900"/>
          </a:xfrm>
        </p:grpSpPr>
        <p:sp>
          <p:nvSpPr>
            <p:cNvPr id="1011" name="Google Shape;1011;p56">
              <a:extLst>
                <a:ext uri="{FF2B5EF4-FFF2-40B4-BE49-F238E27FC236}">
                  <a16:creationId xmlns:a16="http://schemas.microsoft.com/office/drawing/2014/main" id="{15DC8751-26AF-0CAF-45E4-33A38D1EF804}"/>
                </a:ext>
              </a:extLst>
            </p:cNvPr>
            <p:cNvSpPr/>
            <p:nvPr/>
          </p:nvSpPr>
          <p:spPr>
            <a:xfrm>
              <a:off x="2025475" y="4449225"/>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a:extLst>
                <a:ext uri="{FF2B5EF4-FFF2-40B4-BE49-F238E27FC236}">
                  <a16:creationId xmlns:a16="http://schemas.microsoft.com/office/drawing/2014/main" id="{EB3B3D94-4A05-BA55-29F6-921B0DA94DD6}"/>
                </a:ext>
              </a:extLst>
            </p:cNvPr>
            <p:cNvSpPr/>
            <p:nvPr/>
          </p:nvSpPr>
          <p:spPr>
            <a:xfrm>
              <a:off x="2508250" y="43355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a:extLst>
                <a:ext uri="{FF2B5EF4-FFF2-40B4-BE49-F238E27FC236}">
                  <a16:creationId xmlns:a16="http://schemas.microsoft.com/office/drawing/2014/main" id="{76B69C0D-B92F-A4C1-FCEB-B89E5C1ED6C5}"/>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4" name="Google Shape;1014;p56">
            <a:extLst>
              <a:ext uri="{FF2B5EF4-FFF2-40B4-BE49-F238E27FC236}">
                <a16:creationId xmlns:a16="http://schemas.microsoft.com/office/drawing/2014/main" id="{9CD11CD3-9AC4-E9F0-F7B5-FE87F1DCB2F5}"/>
              </a:ext>
            </a:extLst>
          </p:cNvPr>
          <p:cNvSpPr/>
          <p:nvPr/>
        </p:nvSpPr>
        <p:spPr>
          <a:xfrm>
            <a:off x="4842638" y="42837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6">
            <a:extLst>
              <a:ext uri="{FF2B5EF4-FFF2-40B4-BE49-F238E27FC236}">
                <a16:creationId xmlns:a16="http://schemas.microsoft.com/office/drawing/2014/main" id="{24237336-D082-3B49-DE92-7C20BE8953B6}"/>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a:extLst>
              <a:ext uri="{FF2B5EF4-FFF2-40B4-BE49-F238E27FC236}">
                <a16:creationId xmlns:a16="http://schemas.microsoft.com/office/drawing/2014/main" id="{EB77D404-3F88-AEF7-A6F1-AAEAB94EDC46}"/>
              </a:ext>
            </a:extLst>
          </p:cNvPr>
          <p:cNvSpPr/>
          <p:nvPr/>
        </p:nvSpPr>
        <p:spPr>
          <a:xfrm>
            <a:off x="6019400" y="647538"/>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itre 2">
            <a:extLst>
              <a:ext uri="{FF2B5EF4-FFF2-40B4-BE49-F238E27FC236}">
                <a16:creationId xmlns:a16="http://schemas.microsoft.com/office/drawing/2014/main" id="{E1EF3352-0ADA-691E-EE9E-48B62CA2646B}"/>
              </a:ext>
            </a:extLst>
          </p:cNvPr>
          <p:cNvSpPr>
            <a:spLocks noGrp="1"/>
          </p:cNvSpPr>
          <p:nvPr>
            <p:ph type="title"/>
          </p:nvPr>
        </p:nvSpPr>
        <p:spPr>
          <a:xfrm>
            <a:off x="523373" y="2359478"/>
            <a:ext cx="8097253" cy="2349043"/>
          </a:xfrm>
        </p:spPr>
        <p:txBody>
          <a:bodyPr>
            <a:normAutofit fontScale="90000"/>
          </a:bodyPr>
          <a:lstStyle/>
          <a:p>
            <a:pPr algn="l">
              <a:lnSpc>
                <a:spcPct val="150000"/>
              </a:lnSpc>
            </a:pPr>
            <a:r>
              <a:rPr lang="fr-FR" sz="1800" dirty="0"/>
              <a:t>Quelle déclaration concernant les récepteurs nucléaires est correcte ?</a:t>
            </a:r>
            <a:br>
              <a:rPr lang="fr-FR" sz="1800" dirty="0"/>
            </a:br>
            <a:br>
              <a:rPr lang="fr-FR" sz="1800" dirty="0">
                <a:solidFill>
                  <a:schemeClr val="accent1"/>
                </a:solidFill>
              </a:rPr>
            </a:br>
            <a:r>
              <a:rPr lang="fr-FR" sz="1800" dirty="0">
                <a:solidFill>
                  <a:schemeClr val="accent1"/>
                </a:solidFill>
              </a:rPr>
              <a:t>A. Les récepteurs nucléaires se trouvent uniquement dans le noyau.</a:t>
            </a:r>
            <a:br>
              <a:rPr lang="fr-FR" sz="1800" dirty="0">
                <a:solidFill>
                  <a:schemeClr val="accent1"/>
                </a:solidFill>
              </a:rPr>
            </a:br>
            <a:r>
              <a:rPr lang="fr-FR" sz="1800" dirty="0">
                <a:solidFill>
                  <a:srgbClr val="92D050"/>
                </a:solidFill>
              </a:rPr>
              <a:t>B. De nombreux récepteurs nucléaires se transloquent vers le noyau après avoir lié leur hormone.</a:t>
            </a:r>
            <a:br>
              <a:rPr lang="fr-FR" sz="1800" dirty="0">
                <a:solidFill>
                  <a:srgbClr val="92D050"/>
                </a:solidFill>
              </a:rPr>
            </a:br>
            <a:r>
              <a:rPr lang="fr-FR" sz="1800" dirty="0">
                <a:solidFill>
                  <a:schemeClr val="accent1"/>
                </a:solidFill>
              </a:rPr>
              <a:t>C. Tous les récepteurs nucléaires se lient à une hormone stéroïdienne.</a:t>
            </a:r>
            <a:br>
              <a:rPr lang="fr-FR" sz="1800" dirty="0">
                <a:solidFill>
                  <a:schemeClr val="accent1"/>
                </a:solidFill>
              </a:rPr>
            </a:br>
            <a:r>
              <a:rPr lang="fr-FR" sz="1800" dirty="0">
                <a:solidFill>
                  <a:schemeClr val="accent1"/>
                </a:solidFill>
              </a:rPr>
              <a:t>D. Les récepteurs nucléaires ne se lient qu'aux hormones dans le noyau.</a:t>
            </a:r>
            <a:br>
              <a:rPr lang="fr-FR" sz="1800" dirty="0">
                <a:solidFill>
                  <a:schemeClr val="accent1"/>
                </a:solidFill>
              </a:rPr>
            </a:br>
            <a:r>
              <a:rPr lang="fr-FR" sz="1800" dirty="0">
                <a:solidFill>
                  <a:schemeClr val="accent1"/>
                </a:solidFill>
              </a:rPr>
              <a:t>E. Tous les récepteurs nucléaires forment un homodimère après avoir lié une hormone.</a:t>
            </a:r>
            <a:br>
              <a:rPr lang="fr-FR" sz="1800" dirty="0">
                <a:solidFill>
                  <a:schemeClr val="accent1"/>
                </a:solidFill>
              </a:rPr>
            </a:br>
            <a:br>
              <a:rPr lang="fr-FR" sz="1800" dirty="0">
                <a:solidFill>
                  <a:schemeClr val="accent1"/>
                </a:solidFill>
              </a:rPr>
            </a:br>
            <a:br>
              <a:rPr lang="fr-FR" sz="1800" dirty="0">
                <a:solidFill>
                  <a:schemeClr val="accent1"/>
                </a:solidFill>
              </a:rPr>
            </a:br>
            <a:br>
              <a:rPr lang="fr-FR" sz="1800" dirty="0">
                <a:solidFill>
                  <a:schemeClr val="accent1"/>
                </a:solidFill>
              </a:rPr>
            </a:br>
            <a:endParaRPr lang="fr-FR" sz="1800" dirty="0">
              <a:solidFill>
                <a:schemeClr val="accent1"/>
              </a:solidFill>
            </a:endParaRPr>
          </a:p>
        </p:txBody>
      </p:sp>
    </p:spTree>
    <p:extLst>
      <p:ext uri="{BB962C8B-B14F-4D97-AF65-F5344CB8AC3E}">
        <p14:creationId xmlns:p14="http://schemas.microsoft.com/office/powerpoint/2010/main" val="26049330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56"/>
        <p:cNvGrpSpPr/>
        <p:nvPr/>
      </p:nvGrpSpPr>
      <p:grpSpPr>
        <a:xfrm>
          <a:off x="0" y="0"/>
          <a:ext cx="0" cy="0"/>
          <a:chOff x="0" y="0"/>
          <a:chExt cx="0" cy="0"/>
        </a:xfrm>
      </p:grpSpPr>
      <p:sp>
        <p:nvSpPr>
          <p:cNvPr id="957" name="Google Shape;957;p54"/>
          <p:cNvSpPr txBox="1">
            <a:spLocks noGrp="1"/>
          </p:cNvSpPr>
          <p:nvPr>
            <p:ph type="subTitle" idx="1"/>
          </p:nvPr>
        </p:nvSpPr>
        <p:spPr>
          <a:xfrm>
            <a:off x="1540800" y="4098950"/>
            <a:ext cx="6062400" cy="226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DZ" dirty="0">
                <a:latin typeface="Aldhabi" panose="01000000000000000000" pitchFamily="2" charset="-78"/>
                <a:cs typeface="Aldhabi" panose="01000000000000000000" pitchFamily="2" charset="-78"/>
              </a:rPr>
              <a:t>- عن شجاعة الجهل — د. أحمد خالد توفيق</a:t>
            </a:r>
            <a:endParaRPr dirty="0">
              <a:latin typeface="Aldhabi" panose="01000000000000000000" pitchFamily="2" charset="-78"/>
              <a:cs typeface="Aldhabi" panose="01000000000000000000" pitchFamily="2" charset="-78"/>
            </a:endParaRPr>
          </a:p>
        </p:txBody>
      </p:sp>
      <p:sp>
        <p:nvSpPr>
          <p:cNvPr id="958" name="Google Shape;958;p54"/>
          <p:cNvSpPr txBox="1">
            <a:spLocks noGrp="1"/>
          </p:cNvSpPr>
          <p:nvPr>
            <p:ph type="title"/>
          </p:nvPr>
        </p:nvSpPr>
        <p:spPr>
          <a:xfrm>
            <a:off x="637673" y="817750"/>
            <a:ext cx="7868653" cy="316843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DZ" sz="1800" dirty="0">
                <a:latin typeface="Microsoft Uighur" panose="02000000000000000000" pitchFamily="2" charset="-78"/>
                <a:cs typeface="Microsoft Uighur" panose="02000000000000000000" pitchFamily="2" charset="-78"/>
              </a:rPr>
              <a:t>في رحلة ريفية رأيت مجموعة من أصدقائي يلعبون لعبة سخيفة : علقوا زجاجة مياه غازيه فارغه بحبل على غصن شجرة وجعلوها تتأرجح كبندول الساعة، ثم راحوا يصوبون عليها بالبندقية من مسافة بعيدة نسبياً. دنوت منهم وقررت أن اجرب ما هذه؟ بندقية؟ كيف تطلقون بها؟ ما المطلوب بالضبط ؟ إصابة هذه الزجاجة؟ دعوني أجرب. وضغطت الزناد بلا تفكير لتتناثر شظايا الزجاجة في كل أتجاه ويشهق اصدقائي ذهولاً. عرفت فيما بعد أنهم يحاولون منذ ساعة وأن ثلاثة منهم حاصلين علي جوائز في الرماية لكنهم فشلوا !لو كنت أعرف هذا كله مسبقا لفشلت حتماً. شجاعة الجهل. لولاها لما فعلنا أي شيء، لأننا نتوقع الفشل من البداية. لهذا لم أندهش عندما قرأت عن ذلك الشاب الأمريكي الذي دخل قاعة المحاضرات متأخراً فوجد علي لوح الكتابة معادلة غير محلولة. نسخها وافترض ان هذه هي واجبه المنزلي. وهكذا عاد لداره وسهر حتي أتم حل هذه المعادلة وقدمها لأستاذه في اليوم التالي أصيب الأستاذ بالذهول، وطلب الفتى ليخبره بالحقيقة: هذه المعادلة لأحل لها أو هكذا اعتبر أساتذة الرياضيات عبر التاريخ ، وقد كتبها الأستاذ علي لوح الكتابة كنموذج للمعادلات مستحيلة الحل.. الطالب الذي لم يعرف هذه الحقيقة حلها في ليلة واحدة !هنا .. يجب أن نتحلى بشجاعة الجهل ولا نفكر في مدى صعوبة ما نحن بصدده، ولا بعدد من فشلوا قبلنا. هذه هي الطريقة الوحيدة الممكنة للنجاح، أما لو حاصرتنا أشباح المخاوف قبل أن نبدأ فلسوف تخرج تلك الكلاب السوداء المفترسة لتمزقنا قبل ان نخطو خطوة واحدة !</a:t>
            </a:r>
            <a:endParaRPr sz="1800" dirty="0">
              <a:latin typeface="Microsoft Uighur" panose="02000000000000000000" pitchFamily="2" charset="-78"/>
              <a:cs typeface="Microsoft Uighur" panose="02000000000000000000" pitchFamily="2" charset="-78"/>
            </a:endParaRPr>
          </a:p>
        </p:txBody>
      </p:sp>
      <p:sp>
        <p:nvSpPr>
          <p:cNvPr id="959" name="Google Shape;959;p54"/>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54"/>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31"/>
        <p:cNvGrpSpPr/>
        <p:nvPr/>
      </p:nvGrpSpPr>
      <p:grpSpPr>
        <a:xfrm>
          <a:off x="0" y="0"/>
          <a:ext cx="0" cy="0"/>
          <a:chOff x="0" y="0"/>
          <a:chExt cx="0" cy="0"/>
        </a:xfrm>
      </p:grpSpPr>
      <p:sp>
        <p:nvSpPr>
          <p:cNvPr id="1132" name="Google Shape;1132;p62"/>
          <p:cNvSpPr txBox="1">
            <a:spLocks noGrp="1"/>
          </p:cNvSpPr>
          <p:nvPr>
            <p:ph type="title"/>
          </p:nvPr>
        </p:nvSpPr>
        <p:spPr>
          <a:xfrm>
            <a:off x="349800" y="349800"/>
            <a:ext cx="8444400" cy="664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fr-FR" dirty="0"/>
              <a:t>M</a:t>
            </a:r>
            <a:r>
              <a:rPr lang="en" dirty="0"/>
              <a:t>a chaine youtube </a:t>
            </a:r>
            <a:endParaRPr dirty="0"/>
          </a:p>
        </p:txBody>
      </p:sp>
      <p:grpSp>
        <p:nvGrpSpPr>
          <p:cNvPr id="1134" name="Google Shape;1134;p62"/>
          <p:cNvGrpSpPr/>
          <p:nvPr/>
        </p:nvGrpSpPr>
        <p:grpSpPr>
          <a:xfrm>
            <a:off x="2811119" y="1639350"/>
            <a:ext cx="3521761" cy="2697654"/>
            <a:chOff x="4333288" y="1406500"/>
            <a:chExt cx="3521761" cy="2697654"/>
          </a:xfrm>
        </p:grpSpPr>
        <p:sp>
          <p:nvSpPr>
            <p:cNvPr id="1135" name="Google Shape;1135;p62"/>
            <p:cNvSpPr/>
            <p:nvPr/>
          </p:nvSpPr>
          <p:spPr>
            <a:xfrm>
              <a:off x="5702641" y="3812872"/>
              <a:ext cx="782790" cy="191902"/>
            </a:xfrm>
            <a:custGeom>
              <a:avLst/>
              <a:gdLst/>
              <a:ahLst/>
              <a:cxnLst/>
              <a:rect l="l" t="t" r="r" b="b"/>
              <a:pathLst>
                <a:path w="62900" h="15420" extrusionOk="0">
                  <a:moveTo>
                    <a:pt x="1" y="0"/>
                  </a:moveTo>
                  <a:lnTo>
                    <a:pt x="1" y="15420"/>
                  </a:lnTo>
                  <a:lnTo>
                    <a:pt x="62899" y="15420"/>
                  </a:lnTo>
                  <a:lnTo>
                    <a:pt x="6289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62"/>
            <p:cNvSpPr/>
            <p:nvPr/>
          </p:nvSpPr>
          <p:spPr>
            <a:xfrm>
              <a:off x="5505244" y="4004743"/>
              <a:ext cx="1177621" cy="99411"/>
            </a:xfrm>
            <a:custGeom>
              <a:avLst/>
              <a:gdLst/>
              <a:ahLst/>
              <a:cxnLst/>
              <a:rect l="l" t="t" r="r" b="b"/>
              <a:pathLst>
                <a:path w="94626" h="7988" extrusionOk="0">
                  <a:moveTo>
                    <a:pt x="3994" y="1"/>
                  </a:moveTo>
                  <a:cubicBezTo>
                    <a:pt x="1776" y="1"/>
                    <a:pt x="1" y="1776"/>
                    <a:pt x="1" y="3994"/>
                  </a:cubicBezTo>
                  <a:cubicBezTo>
                    <a:pt x="1" y="6213"/>
                    <a:pt x="1776" y="7988"/>
                    <a:pt x="3994" y="7988"/>
                  </a:cubicBezTo>
                  <a:lnTo>
                    <a:pt x="90632" y="7988"/>
                  </a:lnTo>
                  <a:cubicBezTo>
                    <a:pt x="92850" y="7988"/>
                    <a:pt x="94625" y="6213"/>
                    <a:pt x="94625" y="3994"/>
                  </a:cubicBezTo>
                  <a:cubicBezTo>
                    <a:pt x="94625" y="1776"/>
                    <a:pt x="92850" y="1"/>
                    <a:pt x="906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62"/>
            <p:cNvSpPr/>
            <p:nvPr/>
          </p:nvSpPr>
          <p:spPr>
            <a:xfrm>
              <a:off x="4333288" y="1406500"/>
              <a:ext cx="3521761" cy="2111265"/>
            </a:xfrm>
            <a:custGeom>
              <a:avLst/>
              <a:gdLst/>
              <a:ahLst/>
              <a:cxnLst/>
              <a:rect l="l" t="t" r="r" b="b"/>
              <a:pathLst>
                <a:path w="282986" h="162405" extrusionOk="0">
                  <a:moveTo>
                    <a:pt x="9096" y="0"/>
                  </a:moveTo>
                  <a:cubicBezTo>
                    <a:pt x="4104" y="0"/>
                    <a:pt x="0" y="4104"/>
                    <a:pt x="0" y="9096"/>
                  </a:cubicBezTo>
                  <a:lnTo>
                    <a:pt x="0" y="162404"/>
                  </a:lnTo>
                  <a:lnTo>
                    <a:pt x="282986" y="162404"/>
                  </a:lnTo>
                  <a:lnTo>
                    <a:pt x="282986" y="9096"/>
                  </a:lnTo>
                  <a:cubicBezTo>
                    <a:pt x="282986" y="4104"/>
                    <a:pt x="278881" y="0"/>
                    <a:pt x="2738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62"/>
            <p:cNvSpPr/>
            <p:nvPr/>
          </p:nvSpPr>
          <p:spPr>
            <a:xfrm>
              <a:off x="4333288" y="3517676"/>
              <a:ext cx="3521761" cy="314582"/>
            </a:xfrm>
            <a:custGeom>
              <a:avLst/>
              <a:gdLst/>
              <a:ahLst/>
              <a:cxnLst/>
              <a:rect l="l" t="t" r="r" b="b"/>
              <a:pathLst>
                <a:path w="282986" h="25293" extrusionOk="0">
                  <a:moveTo>
                    <a:pt x="0" y="0"/>
                  </a:moveTo>
                  <a:lnTo>
                    <a:pt x="0" y="16307"/>
                  </a:lnTo>
                  <a:cubicBezTo>
                    <a:pt x="0" y="21299"/>
                    <a:pt x="4104" y="25292"/>
                    <a:pt x="9096" y="25292"/>
                  </a:cubicBezTo>
                  <a:lnTo>
                    <a:pt x="273890" y="25292"/>
                  </a:lnTo>
                  <a:cubicBezTo>
                    <a:pt x="278881" y="25292"/>
                    <a:pt x="282986" y="21299"/>
                    <a:pt x="282986" y="16307"/>
                  </a:cubicBezTo>
                  <a:lnTo>
                    <a:pt x="28298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62"/>
            <p:cNvSpPr/>
            <p:nvPr/>
          </p:nvSpPr>
          <p:spPr>
            <a:xfrm>
              <a:off x="6004953" y="3608570"/>
              <a:ext cx="156023" cy="133274"/>
            </a:xfrm>
            <a:custGeom>
              <a:avLst/>
              <a:gdLst/>
              <a:ahLst/>
              <a:cxnLst/>
              <a:rect l="l" t="t" r="r" b="b"/>
              <a:pathLst>
                <a:path w="12537" h="10709" extrusionOk="0">
                  <a:moveTo>
                    <a:pt x="7211" y="1"/>
                  </a:moveTo>
                  <a:cubicBezTo>
                    <a:pt x="2330" y="1"/>
                    <a:pt x="1" y="5769"/>
                    <a:pt x="3329" y="9097"/>
                  </a:cubicBezTo>
                  <a:cubicBezTo>
                    <a:pt x="4444" y="10212"/>
                    <a:pt x="5803" y="10709"/>
                    <a:pt x="7132" y="10709"/>
                  </a:cubicBezTo>
                  <a:cubicBezTo>
                    <a:pt x="9902" y="10709"/>
                    <a:pt x="12536" y="8549"/>
                    <a:pt x="12536" y="5325"/>
                  </a:cubicBezTo>
                  <a:cubicBezTo>
                    <a:pt x="12536" y="2330"/>
                    <a:pt x="10096" y="1"/>
                    <a:pt x="72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1" name="Google Shape;1141;p62"/>
          <p:cNvGrpSpPr/>
          <p:nvPr/>
        </p:nvGrpSpPr>
        <p:grpSpPr>
          <a:xfrm>
            <a:off x="3439550" y="1391000"/>
            <a:ext cx="889450" cy="113763"/>
            <a:chOff x="3439550" y="1391000"/>
            <a:chExt cx="889450" cy="113763"/>
          </a:xfrm>
        </p:grpSpPr>
        <p:sp>
          <p:nvSpPr>
            <p:cNvPr id="1142" name="Google Shape;1142;p62"/>
            <p:cNvSpPr/>
            <p:nvPr/>
          </p:nvSpPr>
          <p:spPr>
            <a:xfrm>
              <a:off x="3679200" y="1504738"/>
              <a:ext cx="649800" cy="25"/>
            </a:xfrm>
            <a:custGeom>
              <a:avLst/>
              <a:gdLst/>
              <a:ahLst/>
              <a:cxnLst/>
              <a:rect l="l" t="t" r="r" b="b"/>
              <a:pathLst>
                <a:path w="25992" h="1" fill="none" extrusionOk="0">
                  <a:moveTo>
                    <a:pt x="0" y="1"/>
                  </a:moveTo>
                  <a:lnTo>
                    <a:pt x="25991"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62"/>
            <p:cNvSpPr/>
            <p:nvPr/>
          </p:nvSpPr>
          <p:spPr>
            <a:xfrm>
              <a:off x="3439550" y="1391000"/>
              <a:ext cx="382500" cy="25"/>
            </a:xfrm>
            <a:custGeom>
              <a:avLst/>
              <a:gdLst/>
              <a:ahLst/>
              <a:cxnLst/>
              <a:rect l="l" t="t" r="r" b="b"/>
              <a:pathLst>
                <a:path w="15300" h="1" fill="none" extrusionOk="0">
                  <a:moveTo>
                    <a:pt x="15300" y="1"/>
                  </a:moveTo>
                  <a:lnTo>
                    <a:pt x="0" y="1"/>
                  </a:lnTo>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44" name="Google Shape;1144;p62"/>
          <p:cNvSpPr/>
          <p:nvPr/>
        </p:nvSpPr>
        <p:spPr>
          <a:xfrm>
            <a:off x="980300" y="3944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62"/>
          <p:cNvSpPr/>
          <p:nvPr/>
        </p:nvSpPr>
        <p:spPr>
          <a:xfrm>
            <a:off x="4329000" y="4431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62"/>
          <p:cNvSpPr/>
          <p:nvPr/>
        </p:nvSpPr>
        <p:spPr>
          <a:xfrm>
            <a:off x="2105700" y="1639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Image 4">
            <a:extLst>
              <a:ext uri="{FF2B5EF4-FFF2-40B4-BE49-F238E27FC236}">
                <a16:creationId xmlns:a16="http://schemas.microsoft.com/office/drawing/2014/main" id="{9D65E0E6-4CFC-75E1-5DB6-6CE9FA164977}"/>
              </a:ext>
            </a:extLst>
          </p:cNvPr>
          <p:cNvPicPr>
            <a:picLocks noChangeAspect="1"/>
          </p:cNvPicPr>
          <p:nvPr/>
        </p:nvPicPr>
        <p:blipFill>
          <a:blip r:embed="rId3"/>
          <a:stretch>
            <a:fillRect/>
          </a:stretch>
        </p:blipFill>
        <p:spPr>
          <a:xfrm>
            <a:off x="2962217" y="1996972"/>
            <a:ext cx="3219300" cy="1395932"/>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56">
          <a:extLst>
            <a:ext uri="{FF2B5EF4-FFF2-40B4-BE49-F238E27FC236}">
              <a16:creationId xmlns:a16="http://schemas.microsoft.com/office/drawing/2014/main" id="{5A7A79FB-4005-8284-06F9-A2784D91C6D9}"/>
            </a:ext>
          </a:extLst>
        </p:cNvPr>
        <p:cNvGrpSpPr/>
        <p:nvPr/>
      </p:nvGrpSpPr>
      <p:grpSpPr>
        <a:xfrm>
          <a:off x="0" y="0"/>
          <a:ext cx="0" cy="0"/>
          <a:chOff x="0" y="0"/>
          <a:chExt cx="0" cy="0"/>
        </a:xfrm>
      </p:grpSpPr>
      <p:sp>
        <p:nvSpPr>
          <p:cNvPr id="958" name="Google Shape;958;p54">
            <a:extLst>
              <a:ext uri="{FF2B5EF4-FFF2-40B4-BE49-F238E27FC236}">
                <a16:creationId xmlns:a16="http://schemas.microsoft.com/office/drawing/2014/main" id="{5CC81F32-9738-6170-C7A8-08C4B20F8E58}"/>
              </a:ext>
            </a:extLst>
          </p:cNvPr>
          <p:cNvSpPr txBox="1">
            <a:spLocks noGrp="1"/>
          </p:cNvSpPr>
          <p:nvPr>
            <p:ph type="title"/>
          </p:nvPr>
        </p:nvSpPr>
        <p:spPr>
          <a:xfrm>
            <a:off x="923950" y="1582888"/>
            <a:ext cx="7136946" cy="1977723"/>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FR" sz="3600" b="1" dirty="0"/>
              <a:t>M</a:t>
            </a:r>
            <a:r>
              <a:rPr lang="en" sz="3600" b="1" dirty="0"/>
              <a:t>erci</a:t>
            </a:r>
            <a:br>
              <a:rPr lang="en" sz="3600" b="1" dirty="0"/>
            </a:br>
            <a:r>
              <a:rPr lang="en" sz="3600" b="1" dirty="0"/>
              <a:t> pour votre attention </a:t>
            </a:r>
            <a:endParaRPr sz="3600" b="1" dirty="0"/>
          </a:p>
        </p:txBody>
      </p:sp>
      <p:sp>
        <p:nvSpPr>
          <p:cNvPr id="959" name="Google Shape;959;p54">
            <a:extLst>
              <a:ext uri="{FF2B5EF4-FFF2-40B4-BE49-F238E27FC236}">
                <a16:creationId xmlns:a16="http://schemas.microsoft.com/office/drawing/2014/main" id="{146F34F3-0338-CEE2-F90B-967AC463E3B6}"/>
              </a:ext>
            </a:extLst>
          </p:cNvPr>
          <p:cNvSpPr/>
          <p:nvPr/>
        </p:nvSpPr>
        <p:spPr>
          <a:xfrm>
            <a:off x="1278150" y="4212350"/>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54">
            <a:extLst>
              <a:ext uri="{FF2B5EF4-FFF2-40B4-BE49-F238E27FC236}">
                <a16:creationId xmlns:a16="http://schemas.microsoft.com/office/drawing/2014/main" id="{96DE302D-89C8-2C97-FE25-13AD082A9E6E}"/>
              </a:ext>
            </a:extLst>
          </p:cNvPr>
          <p:cNvSpPr/>
          <p:nvPr/>
        </p:nvSpPr>
        <p:spPr>
          <a:xfrm>
            <a:off x="923950" y="2443075"/>
            <a:ext cx="103486" cy="103486"/>
          </a:xfrm>
          <a:custGeom>
            <a:avLst/>
            <a:gdLst/>
            <a:ahLst/>
            <a:cxnLst/>
            <a:rect l="l" t="t" r="r" b="b"/>
            <a:pathLst>
              <a:path w="2954" h="2954" fill="none" extrusionOk="0">
                <a:moveTo>
                  <a:pt x="2954" y="1477"/>
                </a:moveTo>
                <a:cubicBezTo>
                  <a:pt x="2954" y="2298"/>
                  <a:pt x="2299" y="2953"/>
                  <a:pt x="1477" y="2953"/>
                </a:cubicBezTo>
                <a:cubicBezTo>
                  <a:pt x="656" y="2953"/>
                  <a:pt x="1" y="2298"/>
                  <a:pt x="1" y="1477"/>
                </a:cubicBezTo>
                <a:cubicBezTo>
                  <a:pt x="1" y="655"/>
                  <a:pt x="656" y="0"/>
                  <a:pt x="1477" y="0"/>
                </a:cubicBezTo>
                <a:cubicBezTo>
                  <a:pt x="2299" y="0"/>
                  <a:pt x="2954" y="655"/>
                  <a:pt x="2954" y="1477"/>
                </a:cubicBezTo>
                <a:close/>
              </a:path>
            </a:pathLst>
          </a:custGeom>
          <a:noFill/>
          <a:ln w="952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1287448"/>
      </p:ext>
    </p:extLst>
  </p:cSld>
  <p:clrMapOvr>
    <a:masterClrMapping/>
  </p:clrMapOvr>
</p:sld>
</file>

<file path=ppt/theme/theme1.xml><?xml version="1.0" encoding="utf-8"?>
<a:theme xmlns:a="http://schemas.openxmlformats.org/drawingml/2006/main" name="Biochemical Technician CV by Slidesgo">
  <a:themeElements>
    <a:clrScheme name="Simple Light">
      <a:dk1>
        <a:srgbClr val="2A2E38"/>
      </a:dk1>
      <a:lt1>
        <a:srgbClr val="9CE8E7"/>
      </a:lt1>
      <a:dk2>
        <a:srgbClr val="FFFFFF"/>
      </a:dk2>
      <a:lt2>
        <a:srgbClr val="CCCCCC"/>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6264</TotalTime>
  <Words>1825</Words>
  <Application>Microsoft Office PowerPoint</Application>
  <PresentationFormat>Affichage à l'écran (16:9)</PresentationFormat>
  <Paragraphs>33</Paragraphs>
  <Slides>30</Slides>
  <Notes>30</Notes>
  <HiddenSlides>0</HiddenSlides>
  <MMClips>0</MMClips>
  <ScaleCrop>false</ScaleCrop>
  <HeadingPairs>
    <vt:vector size="4" baseType="variant">
      <vt:variant>
        <vt:lpstr>Thème</vt:lpstr>
      </vt:variant>
      <vt:variant>
        <vt:i4>1</vt:i4>
      </vt:variant>
      <vt:variant>
        <vt:lpstr>Titres des diapositives</vt:lpstr>
      </vt:variant>
      <vt:variant>
        <vt:i4>30</vt:i4>
      </vt:variant>
    </vt:vector>
  </HeadingPairs>
  <TitlesOfParts>
    <vt:vector size="31" baseType="lpstr">
      <vt:lpstr>Biochemical Technician CV by Slidesgo</vt:lpstr>
      <vt:lpstr>QCMS Biochimie 2éme année </vt:lpstr>
      <vt:lpstr>QCMs résidanat </vt:lpstr>
      <vt:lpstr>(cochez la réponse juste) les hormones lipophiles possèdent dans la cellule cible des récepteurs localisés dans :   A. La mitochondrie. B. La membrane. C. Le cytosol. D. Le noyau. E. Le cytosol et le noyau.</vt:lpstr>
      <vt:lpstr>(cochez la réponse juste) les hormones lipophiles possèdent dans la cellule cible des récepteurs localisés dans :   A. La mitochondrie. B. La membrane. C. Le cytosol. D. Le noyau. E. Le cytosol et le noyau.</vt:lpstr>
      <vt:lpstr>La majorité des hormones protéiques agit sur leurs cellules cibles en:   A. Régulant l'activité des protéines G associées à des enzymes cytosoliques B. Régulant l'activité des protéines G associées à des enzymes membranaires C. Régulant l'activité des protéines E associées à des enzymes cytosoliques D. Régulant l'activité des protéines E associées a des enzymes membranaires E. Pénétrant dans les cellules cibles.</vt:lpstr>
      <vt:lpstr>La majorité des hormones protéiques agit sur leurs cellules cibles en:   A. Régulant l'activité des protéines G associées à des enzymes cytosoliques B. Régulant l'activité des protéines G associées à des enzymes membranaires C. Régulant l'activité des protéines E associées à des enzymes cytosoliques D. Régulant l'activité des protéines E associées a des enzymes membranaires E. Pénétrant dans les cellules cibles.</vt:lpstr>
      <vt:lpstr>Les transporteurs plasmatiques spécifiques d'hormones sont :  A. Des molécules lipidiques B. Des complexes glucido-lipidiques C. Des molécules de nature hydrophobe D. Des protéines ou des glycoprotéines E. Des molécules de forte affinité et de forte capacité de liaison.</vt:lpstr>
      <vt:lpstr>Les transporteurs plasmatiques spécifiques d'hormones sont :  A. Des molécules lipidiques B. Des complexes glucido-lipidiques C. Des molécules de nature hydrophobe D. Des protéines ou des glycoprotéines E. Des molécules de forte affinité et de forte capacité de liaison.</vt:lpstr>
      <vt:lpstr>Les récepteurs d'hormones protéiques sont localisés dans :  A. Le noyau B. La mitochondrie et la membrane plasmique C. La membrane plasmique D. Le noyau et le cytosol E. Le noyau et la membrane plasmique</vt:lpstr>
      <vt:lpstr>Les récepteurs d'hormones protéiques sont localisés dans :  A. Le noyau B. La mitochondrie et la membrane plasmique C. La membrane plasmique D. Le noyau et le cytosol E. Le noyau et la membrane plasmique</vt:lpstr>
      <vt:lpstr>QCMs externat 2024 </vt:lpstr>
      <vt:lpstr>Quelle caractéristique différencie la signalisation autocrine de la signalisation endocrine ?  A. La signalisation autocrine implique des molécules signalantes agissant sur les cellules voisines, tandis que la signalisation endocrine implique des hormones transportées dans le sang. B. La signalisation autocrine implique des molécules signalantes agissant sur la même cellule qui les a sécrétées, tandis que la signalisation endocrine implique des hormones agissant sur des cellules cibles distantes. C. La signalisation autocrine implique des neurotransmetteurs, tandis que la signalisation endocrine implique des enzymes. D. La signalisation autocrine implique des effets durables, tandis que la signalisation endocrine implique des réponses à court terme. E. La signalisation autocrine est limitée au système nerveux, tandis que la signalisation endocrine est restreinte au système circulatoire. </vt:lpstr>
      <vt:lpstr>Quelle caractéristique différencie la signalisation autocrine de la signalisation endocrine ?  A. La signalisation autocrine implique des molécules signalantes agissant sur les cellules voisines, tandis que la signalisation endocrine implique des hormones transportées dans le sang. B. La signalisation autocrine implique des molécules signalantes agissant sur la même cellule qui les a sécrétées, tandis que la signalisation endocrine implique des hormones agissant sur des cellules cibles distantes. C. La signalisation autocrine implique des neurotransmetteurs, tandis que la signalisation endocrine implique des enzymes. D. La signalisation autocrine implique des effets durables, tandis que la signalisation endocrine implique des réponses à court terme. E. La signalisation autocrine est limitée au système nerveux, tandis que la signalisation endocrine est restreinte au système circulatoire. </vt:lpstr>
      <vt:lpstr>Étant donné que la voie de la protéine kinase A implique l’AMPc comme second messager , lequel des scénarios suivants diminuerait probablement l’activité de la PKA :   A. Inhibition de l’adénylate cyclase  B. Augmentation de la concentration des ions calcium  C. Activation de la guanylate cyclase  D. Élévation des niveaux de DAG  E. Diminution de l’activité de la phosphodiesterase  </vt:lpstr>
      <vt:lpstr>Étant donné que la voie de la protéine kinase A implique l’AMPc comme second messager , lequel des scénarios suivants diminuerait probablement l’activité de la PKA :   A. Inhibition de l’adénylate cyclase  B. Augmentation de la concentration des ions calcium  C. Activation de la guanylate cyclase  D. Élévation des niveaux de DAG  E. Diminution de l’activité de la phosphodiesterase  </vt:lpstr>
      <vt:lpstr>Explication </vt:lpstr>
      <vt:lpstr>Analyser la voix de transduction du signal impliquant les récepteurs couplés aux protéines G. Quelle étape serait la plus directement affectée par une mutation empêchant l’hydrolyse du GTP ?   A. Liaison du ligand au récepteur B. Activation de l’adénylate cyclase C. Dissociation des sous unités de la protéine G D. Réassociation des sous unités de la protéine G E. Phosphorylation des protéines cibles par la protéine kinase   </vt:lpstr>
      <vt:lpstr>Analyser la voix de transduction du signal impliquant les récepteurs couplés aux protéines G. Quelle étape serait la plus directement affectée par une mutation empêchant l’hydrolyse du GTP ?    A. Liaison du ligand au récepteur B. Activation de l’adénylate cyclase C. Dissociation des sous unités de la protéine G D. Réassociation des sous unités de la protéine G E. Phosphorylation des protéines cibles par la protéine kinase   </vt:lpstr>
      <vt:lpstr>Explication </vt:lpstr>
      <vt:lpstr> Si une mutation survient dans le gène codant pour la phospholipase C , laquelle des voix de signalisation suivantes serait directement affectée ?   A. La voix expliquant la synthèse de l’AMPc à partir de l’ATP B. La voix impliquant la conversion de l’ATP en GMP C. La voix conduisant à la libération de calcium des stocks intracellulaires D. La voix résultant en la phosphorylation des résidus des résidus tyrosine E. La voix activant la cascade de la MAP kinase    </vt:lpstr>
      <vt:lpstr> Si une mutation survient dans le gène codant pour la phospholipase C , laquelle des voix de signalisation suivantes serait directement affectée ?   A. La voix expliquant la synthèse de l’AMPc à partir de l’ATP B. La voix impliquant la conversion de l’ATP en GMP C. La voix conduisant à la libération de calcium des stocks intracellulaires D. La voix résultant en la phosphorylation des résidus des résidus tyrosine E. La voix activant la cascade de la MAP kinase    </vt:lpstr>
      <vt:lpstr>Explication </vt:lpstr>
      <vt:lpstr> L’activation de la plupart des récepteurs de kinases tyrosine déclenche , Cocher  la réponse correcte :   A. Internalisation du récepteur B. Auto déphosphorylation C. Auto phosphorylation sur les résidus de méthionine   D. Dimérisation du récepteur et auto phosphorylation E. Translocation du récepteur vers le noyau    </vt:lpstr>
      <vt:lpstr> L’activation de la plupart des récepteurs de kinases tyrosine déclenche , Cocher  la réponse correcte :   A. Internalisation du récepteur B. Auto déphosphorylation C. Auto phosphorylation sur les résidus de méthionine   D. Dimérisation du récepteur et auto phosphorylation E. Translocation du récepteur vers le noyau    </vt:lpstr>
      <vt:lpstr>Explication </vt:lpstr>
      <vt:lpstr>Quelle déclaration concernant les récepteurs nucléaires est correcte ?  A. Les récepteurs nucléaires se trouvent uniquement dans le noyau. B. De nombreux récepteurs nucléaires se transloquent vers le noyau après avoir lié leur hormone. C. Tous les récepteurs nucléaires se lient à une hormone stéroïdienne. D. Les récepteurs nucléaires ne se lient qu'aux hormones dans le noyau. E. Tous les récepteurs nucléaires forment un homodimère après avoir lié une hormone.    </vt:lpstr>
      <vt:lpstr>Quelle déclaration concernant les récepteurs nucléaires est correcte ?  A. Les récepteurs nucléaires se trouvent uniquement dans le noyau. B. De nombreux récepteurs nucléaires se transloquent vers le noyau après avoir lié leur hormone. C. Tous les récepteurs nucléaires se lient à une hormone stéroïdienne. D. Les récepteurs nucléaires ne se lient qu'aux hormones dans le noyau. E. Tous les récepteurs nucléaires forment un homodimère après avoir lié une hormone.    </vt:lpstr>
      <vt:lpstr>في رحلة ريفية رأيت مجموعة من أصدقائي يلعبون لعبة سخيفة : علقوا زجاجة مياه غازيه فارغه بحبل على غصن شجرة وجعلوها تتأرجح كبندول الساعة، ثم راحوا يصوبون عليها بالبندقية من مسافة بعيدة نسبياً. دنوت منهم وقررت أن اجرب ما هذه؟ بندقية؟ كيف تطلقون بها؟ ما المطلوب بالضبط ؟ إصابة هذه الزجاجة؟ دعوني أجرب. وضغطت الزناد بلا تفكير لتتناثر شظايا الزجاجة في كل أتجاه ويشهق اصدقائي ذهولاً. عرفت فيما بعد أنهم يحاولون منذ ساعة وأن ثلاثة منهم حاصلين علي جوائز في الرماية لكنهم فشلوا !لو كنت أعرف هذا كله مسبقا لفشلت حتماً. شجاعة الجهل. لولاها لما فعلنا أي شيء، لأننا نتوقع الفشل من البداية. لهذا لم أندهش عندما قرأت عن ذلك الشاب الأمريكي الذي دخل قاعة المحاضرات متأخراً فوجد علي لوح الكتابة معادلة غير محلولة. نسخها وافترض ان هذه هي واجبه المنزلي. وهكذا عاد لداره وسهر حتي أتم حل هذه المعادلة وقدمها لأستاذه في اليوم التالي أصيب الأستاذ بالذهول، وطلب الفتى ليخبره بالحقيقة: هذه المعادلة لأحل لها أو هكذا اعتبر أساتذة الرياضيات عبر التاريخ ، وقد كتبها الأستاذ علي لوح الكتابة كنموذج للمعادلات مستحيلة الحل.. الطالب الذي لم يعرف هذه الحقيقة حلها في ليلة واحدة !هنا .. يجب أن نتحلى بشجاعة الجهل ولا نفكر في مدى صعوبة ما نحن بصدده، ولا بعدد من فشلوا قبلنا. هذه هي الطريقة الوحيدة الممكنة للنجاح، أما لو حاصرتنا أشباح المخاوف قبل أن نبدأ فلسوف تخرج تلك الكلاب السوداء المفترسة لتمزقنا قبل ان نخطو خطوة واحدة !</vt:lpstr>
      <vt:lpstr>Ma chaine youtube </vt:lpstr>
      <vt:lpstr>Merci  pour votre attention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QCMS Biochimie 2éme année </dc:title>
  <cp:lastModifiedBy>Microsoft Office User</cp:lastModifiedBy>
  <cp:revision>12</cp:revision>
  <dcterms:modified xsi:type="dcterms:W3CDTF">2025-02-07T22:38:52Z</dcterms:modified>
</cp:coreProperties>
</file>