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59" r:id="rId4"/>
    <p:sldId id="268" r:id="rId5"/>
    <p:sldId id="260" r:id="rId6"/>
    <p:sldId id="269" r:id="rId7"/>
    <p:sldId id="261" r:id="rId8"/>
    <p:sldId id="270" r:id="rId9"/>
    <p:sldId id="262" r:id="rId10"/>
    <p:sldId id="271" r:id="rId11"/>
    <p:sldId id="263" r:id="rId12"/>
    <p:sldId id="272" r:id="rId13"/>
    <p:sldId id="265" r:id="rId14"/>
    <p:sldId id="273" r:id="rId15"/>
    <p:sldId id="264" r:id="rId16"/>
    <p:sldId id="274" r:id="rId17"/>
    <p:sldId id="266" r:id="rId18"/>
    <p:sldId id="275" r:id="rId19"/>
    <p:sldId id="276" r:id="rId20"/>
    <p:sldId id="267" r:id="rId21"/>
    <p:sldId id="277" r:id="rId22"/>
    <p:sldId id="278" r:id="rId23"/>
    <p:sldId id="281" r:id="rId24"/>
    <p:sldId id="280" r:id="rId25"/>
    <p:sldId id="279" r:id="rId26"/>
    <p:sldId id="282" r:id="rId27"/>
    <p:sldId id="283" r:id="rId28"/>
    <p:sldId id="284" r:id="rId29"/>
    <p:sldId id="285" r:id="rId30"/>
    <p:sldId id="286" r:id="rId31"/>
    <p:sldId id="287" r:id="rId32"/>
    <p:sldId id="28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57"/>
    <p:restoredTop sz="92868"/>
  </p:normalViewPr>
  <p:slideViewPr>
    <p:cSldViewPr snapToGrid="0" snapToObjects="1">
      <p:cViewPr varScale="1">
        <p:scale>
          <a:sx n="62" d="100"/>
          <a:sy n="62" d="100"/>
        </p:scale>
        <p:origin x="712" y="19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96EFDDE0-F29A-6C4A-AD9A-B4FFDD317862}" type="datetimeFigureOut">
              <a:rPr lang="fr-DZ" smtClean="0"/>
              <a:t>11/05/2025</a:t>
            </a:fld>
            <a:endParaRPr lang="fr-DZ"/>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fr-DZ"/>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068D74B6-47A2-BD49-807D-A1D89D9EE9A7}" type="slidenum">
              <a:rPr lang="fr-DZ" smtClean="0"/>
              <a:t>‹N°›</a:t>
            </a:fld>
            <a:endParaRPr lang="fr-DZ"/>
          </a:p>
        </p:txBody>
      </p:sp>
    </p:spTree>
    <p:extLst>
      <p:ext uri="{BB962C8B-B14F-4D97-AF65-F5344CB8AC3E}">
        <p14:creationId xmlns:p14="http://schemas.microsoft.com/office/powerpoint/2010/main" val="2662876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6EFDDE0-F29A-6C4A-AD9A-B4FFDD317862}" type="datetimeFigureOut">
              <a:rPr lang="fr-DZ" smtClean="0"/>
              <a:t>11/05/2025</a:t>
            </a:fld>
            <a:endParaRPr lang="fr-DZ"/>
          </a:p>
        </p:txBody>
      </p:sp>
      <p:sp>
        <p:nvSpPr>
          <p:cNvPr id="5" name="Footer Placeholder 4"/>
          <p:cNvSpPr>
            <a:spLocks noGrp="1"/>
          </p:cNvSpPr>
          <p:nvPr>
            <p:ph type="ftr" sz="quarter" idx="11"/>
          </p:nvPr>
        </p:nvSpPr>
        <p:spPr/>
        <p:txBody>
          <a:bodyPr/>
          <a:lstStyle/>
          <a:p>
            <a:endParaRPr lang="fr-DZ"/>
          </a:p>
        </p:txBody>
      </p:sp>
      <p:sp>
        <p:nvSpPr>
          <p:cNvPr id="6" name="Slide Number Placeholder 5"/>
          <p:cNvSpPr>
            <a:spLocks noGrp="1"/>
          </p:cNvSpPr>
          <p:nvPr>
            <p:ph type="sldNum" sz="quarter" idx="12"/>
          </p:nvPr>
        </p:nvSpPr>
        <p:spPr>
          <a:xfrm>
            <a:off x="10558300" y="5956137"/>
            <a:ext cx="1052508" cy="365125"/>
          </a:xfrm>
        </p:spPr>
        <p:txBody>
          <a:bodyPr/>
          <a:lstStyle/>
          <a:p>
            <a:fld id="{068D74B6-47A2-BD49-807D-A1D89D9EE9A7}" type="slidenum">
              <a:rPr lang="fr-DZ" smtClean="0"/>
              <a:t>‹N°›</a:t>
            </a:fld>
            <a:endParaRPr lang="fr-DZ"/>
          </a:p>
        </p:txBody>
      </p:sp>
    </p:spTree>
    <p:extLst>
      <p:ext uri="{BB962C8B-B14F-4D97-AF65-F5344CB8AC3E}">
        <p14:creationId xmlns:p14="http://schemas.microsoft.com/office/powerpoint/2010/main" val="3980666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96EFDDE0-F29A-6C4A-AD9A-B4FFDD317862}" type="datetimeFigureOut">
              <a:rPr lang="fr-DZ" smtClean="0"/>
              <a:t>11/05/2025</a:t>
            </a:fld>
            <a:endParaRPr lang="fr-DZ"/>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fr-DZ"/>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068D74B6-47A2-BD49-807D-A1D89D9EE9A7}" type="slidenum">
              <a:rPr lang="fr-DZ" smtClean="0"/>
              <a:t>‹N°›</a:t>
            </a:fld>
            <a:endParaRPr lang="fr-DZ"/>
          </a:p>
        </p:txBody>
      </p:sp>
    </p:spTree>
    <p:extLst>
      <p:ext uri="{BB962C8B-B14F-4D97-AF65-F5344CB8AC3E}">
        <p14:creationId xmlns:p14="http://schemas.microsoft.com/office/powerpoint/2010/main" val="122915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6EFDDE0-F29A-6C4A-AD9A-B4FFDD317862}" type="datetimeFigureOut">
              <a:rPr lang="fr-DZ" smtClean="0"/>
              <a:t>11/05/2025</a:t>
            </a:fld>
            <a:endParaRPr lang="fr-DZ"/>
          </a:p>
        </p:txBody>
      </p:sp>
      <p:sp>
        <p:nvSpPr>
          <p:cNvPr id="6" name="Footer Placeholder 5"/>
          <p:cNvSpPr>
            <a:spLocks noGrp="1"/>
          </p:cNvSpPr>
          <p:nvPr>
            <p:ph type="ftr" sz="quarter" idx="11"/>
          </p:nvPr>
        </p:nvSpPr>
        <p:spPr/>
        <p:txBody>
          <a:bodyPr/>
          <a:lstStyle/>
          <a:p>
            <a:endParaRPr lang="fr-DZ"/>
          </a:p>
        </p:txBody>
      </p:sp>
      <p:sp>
        <p:nvSpPr>
          <p:cNvPr id="7" name="Slide Number Placeholder 6"/>
          <p:cNvSpPr>
            <a:spLocks noGrp="1"/>
          </p:cNvSpPr>
          <p:nvPr>
            <p:ph type="sldNum" sz="quarter" idx="12"/>
          </p:nvPr>
        </p:nvSpPr>
        <p:spPr/>
        <p:txBody>
          <a:bodyPr/>
          <a:lstStyle/>
          <a:p>
            <a:fld id="{068D74B6-47A2-BD49-807D-A1D89D9EE9A7}" type="slidenum">
              <a:rPr lang="fr-DZ" smtClean="0"/>
              <a:t>‹N°›</a:t>
            </a:fld>
            <a:endParaRPr lang="fr-DZ"/>
          </a:p>
        </p:txBody>
      </p:sp>
    </p:spTree>
    <p:extLst>
      <p:ext uri="{BB962C8B-B14F-4D97-AF65-F5344CB8AC3E}">
        <p14:creationId xmlns:p14="http://schemas.microsoft.com/office/powerpoint/2010/main" val="236890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6EFDDE0-F29A-6C4A-AD9A-B4FFDD317862}" type="datetimeFigureOut">
              <a:rPr lang="fr-DZ" smtClean="0"/>
              <a:t>11/05/2025</a:t>
            </a:fld>
            <a:endParaRPr lang="fr-DZ"/>
          </a:p>
        </p:txBody>
      </p:sp>
      <p:sp>
        <p:nvSpPr>
          <p:cNvPr id="8" name="Footer Placeholder 7"/>
          <p:cNvSpPr>
            <a:spLocks noGrp="1"/>
          </p:cNvSpPr>
          <p:nvPr>
            <p:ph type="ftr" sz="quarter" idx="11"/>
          </p:nvPr>
        </p:nvSpPr>
        <p:spPr/>
        <p:txBody>
          <a:bodyPr/>
          <a:lstStyle/>
          <a:p>
            <a:endParaRPr lang="fr-DZ"/>
          </a:p>
        </p:txBody>
      </p:sp>
      <p:sp>
        <p:nvSpPr>
          <p:cNvPr id="9" name="Slide Number Placeholder 8"/>
          <p:cNvSpPr>
            <a:spLocks noGrp="1"/>
          </p:cNvSpPr>
          <p:nvPr>
            <p:ph type="sldNum" sz="quarter" idx="12"/>
          </p:nvPr>
        </p:nvSpPr>
        <p:spPr/>
        <p:txBody>
          <a:bodyPr/>
          <a:lstStyle/>
          <a:p>
            <a:fld id="{068D74B6-47A2-BD49-807D-A1D89D9EE9A7}" type="slidenum">
              <a:rPr lang="fr-DZ" smtClean="0"/>
              <a:t>‹N°›</a:t>
            </a:fld>
            <a:endParaRPr lang="fr-DZ"/>
          </a:p>
        </p:txBody>
      </p:sp>
    </p:spTree>
    <p:extLst>
      <p:ext uri="{BB962C8B-B14F-4D97-AF65-F5344CB8AC3E}">
        <p14:creationId xmlns:p14="http://schemas.microsoft.com/office/powerpoint/2010/main" val="1418340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6EFDDE0-F29A-6C4A-AD9A-B4FFDD317862}" type="datetimeFigureOut">
              <a:rPr lang="fr-DZ" smtClean="0"/>
              <a:t>11/05/2025</a:t>
            </a:fld>
            <a:endParaRPr lang="fr-DZ"/>
          </a:p>
        </p:txBody>
      </p:sp>
      <p:sp>
        <p:nvSpPr>
          <p:cNvPr id="4" name="Footer Placeholder 3"/>
          <p:cNvSpPr>
            <a:spLocks noGrp="1"/>
          </p:cNvSpPr>
          <p:nvPr>
            <p:ph type="ftr" sz="quarter" idx="11"/>
          </p:nvPr>
        </p:nvSpPr>
        <p:spPr/>
        <p:txBody>
          <a:bodyPr/>
          <a:lstStyle/>
          <a:p>
            <a:endParaRPr lang="fr-DZ"/>
          </a:p>
        </p:txBody>
      </p:sp>
      <p:sp>
        <p:nvSpPr>
          <p:cNvPr id="5" name="Slide Number Placeholder 4"/>
          <p:cNvSpPr>
            <a:spLocks noGrp="1"/>
          </p:cNvSpPr>
          <p:nvPr>
            <p:ph type="sldNum" sz="quarter" idx="12"/>
          </p:nvPr>
        </p:nvSpPr>
        <p:spPr/>
        <p:txBody>
          <a:bodyPr/>
          <a:lstStyle/>
          <a:p>
            <a:fld id="{068D74B6-47A2-BD49-807D-A1D89D9EE9A7}" type="slidenum">
              <a:rPr lang="fr-DZ" smtClean="0"/>
              <a:t>‹N°›</a:t>
            </a:fld>
            <a:endParaRPr lang="fr-DZ"/>
          </a:p>
        </p:txBody>
      </p:sp>
    </p:spTree>
    <p:extLst>
      <p:ext uri="{BB962C8B-B14F-4D97-AF65-F5344CB8AC3E}">
        <p14:creationId xmlns:p14="http://schemas.microsoft.com/office/powerpoint/2010/main" val="3410799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EFDDE0-F29A-6C4A-AD9A-B4FFDD317862}" type="datetimeFigureOut">
              <a:rPr lang="fr-DZ" smtClean="0"/>
              <a:t>11/05/2025</a:t>
            </a:fld>
            <a:endParaRPr lang="fr-DZ"/>
          </a:p>
        </p:txBody>
      </p:sp>
      <p:sp>
        <p:nvSpPr>
          <p:cNvPr id="3" name="Footer Placeholder 2"/>
          <p:cNvSpPr>
            <a:spLocks noGrp="1"/>
          </p:cNvSpPr>
          <p:nvPr>
            <p:ph type="ftr" sz="quarter" idx="11"/>
          </p:nvPr>
        </p:nvSpPr>
        <p:spPr/>
        <p:txBody>
          <a:bodyPr/>
          <a:lstStyle/>
          <a:p>
            <a:endParaRPr lang="fr-DZ"/>
          </a:p>
        </p:txBody>
      </p:sp>
      <p:sp>
        <p:nvSpPr>
          <p:cNvPr id="4" name="Slide Number Placeholder 3"/>
          <p:cNvSpPr>
            <a:spLocks noGrp="1"/>
          </p:cNvSpPr>
          <p:nvPr>
            <p:ph type="sldNum" sz="quarter" idx="12"/>
          </p:nvPr>
        </p:nvSpPr>
        <p:spPr/>
        <p:txBody>
          <a:bodyPr/>
          <a:lstStyle/>
          <a:p>
            <a:fld id="{068D74B6-47A2-BD49-807D-A1D89D9EE9A7}" type="slidenum">
              <a:rPr lang="fr-DZ" smtClean="0"/>
              <a:t>‹N°›</a:t>
            </a:fld>
            <a:endParaRPr lang="fr-DZ"/>
          </a:p>
        </p:txBody>
      </p:sp>
    </p:spTree>
    <p:extLst>
      <p:ext uri="{BB962C8B-B14F-4D97-AF65-F5344CB8AC3E}">
        <p14:creationId xmlns:p14="http://schemas.microsoft.com/office/powerpoint/2010/main" val="3870017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fr-FR"/>
              <a:t>Modifiez le style du titre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96EFDDE0-F29A-6C4A-AD9A-B4FFDD317862}" type="datetimeFigureOut">
              <a:rPr lang="fr-DZ" smtClean="0"/>
              <a:t>11/05/2025</a:t>
            </a:fld>
            <a:endParaRPr lang="fr-DZ"/>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fr-DZ"/>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068D74B6-47A2-BD49-807D-A1D89D9EE9A7}" type="slidenum">
              <a:rPr lang="fr-DZ" smtClean="0"/>
              <a:t>‹N°›</a:t>
            </a:fld>
            <a:endParaRPr lang="fr-DZ"/>
          </a:p>
        </p:txBody>
      </p:sp>
    </p:spTree>
    <p:extLst>
      <p:ext uri="{BB962C8B-B14F-4D97-AF65-F5344CB8AC3E}">
        <p14:creationId xmlns:p14="http://schemas.microsoft.com/office/powerpoint/2010/main" val="1484796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6EFDDE0-F29A-6C4A-AD9A-B4FFDD317862}" type="datetimeFigureOut">
              <a:rPr lang="fr-DZ" smtClean="0"/>
              <a:t>11/05/2025</a:t>
            </a:fld>
            <a:endParaRPr lang="fr-DZ"/>
          </a:p>
        </p:txBody>
      </p:sp>
      <p:sp>
        <p:nvSpPr>
          <p:cNvPr id="6" name="Footer Placeholder 5"/>
          <p:cNvSpPr>
            <a:spLocks noGrp="1"/>
          </p:cNvSpPr>
          <p:nvPr>
            <p:ph type="ftr" sz="quarter" idx="11"/>
          </p:nvPr>
        </p:nvSpPr>
        <p:spPr/>
        <p:txBody>
          <a:bodyPr/>
          <a:lstStyle/>
          <a:p>
            <a:endParaRPr lang="fr-DZ"/>
          </a:p>
        </p:txBody>
      </p:sp>
      <p:sp>
        <p:nvSpPr>
          <p:cNvPr id="7" name="Slide Number Placeholder 6"/>
          <p:cNvSpPr>
            <a:spLocks noGrp="1"/>
          </p:cNvSpPr>
          <p:nvPr>
            <p:ph type="sldNum" sz="quarter" idx="12"/>
          </p:nvPr>
        </p:nvSpPr>
        <p:spPr/>
        <p:txBody>
          <a:bodyPr/>
          <a:lstStyle/>
          <a:p>
            <a:fld id="{068D74B6-47A2-BD49-807D-A1D89D9EE9A7}" type="slidenum">
              <a:rPr lang="fr-DZ" smtClean="0"/>
              <a:t>‹N°›</a:t>
            </a:fld>
            <a:endParaRPr lang="fr-DZ"/>
          </a:p>
        </p:txBody>
      </p:sp>
    </p:spTree>
    <p:extLst>
      <p:ext uri="{BB962C8B-B14F-4D97-AF65-F5344CB8AC3E}">
        <p14:creationId xmlns:p14="http://schemas.microsoft.com/office/powerpoint/2010/main" val="4108283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6EFDDE0-F29A-6C4A-AD9A-B4FFDD317862}" type="datetimeFigureOut">
              <a:rPr lang="fr-DZ" smtClean="0"/>
              <a:t>11/05/2025</a:t>
            </a:fld>
            <a:endParaRPr lang="fr-DZ"/>
          </a:p>
        </p:txBody>
      </p:sp>
      <p:sp>
        <p:nvSpPr>
          <p:cNvPr id="5" name="Footer Placeholder 4"/>
          <p:cNvSpPr>
            <a:spLocks noGrp="1"/>
          </p:cNvSpPr>
          <p:nvPr>
            <p:ph type="ftr" sz="quarter" idx="11"/>
          </p:nvPr>
        </p:nvSpPr>
        <p:spPr/>
        <p:txBody>
          <a:bodyPr/>
          <a:lstStyle/>
          <a:p>
            <a:endParaRPr lang="fr-DZ"/>
          </a:p>
        </p:txBody>
      </p:sp>
      <p:sp>
        <p:nvSpPr>
          <p:cNvPr id="6" name="Slide Number Placeholder 5"/>
          <p:cNvSpPr>
            <a:spLocks noGrp="1"/>
          </p:cNvSpPr>
          <p:nvPr>
            <p:ph type="sldNum" sz="quarter" idx="12"/>
          </p:nvPr>
        </p:nvSpPr>
        <p:spPr/>
        <p:txBody>
          <a:bodyPr/>
          <a:lstStyle/>
          <a:p>
            <a:fld id="{068D74B6-47A2-BD49-807D-A1D89D9EE9A7}" type="slidenum">
              <a:rPr lang="fr-DZ" smtClean="0"/>
              <a:t>‹N°›</a:t>
            </a:fld>
            <a:endParaRPr lang="fr-DZ"/>
          </a:p>
        </p:txBody>
      </p:sp>
    </p:spTree>
    <p:extLst>
      <p:ext uri="{BB962C8B-B14F-4D97-AF65-F5344CB8AC3E}">
        <p14:creationId xmlns:p14="http://schemas.microsoft.com/office/powerpoint/2010/main" val="1008825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96EFDDE0-F29A-6C4A-AD9A-B4FFDD317862}" type="datetimeFigureOut">
              <a:rPr lang="fr-DZ" smtClean="0"/>
              <a:t>11/05/2025</a:t>
            </a:fld>
            <a:endParaRPr lang="fr-DZ"/>
          </a:p>
        </p:txBody>
      </p:sp>
      <p:sp>
        <p:nvSpPr>
          <p:cNvPr id="5" name="Footer Placeholder 4"/>
          <p:cNvSpPr>
            <a:spLocks noGrp="1"/>
          </p:cNvSpPr>
          <p:nvPr>
            <p:ph type="ftr" sz="quarter" idx="11"/>
          </p:nvPr>
        </p:nvSpPr>
        <p:spPr>
          <a:xfrm>
            <a:off x="774923" y="5951811"/>
            <a:ext cx="7896279" cy="365125"/>
          </a:xfrm>
        </p:spPr>
        <p:txBody>
          <a:bodyPr/>
          <a:lstStyle/>
          <a:p>
            <a:endParaRPr lang="fr-DZ"/>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068D74B6-47A2-BD49-807D-A1D89D9EE9A7}" type="slidenum">
              <a:rPr lang="fr-DZ" smtClean="0"/>
              <a:t>‹N°›</a:t>
            </a:fld>
            <a:endParaRPr lang="fr-DZ"/>
          </a:p>
        </p:txBody>
      </p:sp>
    </p:spTree>
    <p:extLst>
      <p:ext uri="{BB962C8B-B14F-4D97-AF65-F5344CB8AC3E}">
        <p14:creationId xmlns:p14="http://schemas.microsoft.com/office/powerpoint/2010/main" val="417399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96EFDDE0-F29A-6C4A-AD9A-B4FFDD317862}" type="datetimeFigureOut">
              <a:rPr lang="fr-DZ" smtClean="0"/>
              <a:t>11/05/2025</a:t>
            </a:fld>
            <a:endParaRPr lang="fr-DZ"/>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fr-DZ"/>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068D74B6-47A2-BD49-807D-A1D89D9EE9A7}" type="slidenum">
              <a:rPr lang="fr-DZ" smtClean="0"/>
              <a:t>‹N°›</a:t>
            </a:fld>
            <a:endParaRPr lang="fr-DZ"/>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07278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EF3C6D-19A8-4241-AE7E-87342E0FC2B9}"/>
              </a:ext>
            </a:extLst>
          </p:cNvPr>
          <p:cNvSpPr>
            <a:spLocks noGrp="1"/>
          </p:cNvSpPr>
          <p:nvPr>
            <p:ph type="ctrTitle"/>
          </p:nvPr>
        </p:nvSpPr>
        <p:spPr/>
        <p:txBody>
          <a:bodyPr/>
          <a:lstStyle/>
          <a:p>
            <a:r>
              <a:rPr lang="fr-FR" dirty="0"/>
              <a:t>P</a:t>
            </a:r>
            <a:r>
              <a:rPr lang="fr-DZ" dirty="0"/>
              <a:t>hysiologie rénale</a:t>
            </a:r>
            <a:br>
              <a:rPr lang="fr-DZ" dirty="0"/>
            </a:br>
            <a:r>
              <a:rPr lang="fr-DZ" dirty="0"/>
              <a:t>bilan du sodium et de l’eau</a:t>
            </a:r>
          </a:p>
        </p:txBody>
      </p:sp>
      <p:sp>
        <p:nvSpPr>
          <p:cNvPr id="3" name="Sous-titre 2">
            <a:extLst>
              <a:ext uri="{FF2B5EF4-FFF2-40B4-BE49-F238E27FC236}">
                <a16:creationId xmlns:a16="http://schemas.microsoft.com/office/drawing/2014/main" id="{BA303830-930F-6342-9ED9-A1C8020FCEA5}"/>
              </a:ext>
            </a:extLst>
          </p:cNvPr>
          <p:cNvSpPr>
            <a:spLocks noGrp="1"/>
          </p:cNvSpPr>
          <p:nvPr>
            <p:ph type="subTitle" idx="1"/>
          </p:nvPr>
        </p:nvSpPr>
        <p:spPr/>
        <p:txBody>
          <a:bodyPr/>
          <a:lstStyle/>
          <a:p>
            <a:r>
              <a:rPr lang="fr-FR" dirty="0"/>
              <a:t>D</a:t>
            </a:r>
            <a:r>
              <a:rPr lang="fr-DZ" dirty="0"/>
              <a:t>r SELLES ANFEL</a:t>
            </a:r>
          </a:p>
        </p:txBody>
      </p:sp>
    </p:spTree>
    <p:extLst>
      <p:ext uri="{BB962C8B-B14F-4D97-AF65-F5344CB8AC3E}">
        <p14:creationId xmlns:p14="http://schemas.microsoft.com/office/powerpoint/2010/main" val="604373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FAE957-98A7-F443-BA9C-0E79E7246896}"/>
              </a:ext>
            </a:extLst>
          </p:cNvPr>
          <p:cNvSpPr>
            <a:spLocks noGrp="1"/>
          </p:cNvSpPr>
          <p:nvPr>
            <p:ph type="title"/>
          </p:nvPr>
        </p:nvSpPr>
        <p:spPr/>
        <p:txBody>
          <a:bodyPr/>
          <a:lstStyle/>
          <a:p>
            <a:r>
              <a:rPr lang="fr-DZ" dirty="0"/>
              <a:t>programme</a:t>
            </a:r>
          </a:p>
        </p:txBody>
      </p:sp>
      <p:sp>
        <p:nvSpPr>
          <p:cNvPr id="3" name="Espace réservé du contenu 2">
            <a:extLst>
              <a:ext uri="{FF2B5EF4-FFF2-40B4-BE49-F238E27FC236}">
                <a16:creationId xmlns:a16="http://schemas.microsoft.com/office/drawing/2014/main" id="{AC34B52A-2AC3-7244-A4F2-700DF12863FB}"/>
              </a:ext>
            </a:extLst>
          </p:cNvPr>
          <p:cNvSpPr>
            <a:spLocks noGrp="1"/>
          </p:cNvSpPr>
          <p:nvPr>
            <p:ph idx="1"/>
          </p:nvPr>
        </p:nvSpPr>
        <p:spPr/>
        <p:txBody>
          <a:bodyPr>
            <a:normAutofit/>
          </a:bodyPr>
          <a:lstStyle/>
          <a:p>
            <a:r>
              <a:rPr lang="fr-DZ" sz="2400" b="1" dirty="0"/>
              <a:t>Physiologie rénale et bilan de sodium et troubles de RHD.</a:t>
            </a:r>
          </a:p>
          <a:p>
            <a:r>
              <a:rPr lang="fr-FR" sz="2400" b="1" dirty="0"/>
              <a:t>B</a:t>
            </a:r>
            <a:r>
              <a:rPr lang="fr-DZ" sz="2400" b="1" dirty="0"/>
              <a:t>ilan de potassium et équilibre A/B</a:t>
            </a:r>
          </a:p>
          <a:p>
            <a:r>
              <a:rPr lang="fr-FR" sz="2400" b="1" dirty="0"/>
              <a:t>N</a:t>
            </a:r>
            <a:r>
              <a:rPr lang="fr-DZ" sz="2400" b="1" dirty="0"/>
              <a:t>ephropathie glomérulaires;vasculaires et tubulaires</a:t>
            </a:r>
          </a:p>
          <a:p>
            <a:r>
              <a:rPr lang="fr-FR" sz="2400" b="1" dirty="0"/>
              <a:t>IRA/IRC / C</a:t>
            </a:r>
            <a:r>
              <a:rPr lang="fr-DZ" sz="2400" b="1" dirty="0"/>
              <a:t>AT devant une proteinurie et hematurie</a:t>
            </a:r>
          </a:p>
          <a:p>
            <a:r>
              <a:rPr lang="fr-FR" sz="2400" b="1" dirty="0"/>
              <a:t>Transplantation </a:t>
            </a:r>
            <a:r>
              <a:rPr lang="fr-DZ" sz="2400" b="1" dirty="0"/>
              <a:t> ; qcm et cas cliniques</a:t>
            </a:r>
          </a:p>
        </p:txBody>
      </p:sp>
    </p:spTree>
    <p:extLst>
      <p:ext uri="{BB962C8B-B14F-4D97-AF65-F5344CB8AC3E}">
        <p14:creationId xmlns:p14="http://schemas.microsoft.com/office/powerpoint/2010/main" val="3859299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5104A0-77E7-F54B-B353-BEB8B6581D1A}"/>
              </a:ext>
            </a:extLst>
          </p:cNvPr>
          <p:cNvSpPr>
            <a:spLocks noGrp="1"/>
          </p:cNvSpPr>
          <p:nvPr>
            <p:ph type="title"/>
          </p:nvPr>
        </p:nvSpPr>
        <p:spPr/>
        <p:txBody>
          <a:bodyPr/>
          <a:lstStyle/>
          <a:p>
            <a:r>
              <a:rPr lang="fr-FR" dirty="0"/>
              <a:t>P</a:t>
            </a:r>
            <a:r>
              <a:rPr lang="fr-DZ"/>
              <a:t>hysiologie rénale</a:t>
            </a:r>
          </a:p>
        </p:txBody>
      </p:sp>
      <p:pic>
        <p:nvPicPr>
          <p:cNvPr id="4" name="Espace réservé du contenu 3">
            <a:extLst>
              <a:ext uri="{FF2B5EF4-FFF2-40B4-BE49-F238E27FC236}">
                <a16:creationId xmlns:a16="http://schemas.microsoft.com/office/drawing/2014/main" id="{8AE8AD76-66CF-C443-A197-147B7019D52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912161" y="2816546"/>
            <a:ext cx="5817523" cy="3339298"/>
          </a:xfrm>
          <a:prstGeom prst="rect">
            <a:avLst/>
          </a:prstGeom>
          <a:ln>
            <a:solidFill>
              <a:srgbClr val="407879"/>
            </a:solidFill>
          </a:ln>
        </p:spPr>
      </p:pic>
      <p:sp>
        <p:nvSpPr>
          <p:cNvPr id="7" name="ZoneTexte 6">
            <a:extLst>
              <a:ext uri="{FF2B5EF4-FFF2-40B4-BE49-F238E27FC236}">
                <a16:creationId xmlns:a16="http://schemas.microsoft.com/office/drawing/2014/main" id="{B4A64203-70D1-934D-8F6E-84244AA68682}"/>
              </a:ext>
            </a:extLst>
          </p:cNvPr>
          <p:cNvSpPr txBox="1"/>
          <p:nvPr/>
        </p:nvSpPr>
        <p:spPr>
          <a:xfrm>
            <a:off x="581192" y="2025612"/>
            <a:ext cx="1370888" cy="523220"/>
          </a:xfrm>
          <a:prstGeom prst="rect">
            <a:avLst/>
          </a:prstGeom>
          <a:noFill/>
        </p:spPr>
        <p:txBody>
          <a:bodyPr wrap="none" rtlCol="0">
            <a:spAutoFit/>
          </a:bodyPr>
          <a:lstStyle/>
          <a:p>
            <a:r>
              <a:rPr lang="fr-FR" sz="2800" b="1" dirty="0"/>
              <a:t>L</a:t>
            </a:r>
            <a:r>
              <a:rPr lang="fr-DZ" sz="2800" b="1" dirty="0"/>
              <a:t>e rein</a:t>
            </a:r>
          </a:p>
        </p:txBody>
      </p:sp>
      <p:pic>
        <p:nvPicPr>
          <p:cNvPr id="1026" name="Picture 2" descr="Les fonctions du rein - France Rein">
            <a:extLst>
              <a:ext uri="{FF2B5EF4-FFF2-40B4-BE49-F238E27FC236}">
                <a16:creationId xmlns:a16="http://schemas.microsoft.com/office/drawing/2014/main" id="{DAC77FF1-F4BC-D640-BB74-729A9BDBB0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192" y="2462094"/>
            <a:ext cx="4596317" cy="3506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581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8D651-B34E-AE47-8042-931AF0B4AE64}"/>
              </a:ext>
            </a:extLst>
          </p:cNvPr>
          <p:cNvSpPr>
            <a:spLocks noGrp="1"/>
          </p:cNvSpPr>
          <p:nvPr>
            <p:ph type="title"/>
          </p:nvPr>
        </p:nvSpPr>
        <p:spPr/>
        <p:txBody>
          <a:bodyPr/>
          <a:lstStyle/>
          <a:p>
            <a:r>
              <a:rPr lang="fr-DZ" dirty="0"/>
              <a:t>imagerie</a:t>
            </a:r>
          </a:p>
        </p:txBody>
      </p:sp>
      <p:pic>
        <p:nvPicPr>
          <p:cNvPr id="5" name="Espace réservé du contenu 4">
            <a:extLst>
              <a:ext uri="{FF2B5EF4-FFF2-40B4-BE49-F238E27FC236}">
                <a16:creationId xmlns:a16="http://schemas.microsoft.com/office/drawing/2014/main" id="{F95D64DA-56DC-E749-9D1C-AFAEB372E78F}"/>
              </a:ext>
            </a:extLst>
          </p:cNvPr>
          <p:cNvPicPr>
            <a:picLocks noGrp="1" noChangeAspect="1"/>
          </p:cNvPicPr>
          <p:nvPr>
            <p:ph idx="1"/>
          </p:nvPr>
        </p:nvPicPr>
        <p:blipFill>
          <a:blip r:embed="rId2"/>
          <a:stretch>
            <a:fillRect/>
          </a:stretch>
        </p:blipFill>
        <p:spPr>
          <a:xfrm>
            <a:off x="6518313" y="2154598"/>
            <a:ext cx="5092495" cy="4000500"/>
          </a:xfrm>
        </p:spPr>
      </p:pic>
      <p:pic>
        <p:nvPicPr>
          <p:cNvPr id="7" name="Image 6">
            <a:extLst>
              <a:ext uri="{FF2B5EF4-FFF2-40B4-BE49-F238E27FC236}">
                <a16:creationId xmlns:a16="http://schemas.microsoft.com/office/drawing/2014/main" id="{A98B61B2-9DA0-8B4B-8F8C-D68DEE648393}"/>
              </a:ext>
            </a:extLst>
          </p:cNvPr>
          <p:cNvPicPr>
            <a:picLocks noChangeAspect="1"/>
          </p:cNvPicPr>
          <p:nvPr/>
        </p:nvPicPr>
        <p:blipFill>
          <a:blip r:embed="rId3"/>
          <a:stretch>
            <a:fillRect/>
          </a:stretch>
        </p:blipFill>
        <p:spPr>
          <a:xfrm>
            <a:off x="362211" y="2154598"/>
            <a:ext cx="5092495" cy="4001246"/>
          </a:xfrm>
          <a:prstGeom prst="rect">
            <a:avLst/>
          </a:prstGeom>
        </p:spPr>
      </p:pic>
    </p:spTree>
    <p:extLst>
      <p:ext uri="{BB962C8B-B14F-4D97-AF65-F5344CB8AC3E}">
        <p14:creationId xmlns:p14="http://schemas.microsoft.com/office/powerpoint/2010/main" val="855530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1B018-AE37-DA47-B761-1834A79176F0}"/>
              </a:ext>
            </a:extLst>
          </p:cNvPr>
          <p:cNvSpPr>
            <a:spLocks noGrp="1"/>
          </p:cNvSpPr>
          <p:nvPr>
            <p:ph type="title"/>
          </p:nvPr>
        </p:nvSpPr>
        <p:spPr/>
        <p:txBody>
          <a:bodyPr/>
          <a:lstStyle/>
          <a:p>
            <a:r>
              <a:rPr lang="fr-FR" dirty="0"/>
              <a:t>L</a:t>
            </a:r>
            <a:r>
              <a:rPr lang="fr-DZ" dirty="0"/>
              <a:t>e néphron</a:t>
            </a:r>
          </a:p>
        </p:txBody>
      </p:sp>
      <p:pic>
        <p:nvPicPr>
          <p:cNvPr id="4" name="Espace réservé du contenu 3">
            <a:extLst>
              <a:ext uri="{FF2B5EF4-FFF2-40B4-BE49-F238E27FC236}">
                <a16:creationId xmlns:a16="http://schemas.microsoft.com/office/drawing/2014/main" id="{6441550E-CC12-FA45-8303-223CAE0FAFA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9339" y="2500143"/>
            <a:ext cx="4551468" cy="3655700"/>
          </a:xfrm>
          <a:prstGeom prst="rect">
            <a:avLst/>
          </a:prstGeom>
          <a:ln>
            <a:solidFill>
              <a:srgbClr val="407879"/>
            </a:solidFill>
          </a:ln>
        </p:spPr>
      </p:pic>
      <p:pic>
        <p:nvPicPr>
          <p:cNvPr id="5" name="Image 4">
            <a:extLst>
              <a:ext uri="{FF2B5EF4-FFF2-40B4-BE49-F238E27FC236}">
                <a16:creationId xmlns:a16="http://schemas.microsoft.com/office/drawing/2014/main" id="{42FA6326-1EAC-3D42-B469-530DF59E47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0171" y="2500143"/>
            <a:ext cx="4651127" cy="3655701"/>
          </a:xfrm>
          <a:prstGeom prst="rect">
            <a:avLst/>
          </a:prstGeom>
          <a:ln>
            <a:solidFill>
              <a:srgbClr val="407879"/>
            </a:solidFill>
          </a:ln>
        </p:spPr>
      </p:pic>
    </p:spTree>
    <p:extLst>
      <p:ext uri="{BB962C8B-B14F-4D97-AF65-F5344CB8AC3E}">
        <p14:creationId xmlns:p14="http://schemas.microsoft.com/office/powerpoint/2010/main" val="2999173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736189A-995E-4A42-8386-96E035A13AB6}"/>
              </a:ext>
            </a:extLst>
          </p:cNvPr>
          <p:cNvSpPr>
            <a:spLocks noGrp="1"/>
          </p:cNvSpPr>
          <p:nvPr>
            <p:ph idx="1"/>
          </p:nvPr>
        </p:nvSpPr>
        <p:spPr>
          <a:xfrm>
            <a:off x="350729" y="1941534"/>
            <a:ext cx="11260079" cy="4546948"/>
          </a:xfrm>
        </p:spPr>
        <p:txBody>
          <a:bodyPr>
            <a:normAutofit fontScale="92500" lnSpcReduction="20000"/>
          </a:bodyPr>
          <a:lstStyle/>
          <a:p>
            <a:pPr marL="0" indent="0">
              <a:buNone/>
            </a:pPr>
            <a:r>
              <a:rPr lang="fr-FR" sz="1600" b="1" dirty="0">
                <a:solidFill>
                  <a:schemeClr val="accent3"/>
                </a:solidFill>
                <a:effectLst/>
                <a:latin typeface="Calibri" panose="020F0502020204030204" pitchFamily="34" charset="0"/>
              </a:rPr>
              <a:t>Le </a:t>
            </a:r>
            <a:r>
              <a:rPr lang="fr-FR" sz="1600" b="1" dirty="0" err="1">
                <a:solidFill>
                  <a:schemeClr val="accent3"/>
                </a:solidFill>
                <a:effectLst/>
                <a:latin typeface="Calibri" panose="020F0502020204030204" pitchFamily="34" charset="0"/>
              </a:rPr>
              <a:t>néphron</a:t>
            </a:r>
            <a:r>
              <a:rPr lang="fr-FR" sz="1600" b="1" dirty="0">
                <a:solidFill>
                  <a:schemeClr val="accent3"/>
                </a:solidFill>
                <a:effectLst/>
                <a:latin typeface="Calibri" panose="020F0502020204030204" pitchFamily="34" charset="0"/>
              </a:rPr>
              <a:t> </a:t>
            </a:r>
            <a:r>
              <a:rPr lang="fr-FR" sz="1600" dirty="0">
                <a:effectLst/>
                <a:latin typeface="Calibri" panose="020F0502020204030204" pitchFamily="34" charset="0"/>
              </a:rPr>
              <a:t>:  Constitue </a:t>
            </a:r>
            <a:r>
              <a:rPr lang="fr-FR" sz="1600" dirty="0">
                <a:solidFill>
                  <a:srgbClr val="3F7777"/>
                </a:solidFill>
                <a:effectLst/>
                <a:latin typeface="Calibri" panose="020F0502020204030204" pitchFamily="34" charset="0"/>
              </a:rPr>
              <a:t>la structure principale </a:t>
            </a:r>
            <a:r>
              <a:rPr lang="fr-FR" sz="1600" dirty="0">
                <a:effectLst/>
                <a:latin typeface="Calibri" panose="020F0502020204030204" pitchFamily="34" charset="0"/>
              </a:rPr>
              <a:t>de la pyramide de Malpighi. </a:t>
            </a:r>
            <a:endParaRPr lang="fr-FR" sz="1400" dirty="0">
              <a:effectLst/>
              <a:latin typeface="SymbolMT"/>
            </a:endParaRPr>
          </a:p>
          <a:p>
            <a:pPr marL="0" indent="0">
              <a:buNone/>
            </a:pPr>
            <a:r>
              <a:rPr lang="fr-FR" sz="1600" dirty="0" err="1">
                <a:effectLst/>
                <a:latin typeface="Calibri" panose="020F0502020204030204" pitchFamily="34" charset="0"/>
              </a:rPr>
              <a:t>Néphron</a:t>
            </a:r>
            <a:r>
              <a:rPr lang="fr-FR" sz="1600" dirty="0">
                <a:effectLst/>
                <a:latin typeface="Calibri" panose="020F0502020204030204" pitchFamily="34" charset="0"/>
              </a:rPr>
              <a:t> est </a:t>
            </a:r>
            <a:r>
              <a:rPr lang="fr-FR" sz="1600" dirty="0">
                <a:solidFill>
                  <a:srgbClr val="3F7777"/>
                </a:solidFill>
                <a:effectLst/>
                <a:latin typeface="Calibri" panose="020F0502020204030204" pitchFamily="34" charset="0"/>
              </a:rPr>
              <a:t>l’</a:t>
            </a:r>
            <a:r>
              <a:rPr lang="fr-FR" sz="1600" dirty="0" err="1">
                <a:solidFill>
                  <a:srgbClr val="3F7777"/>
                </a:solidFill>
                <a:effectLst/>
                <a:latin typeface="Calibri" panose="020F0502020204030204" pitchFamily="34" charset="0"/>
              </a:rPr>
              <a:t>unite</a:t>
            </a:r>
            <a:r>
              <a:rPr lang="fr-FR" sz="1600" dirty="0">
                <a:solidFill>
                  <a:srgbClr val="3F7777"/>
                </a:solidFill>
                <a:effectLst/>
                <a:latin typeface="Calibri" panose="020F0502020204030204" pitchFamily="34" charset="0"/>
              </a:rPr>
              <a:t>́ fonctionnelle du rein</a:t>
            </a:r>
            <a:r>
              <a:rPr lang="fr-FR" sz="1600" dirty="0">
                <a:effectLst/>
                <a:latin typeface="Calibri" panose="020F0502020204030204" pitchFamily="34" charset="0"/>
              </a:rPr>
              <a:t>. </a:t>
            </a:r>
            <a:r>
              <a:rPr lang="fr-FR" sz="1600" dirty="0" err="1">
                <a:effectLst/>
                <a:latin typeface="Calibri" panose="020F0502020204030204" pitchFamily="34" charset="0"/>
              </a:rPr>
              <a:t>Dédie</a:t>
            </a:r>
            <a:r>
              <a:rPr lang="fr-FR" sz="1600" dirty="0">
                <a:effectLst/>
                <a:latin typeface="Calibri" panose="020F0502020204030204" pitchFamily="34" charset="0"/>
              </a:rPr>
              <a:t>́ à </a:t>
            </a:r>
            <a:r>
              <a:rPr lang="fr-FR" sz="1600" dirty="0">
                <a:solidFill>
                  <a:srgbClr val="3F7777"/>
                </a:solidFill>
                <a:effectLst/>
                <a:latin typeface="Calibri" panose="020F0502020204030204" pitchFamily="34" charset="0"/>
              </a:rPr>
              <a:t>la filtration </a:t>
            </a:r>
            <a:r>
              <a:rPr lang="fr-FR" sz="1600" dirty="0">
                <a:effectLst/>
                <a:latin typeface="Calibri" panose="020F0502020204030204" pitchFamily="34" charset="0"/>
              </a:rPr>
              <a:t>du sang et à la </a:t>
            </a:r>
            <a:r>
              <a:rPr lang="fr-FR" sz="1600" dirty="0" err="1">
                <a:effectLst/>
                <a:latin typeface="Calibri" panose="020F0502020204030204" pitchFamily="34" charset="0"/>
              </a:rPr>
              <a:t>création</a:t>
            </a:r>
            <a:r>
              <a:rPr lang="fr-FR" sz="1600" dirty="0">
                <a:effectLst/>
                <a:latin typeface="Calibri" panose="020F0502020204030204" pitchFamily="34" charset="0"/>
              </a:rPr>
              <a:t> d’urine. </a:t>
            </a:r>
          </a:p>
          <a:p>
            <a:pPr marL="0" indent="0">
              <a:buNone/>
            </a:pPr>
            <a:endParaRPr lang="fr-FR" sz="1400" dirty="0">
              <a:effectLst/>
              <a:latin typeface="SymbolMT"/>
            </a:endParaRPr>
          </a:p>
          <a:p>
            <a:pPr marL="0" indent="0">
              <a:buNone/>
            </a:pPr>
            <a:r>
              <a:rPr lang="fr-FR" sz="1700" b="1" u="sng" dirty="0">
                <a:solidFill>
                  <a:schemeClr val="accent3"/>
                </a:solidFill>
                <a:effectLst/>
                <a:latin typeface="Calibri" panose="020F0502020204030204" pitchFamily="34" charset="0"/>
              </a:rPr>
              <a:t>Structure du </a:t>
            </a:r>
            <a:r>
              <a:rPr lang="fr-FR" sz="1700" b="1" u="sng" dirty="0" err="1">
                <a:solidFill>
                  <a:schemeClr val="accent3"/>
                </a:solidFill>
                <a:effectLst/>
                <a:latin typeface="Calibri" panose="020F0502020204030204" pitchFamily="34" charset="0"/>
              </a:rPr>
              <a:t>néphron</a:t>
            </a:r>
            <a:r>
              <a:rPr lang="fr-FR" sz="1700" b="1" u="sng" dirty="0">
                <a:solidFill>
                  <a:schemeClr val="accent3"/>
                </a:solidFill>
                <a:effectLst/>
                <a:latin typeface="Calibri" panose="020F0502020204030204" pitchFamily="34" charset="0"/>
              </a:rPr>
              <a:t> :</a:t>
            </a:r>
          </a:p>
          <a:p>
            <a:pPr marL="0" indent="0">
              <a:buNone/>
            </a:pPr>
            <a:br>
              <a:rPr lang="fr-FR" sz="1700" b="1" u="sng" dirty="0">
                <a:solidFill>
                  <a:schemeClr val="accent3"/>
                </a:solidFill>
                <a:effectLst/>
                <a:latin typeface="Calibri" panose="020F0502020204030204" pitchFamily="34" charset="0"/>
              </a:rPr>
            </a:br>
            <a:r>
              <a:rPr lang="fr-FR" sz="1600" dirty="0">
                <a:solidFill>
                  <a:srgbClr val="E06B05"/>
                </a:solidFill>
                <a:effectLst/>
                <a:latin typeface="SegoeUISymbol"/>
              </a:rPr>
              <a:t>❑ </a:t>
            </a:r>
            <a:r>
              <a:rPr lang="fr-FR" sz="1600" dirty="0">
                <a:solidFill>
                  <a:srgbClr val="3AA5A8"/>
                </a:solidFill>
                <a:effectLst/>
                <a:latin typeface="Calibri" panose="020F0502020204030204" pitchFamily="34" charset="0"/>
              </a:rPr>
              <a:t>Le corpuscule </a:t>
            </a:r>
            <a:r>
              <a:rPr lang="fr-FR" sz="1600" dirty="0" err="1">
                <a:solidFill>
                  <a:srgbClr val="3AA5A8"/>
                </a:solidFill>
                <a:effectLst/>
                <a:latin typeface="Calibri" panose="020F0502020204030204" pitchFamily="34" charset="0"/>
              </a:rPr>
              <a:t>rénal</a:t>
            </a:r>
            <a:r>
              <a:rPr lang="fr-FR" sz="1600" dirty="0">
                <a:solidFill>
                  <a:srgbClr val="3AA5A8"/>
                </a:solidFill>
                <a:effectLst/>
                <a:latin typeface="Calibri" panose="020F0502020204030204" pitchFamily="34" charset="0"/>
              </a:rPr>
              <a:t> </a:t>
            </a:r>
            <a:r>
              <a:rPr lang="fr-FR" sz="1600" dirty="0">
                <a:solidFill>
                  <a:srgbClr val="E06B05"/>
                </a:solidFill>
                <a:effectLst/>
                <a:latin typeface="Calibri" panose="020F0502020204030204" pitchFamily="34" charset="0"/>
              </a:rPr>
              <a:t>: </a:t>
            </a:r>
            <a:endParaRPr lang="fr-FR" sz="1400" dirty="0">
              <a:effectLst/>
              <a:latin typeface="SymbolMT"/>
            </a:endParaRPr>
          </a:p>
          <a:p>
            <a:pPr marL="0" indent="0">
              <a:buNone/>
            </a:pPr>
            <a:r>
              <a:rPr lang="fr-FR" sz="1600" dirty="0">
                <a:effectLst/>
                <a:latin typeface="Calibri" panose="020F0502020204030204" pitchFamily="34" charset="0"/>
              </a:rPr>
              <a:t>•Constitué </a:t>
            </a:r>
            <a:r>
              <a:rPr lang="fr-FR" sz="1600" dirty="0">
                <a:solidFill>
                  <a:srgbClr val="3F7777"/>
                </a:solidFill>
                <a:effectLst/>
                <a:latin typeface="Calibri" panose="020F0502020204030204" pitchFamily="34" charset="0"/>
              </a:rPr>
              <a:t>du </a:t>
            </a:r>
            <a:r>
              <a:rPr lang="fr-FR" sz="1600" dirty="0" err="1">
                <a:solidFill>
                  <a:srgbClr val="3F7777"/>
                </a:solidFill>
                <a:effectLst/>
                <a:latin typeface="Calibri" panose="020F0502020204030204" pitchFamily="34" charset="0"/>
              </a:rPr>
              <a:t>glomérule</a:t>
            </a:r>
            <a:r>
              <a:rPr lang="fr-FR" sz="1600" dirty="0">
                <a:solidFill>
                  <a:srgbClr val="3F7777"/>
                </a:solidFill>
                <a:effectLst/>
                <a:latin typeface="Calibri" panose="020F0502020204030204" pitchFamily="34" charset="0"/>
              </a:rPr>
              <a:t> </a:t>
            </a:r>
            <a:r>
              <a:rPr lang="fr-FR" sz="1600" dirty="0">
                <a:effectLst/>
                <a:latin typeface="Calibri" panose="020F0502020204030204" pitchFamily="34" charset="0"/>
              </a:rPr>
              <a:t>(</a:t>
            </a:r>
            <a:r>
              <a:rPr lang="fr-FR" sz="1600" dirty="0" err="1">
                <a:effectLst/>
                <a:latin typeface="Calibri" panose="020F0502020204030204" pitchFamily="34" charset="0"/>
              </a:rPr>
              <a:t>réseau</a:t>
            </a:r>
            <a:r>
              <a:rPr lang="fr-FR" sz="1600" dirty="0">
                <a:effectLst/>
                <a:latin typeface="Calibri" panose="020F0502020204030204" pitchFamily="34" charset="0"/>
              </a:rPr>
              <a:t> de capillaire) entouré par </a:t>
            </a:r>
            <a:r>
              <a:rPr lang="fr-FR" sz="1600" dirty="0">
                <a:solidFill>
                  <a:srgbClr val="3F7777"/>
                </a:solidFill>
                <a:effectLst/>
                <a:latin typeface="Calibri" panose="020F0502020204030204" pitchFamily="34" charset="0"/>
              </a:rPr>
              <a:t>la capsule de Bowman. </a:t>
            </a:r>
            <a:r>
              <a:rPr lang="fr-FR" sz="1600" dirty="0">
                <a:effectLst/>
                <a:latin typeface="Calibri" panose="020F0502020204030204" pitchFamily="34" charset="0"/>
              </a:rPr>
              <a:t>Permet de </a:t>
            </a:r>
            <a:r>
              <a:rPr lang="fr-FR" sz="1600" dirty="0">
                <a:solidFill>
                  <a:srgbClr val="3F7777"/>
                </a:solidFill>
                <a:effectLst/>
                <a:latin typeface="Calibri" panose="020F0502020204030204" pitchFamily="34" charset="0"/>
              </a:rPr>
              <a:t>filtrer </a:t>
            </a:r>
            <a:r>
              <a:rPr lang="fr-FR" sz="1600" dirty="0">
                <a:effectLst/>
                <a:latin typeface="Calibri" panose="020F0502020204030204" pitchFamily="34" charset="0"/>
              </a:rPr>
              <a:t>les liquides et les </a:t>
            </a:r>
            <a:r>
              <a:rPr lang="fr-FR" sz="1600" dirty="0" err="1">
                <a:effectLst/>
                <a:latin typeface="Calibri" panose="020F0502020204030204" pitchFamily="34" charset="0"/>
              </a:rPr>
              <a:t>solutés</a:t>
            </a:r>
            <a:r>
              <a:rPr lang="fr-FR" sz="1600" dirty="0">
                <a:effectLst/>
                <a:latin typeface="Calibri" panose="020F0502020204030204" pitchFamily="34" charset="0"/>
              </a:rPr>
              <a:t> du plasma provenant du sang dans la capsule </a:t>
            </a:r>
            <a:r>
              <a:rPr lang="fr-FR" sz="1600" dirty="0" err="1">
                <a:effectLst/>
                <a:latin typeface="Calibri" panose="020F0502020204030204" pitchFamily="34" charset="0"/>
              </a:rPr>
              <a:t>glomérulaire</a:t>
            </a:r>
            <a:r>
              <a:rPr lang="fr-FR" sz="1600" dirty="0">
                <a:effectLst/>
                <a:latin typeface="Calibri" panose="020F0502020204030204" pitchFamily="34" charset="0"/>
              </a:rPr>
              <a:t>. </a:t>
            </a:r>
            <a:endParaRPr lang="fr-FR" sz="1400" dirty="0">
              <a:effectLst/>
              <a:latin typeface="SymbolMT"/>
            </a:endParaRPr>
          </a:p>
          <a:p>
            <a:pPr marL="0" indent="0">
              <a:buNone/>
            </a:pPr>
            <a:r>
              <a:rPr lang="fr-FR" sz="1600" dirty="0">
                <a:effectLst/>
                <a:latin typeface="Calibri" panose="020F0502020204030204" pitchFamily="34" charset="0"/>
              </a:rPr>
              <a:t>•Formation de </a:t>
            </a:r>
            <a:r>
              <a:rPr lang="fr-FR" sz="1600" dirty="0">
                <a:solidFill>
                  <a:srgbClr val="3F7777"/>
                </a:solidFill>
                <a:effectLst/>
                <a:latin typeface="Calibri" panose="020F0502020204030204" pitchFamily="34" charset="0"/>
              </a:rPr>
              <a:t>l’urine primaire</a:t>
            </a:r>
            <a:r>
              <a:rPr lang="fr-FR" sz="1600" dirty="0">
                <a:solidFill>
                  <a:srgbClr val="FFBC00"/>
                </a:solidFill>
                <a:effectLst/>
                <a:latin typeface="Calibri" panose="020F0502020204030204" pitchFamily="34" charset="0"/>
              </a:rPr>
              <a:t>.</a:t>
            </a:r>
          </a:p>
          <a:p>
            <a:pPr marL="0" indent="0">
              <a:buNone/>
            </a:pPr>
            <a:r>
              <a:rPr lang="fr-FR" sz="1600" dirty="0">
                <a:solidFill>
                  <a:srgbClr val="FFBC00"/>
                </a:solidFill>
                <a:effectLst/>
                <a:latin typeface="Calibri" panose="020F0502020204030204" pitchFamily="34" charset="0"/>
              </a:rPr>
              <a:t> </a:t>
            </a:r>
            <a:r>
              <a:rPr lang="fr-FR" sz="1600" dirty="0">
                <a:solidFill>
                  <a:srgbClr val="E06B05"/>
                </a:solidFill>
                <a:effectLst/>
                <a:latin typeface="SegoeUISymbol"/>
              </a:rPr>
              <a:t>❑ </a:t>
            </a:r>
            <a:r>
              <a:rPr lang="fr-FR" sz="1600" dirty="0">
                <a:solidFill>
                  <a:srgbClr val="3AA5A8"/>
                </a:solidFill>
                <a:effectLst/>
                <a:latin typeface="Calibri" panose="020F0502020204030204" pitchFamily="34" charset="0"/>
              </a:rPr>
              <a:t>Le tubule </a:t>
            </a:r>
            <a:r>
              <a:rPr lang="fr-FR" sz="1600" dirty="0" err="1">
                <a:solidFill>
                  <a:srgbClr val="3AA5A8"/>
                </a:solidFill>
                <a:effectLst/>
                <a:latin typeface="Calibri" panose="020F0502020204030204" pitchFamily="34" charset="0"/>
              </a:rPr>
              <a:t>rénal</a:t>
            </a:r>
            <a:r>
              <a:rPr lang="fr-FR" sz="1600" dirty="0">
                <a:solidFill>
                  <a:srgbClr val="3AA5A8"/>
                </a:solidFill>
                <a:effectLst/>
                <a:latin typeface="Calibri" panose="020F0502020204030204" pitchFamily="34" charset="0"/>
              </a:rPr>
              <a:t> </a:t>
            </a:r>
            <a:r>
              <a:rPr lang="fr-FR" sz="1600" dirty="0">
                <a:solidFill>
                  <a:srgbClr val="E06B05"/>
                </a:solidFill>
                <a:effectLst/>
                <a:latin typeface="Calibri" panose="020F0502020204030204" pitchFamily="34" charset="0"/>
              </a:rPr>
              <a:t>:  </a:t>
            </a:r>
            <a:r>
              <a:rPr lang="fr-FR" sz="1600" dirty="0" err="1">
                <a:effectLst/>
                <a:latin typeface="Calibri" panose="020F0502020204030204" pitchFamily="34" charset="0"/>
              </a:rPr>
              <a:t>Possède</a:t>
            </a:r>
            <a:r>
              <a:rPr lang="fr-FR" sz="1600" dirty="0">
                <a:effectLst/>
                <a:latin typeface="Calibri" panose="020F0502020204030204" pitchFamily="34" charset="0"/>
              </a:rPr>
              <a:t> 4 segments : </a:t>
            </a:r>
            <a:endParaRPr lang="fr-FR" sz="1400" dirty="0">
              <a:effectLst/>
              <a:latin typeface="SymbolMT"/>
            </a:endParaRPr>
          </a:p>
          <a:p>
            <a:pPr marL="742950" lvl="1" indent="-285750"/>
            <a:r>
              <a:rPr lang="fr-FR" dirty="0">
                <a:effectLst/>
                <a:latin typeface="Calibri" panose="020F0502020204030204" pitchFamily="34" charset="0"/>
              </a:rPr>
              <a:t>Tube contourné proximal </a:t>
            </a:r>
            <a:endParaRPr lang="fr-FR" dirty="0">
              <a:effectLst/>
              <a:latin typeface="SymbolMT"/>
            </a:endParaRPr>
          </a:p>
          <a:p>
            <a:pPr marL="742950" lvl="1" indent="-285750"/>
            <a:r>
              <a:rPr lang="fr-FR" dirty="0">
                <a:effectLst/>
                <a:latin typeface="Calibri" panose="020F0502020204030204" pitchFamily="34" charset="0"/>
              </a:rPr>
              <a:t>L’anse de </a:t>
            </a:r>
            <a:r>
              <a:rPr lang="fr-FR" dirty="0" err="1">
                <a:effectLst/>
                <a:latin typeface="Calibri" panose="020F0502020204030204" pitchFamily="34" charset="0"/>
              </a:rPr>
              <a:t>Henle</a:t>
            </a:r>
            <a:r>
              <a:rPr lang="fr-FR" dirty="0">
                <a:effectLst/>
                <a:latin typeface="Calibri" panose="020F0502020204030204" pitchFamily="34" charset="0"/>
              </a:rPr>
              <a:t>́ avec sa portion ascendante et descendante. </a:t>
            </a:r>
            <a:endParaRPr lang="fr-FR" dirty="0">
              <a:effectLst/>
              <a:latin typeface="SymbolMT"/>
            </a:endParaRPr>
          </a:p>
          <a:p>
            <a:pPr marL="742950" lvl="1" indent="-285750"/>
            <a:r>
              <a:rPr lang="fr-FR" dirty="0">
                <a:effectLst/>
                <a:latin typeface="Calibri" panose="020F0502020204030204" pitchFamily="34" charset="0"/>
              </a:rPr>
              <a:t>Tube contourné distal </a:t>
            </a:r>
            <a:endParaRPr lang="fr-FR" dirty="0">
              <a:effectLst/>
              <a:latin typeface="SymbolMT"/>
            </a:endParaRPr>
          </a:p>
          <a:p>
            <a:pPr marL="742950" lvl="1" indent="-285750"/>
            <a:r>
              <a:rPr lang="fr-FR" dirty="0">
                <a:effectLst/>
                <a:latin typeface="Calibri" panose="020F0502020204030204" pitchFamily="34" charset="0"/>
              </a:rPr>
              <a:t>Tube collecteur </a:t>
            </a:r>
            <a:endParaRPr lang="fr-FR" dirty="0">
              <a:effectLst/>
              <a:latin typeface="SymbolMT"/>
            </a:endParaRPr>
          </a:p>
          <a:p>
            <a:pPr marL="457200" lvl="1" indent="0">
              <a:buNone/>
            </a:pPr>
            <a:r>
              <a:rPr lang="fr-FR" dirty="0">
                <a:effectLst/>
                <a:latin typeface="Calibri" panose="020F0502020204030204" pitchFamily="34" charset="0"/>
              </a:rPr>
              <a:t>Permet surtout </a:t>
            </a:r>
            <a:r>
              <a:rPr lang="fr-FR" dirty="0">
                <a:solidFill>
                  <a:srgbClr val="3F7777"/>
                </a:solidFill>
                <a:effectLst/>
                <a:latin typeface="Calibri" panose="020F0502020204030204" pitchFamily="34" charset="0"/>
              </a:rPr>
              <a:t>la </a:t>
            </a:r>
            <a:r>
              <a:rPr lang="fr-FR" dirty="0" err="1">
                <a:solidFill>
                  <a:srgbClr val="3F7777"/>
                </a:solidFill>
                <a:effectLst/>
                <a:latin typeface="Calibri" panose="020F0502020204030204" pitchFamily="34" charset="0"/>
              </a:rPr>
              <a:t>réabsorption</a:t>
            </a:r>
            <a:r>
              <a:rPr lang="fr-FR" dirty="0">
                <a:solidFill>
                  <a:srgbClr val="3F7777"/>
                </a:solidFill>
                <a:effectLst/>
                <a:latin typeface="Calibri" panose="020F0502020204030204" pitchFamily="34" charset="0"/>
              </a:rPr>
              <a:t> </a:t>
            </a:r>
            <a:r>
              <a:rPr lang="fr-FR" dirty="0">
                <a:effectLst/>
                <a:latin typeface="Calibri" panose="020F0502020204030204" pitchFamily="34" charset="0"/>
              </a:rPr>
              <a:t>des </a:t>
            </a:r>
            <a:r>
              <a:rPr lang="fr-FR" dirty="0" err="1">
                <a:effectLst/>
                <a:latin typeface="Calibri" panose="020F0502020204030204" pitchFamily="34" charset="0"/>
              </a:rPr>
              <a:t>éléments</a:t>
            </a:r>
            <a:r>
              <a:rPr lang="fr-FR" dirty="0">
                <a:effectLst/>
                <a:latin typeface="Calibri" panose="020F0502020204030204" pitchFamily="34" charset="0"/>
              </a:rPr>
              <a:t> hydro </a:t>
            </a:r>
            <a:r>
              <a:rPr lang="fr-FR" dirty="0" err="1">
                <a:effectLst/>
                <a:latin typeface="Calibri" panose="020F0502020204030204" pitchFamily="34" charset="0"/>
              </a:rPr>
              <a:t>électrolytiques</a:t>
            </a:r>
            <a:r>
              <a:rPr lang="fr-FR" dirty="0">
                <a:effectLst/>
                <a:latin typeface="Calibri" panose="020F0502020204030204" pitchFamily="34" charset="0"/>
              </a:rPr>
              <a:t> et la formation de </a:t>
            </a:r>
            <a:r>
              <a:rPr lang="fr-FR" dirty="0">
                <a:solidFill>
                  <a:srgbClr val="3F7777"/>
                </a:solidFill>
                <a:effectLst/>
                <a:highlight>
                  <a:srgbClr val="FFFF00"/>
                </a:highlight>
                <a:latin typeface="Calibri" panose="020F0502020204030204" pitchFamily="34" charset="0"/>
              </a:rPr>
              <a:t>l’urine secondaire </a:t>
            </a:r>
            <a:r>
              <a:rPr lang="fr-FR" dirty="0" err="1">
                <a:solidFill>
                  <a:srgbClr val="3F7777"/>
                </a:solidFill>
                <a:effectLst/>
                <a:highlight>
                  <a:srgbClr val="FFFF00"/>
                </a:highlight>
                <a:latin typeface="Calibri" panose="020F0502020204030204" pitchFamily="34" charset="0"/>
              </a:rPr>
              <a:t>définitive</a:t>
            </a:r>
            <a:r>
              <a:rPr lang="fr-FR" dirty="0">
                <a:solidFill>
                  <a:srgbClr val="3F7777"/>
                </a:solidFill>
                <a:effectLst/>
                <a:highlight>
                  <a:srgbClr val="FFFF00"/>
                </a:highlight>
                <a:latin typeface="Calibri" panose="020F0502020204030204" pitchFamily="34" charset="0"/>
              </a:rPr>
              <a:t> </a:t>
            </a:r>
            <a:r>
              <a:rPr lang="fr-FR" dirty="0">
                <a:effectLst/>
                <a:highlight>
                  <a:srgbClr val="FFFF00"/>
                </a:highlight>
                <a:latin typeface="Calibri" panose="020F0502020204030204" pitchFamily="34" charset="0"/>
              </a:rPr>
              <a:t>. </a:t>
            </a:r>
            <a:endParaRPr lang="fr-FR" dirty="0">
              <a:effectLst/>
              <a:highlight>
                <a:srgbClr val="FFFF00"/>
              </a:highlight>
              <a:latin typeface="SymbolMT"/>
            </a:endParaRPr>
          </a:p>
          <a:p>
            <a:endParaRPr lang="fr-DZ" dirty="0"/>
          </a:p>
        </p:txBody>
      </p:sp>
    </p:spTree>
    <p:extLst>
      <p:ext uri="{BB962C8B-B14F-4D97-AF65-F5344CB8AC3E}">
        <p14:creationId xmlns:p14="http://schemas.microsoft.com/office/powerpoint/2010/main" val="300808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F7FAE8-0F44-8C41-9439-79D902DCD90C}"/>
              </a:ext>
            </a:extLst>
          </p:cNvPr>
          <p:cNvSpPr>
            <a:spLocks noGrp="1"/>
          </p:cNvSpPr>
          <p:nvPr>
            <p:ph type="title"/>
          </p:nvPr>
        </p:nvSpPr>
        <p:spPr/>
        <p:txBody>
          <a:bodyPr/>
          <a:lstStyle/>
          <a:p>
            <a:r>
              <a:rPr lang="fr-FR" dirty="0"/>
              <a:t>L</a:t>
            </a:r>
            <a:r>
              <a:rPr lang="fr-DZ" dirty="0"/>
              <a:t>a physiologie rénale </a:t>
            </a:r>
          </a:p>
        </p:txBody>
      </p:sp>
      <p:pic>
        <p:nvPicPr>
          <p:cNvPr id="4" name="Espace réservé du contenu 3">
            <a:extLst>
              <a:ext uri="{FF2B5EF4-FFF2-40B4-BE49-F238E27FC236}">
                <a16:creationId xmlns:a16="http://schemas.microsoft.com/office/drawing/2014/main" id="{8D11F37C-0942-6B4E-9280-7E448865A05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77084" y="1931506"/>
            <a:ext cx="2767370" cy="2160905"/>
          </a:xfrm>
          <a:prstGeom prst="rect">
            <a:avLst/>
          </a:prstGeom>
        </p:spPr>
      </p:pic>
      <p:pic>
        <p:nvPicPr>
          <p:cNvPr id="5" name="Image 4">
            <a:extLst>
              <a:ext uri="{FF2B5EF4-FFF2-40B4-BE49-F238E27FC236}">
                <a16:creationId xmlns:a16="http://schemas.microsoft.com/office/drawing/2014/main" id="{AD9B6123-854A-374D-97AB-7CF8CE959B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7084" y="4092411"/>
            <a:ext cx="2917230" cy="2160905"/>
          </a:xfrm>
          <a:prstGeom prst="rect">
            <a:avLst/>
          </a:prstGeom>
        </p:spPr>
      </p:pic>
      <p:pic>
        <p:nvPicPr>
          <p:cNvPr id="6" name="Image 5">
            <a:extLst>
              <a:ext uri="{FF2B5EF4-FFF2-40B4-BE49-F238E27FC236}">
                <a16:creationId xmlns:a16="http://schemas.microsoft.com/office/drawing/2014/main" id="{497C5FCB-3609-F243-A1F8-489133C22D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849" t="2003" r="10533" b="10468"/>
          <a:stretch/>
        </p:blipFill>
        <p:spPr bwMode="auto">
          <a:xfrm>
            <a:off x="670749" y="2637412"/>
            <a:ext cx="6564014" cy="3321447"/>
          </a:xfrm>
          <a:prstGeom prst="rect">
            <a:avLst/>
          </a:prstGeom>
          <a:ln>
            <a:noFill/>
          </a:ln>
          <a:extLst>
            <a:ext uri="{53640926-AAD7-44D8-BBD7-CCE9431645EC}">
              <a14:shadowObscured xmlns:a14="http://schemas.microsoft.com/office/drawing/2010/main"/>
            </a:ext>
          </a:extLst>
        </p:spPr>
      </p:pic>
      <p:sp>
        <p:nvSpPr>
          <p:cNvPr id="7" name="ZoneTexte 6">
            <a:extLst>
              <a:ext uri="{FF2B5EF4-FFF2-40B4-BE49-F238E27FC236}">
                <a16:creationId xmlns:a16="http://schemas.microsoft.com/office/drawing/2014/main" id="{73B582C1-EB61-4A47-8197-689C4E11AA48}"/>
              </a:ext>
            </a:extLst>
          </p:cNvPr>
          <p:cNvSpPr txBox="1"/>
          <p:nvPr/>
        </p:nvSpPr>
        <p:spPr>
          <a:xfrm>
            <a:off x="670749" y="1881291"/>
            <a:ext cx="4365522" cy="461665"/>
          </a:xfrm>
          <a:prstGeom prst="rect">
            <a:avLst/>
          </a:prstGeom>
          <a:noFill/>
        </p:spPr>
        <p:txBody>
          <a:bodyPr wrap="square" rtlCol="0">
            <a:spAutoFit/>
          </a:bodyPr>
          <a:lstStyle/>
          <a:p>
            <a:r>
              <a:rPr lang="fr-FR" sz="2400" b="1" dirty="0"/>
              <a:t>F</a:t>
            </a:r>
            <a:r>
              <a:rPr lang="fr-DZ" sz="2400" b="1" dirty="0"/>
              <a:t>iltration glomérulaire</a:t>
            </a:r>
          </a:p>
        </p:txBody>
      </p:sp>
      <p:sp>
        <p:nvSpPr>
          <p:cNvPr id="8" name="ZoneTexte 7">
            <a:extLst>
              <a:ext uri="{FF2B5EF4-FFF2-40B4-BE49-F238E27FC236}">
                <a16:creationId xmlns:a16="http://schemas.microsoft.com/office/drawing/2014/main" id="{CA9974F5-4377-934D-BBB2-3CD3736C817E}"/>
              </a:ext>
            </a:extLst>
          </p:cNvPr>
          <p:cNvSpPr txBox="1"/>
          <p:nvPr/>
        </p:nvSpPr>
        <p:spPr>
          <a:xfrm>
            <a:off x="4100052" y="6253316"/>
            <a:ext cx="2112858" cy="369332"/>
          </a:xfrm>
          <a:prstGeom prst="rect">
            <a:avLst/>
          </a:prstGeom>
          <a:noFill/>
        </p:spPr>
        <p:txBody>
          <a:bodyPr wrap="square" rtlCol="0">
            <a:spAutoFit/>
          </a:bodyPr>
          <a:lstStyle/>
          <a:p>
            <a:r>
              <a:rPr lang="fr-FR" dirty="0">
                <a:highlight>
                  <a:srgbClr val="FFFF00"/>
                </a:highlight>
              </a:rPr>
              <a:t>U</a:t>
            </a:r>
            <a:r>
              <a:rPr lang="fr-DZ" dirty="0">
                <a:highlight>
                  <a:srgbClr val="FFFF00"/>
                </a:highlight>
              </a:rPr>
              <a:t>rines prémitives</a:t>
            </a:r>
          </a:p>
        </p:txBody>
      </p:sp>
    </p:spTree>
    <p:extLst>
      <p:ext uri="{BB962C8B-B14F-4D97-AF65-F5344CB8AC3E}">
        <p14:creationId xmlns:p14="http://schemas.microsoft.com/office/powerpoint/2010/main" val="2495037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7484FEF-9588-3846-878F-A050A05FD0C5}"/>
              </a:ext>
            </a:extLst>
          </p:cNvPr>
          <p:cNvSpPr>
            <a:spLocks noGrp="1"/>
          </p:cNvSpPr>
          <p:nvPr>
            <p:ph idx="1"/>
          </p:nvPr>
        </p:nvSpPr>
        <p:spPr>
          <a:xfrm>
            <a:off x="581192" y="1941534"/>
            <a:ext cx="11029615" cy="3917265"/>
          </a:xfrm>
        </p:spPr>
        <p:txBody>
          <a:bodyPr numCol="1" anchor="ctr">
            <a:normAutofit/>
          </a:bodyPr>
          <a:lstStyle/>
          <a:p>
            <a:r>
              <a:rPr lang="fr-FR" sz="1500" dirty="0">
                <a:latin typeface="Calibri" panose="020F0502020204030204" pitchFamily="34" charset="0"/>
              </a:rPr>
              <a:t>La </a:t>
            </a:r>
            <a:r>
              <a:rPr lang="fr-FR" sz="1500" dirty="0" err="1">
                <a:latin typeface="Calibri" panose="020F0502020204030204" pitchFamily="34" charset="0"/>
              </a:rPr>
              <a:t>première</a:t>
            </a:r>
            <a:r>
              <a:rPr lang="fr-FR" sz="1500" dirty="0">
                <a:latin typeface="Calibri" panose="020F0502020204030204" pitchFamily="34" charset="0"/>
              </a:rPr>
              <a:t> </a:t>
            </a:r>
            <a:r>
              <a:rPr lang="fr-FR" sz="1500" dirty="0" err="1">
                <a:latin typeface="Calibri" panose="020F0502020204030204" pitchFamily="34" charset="0"/>
              </a:rPr>
              <a:t>étape</a:t>
            </a:r>
            <a:r>
              <a:rPr lang="fr-FR" sz="1500" dirty="0">
                <a:latin typeface="Calibri" panose="020F0502020204030204" pitchFamily="34" charset="0"/>
              </a:rPr>
              <a:t> de l’</a:t>
            </a:r>
            <a:r>
              <a:rPr lang="fr-FR" sz="1500" dirty="0" err="1">
                <a:latin typeface="Calibri" panose="020F0502020204030204" pitchFamily="34" charset="0"/>
              </a:rPr>
              <a:t>élaboration</a:t>
            </a:r>
            <a:r>
              <a:rPr lang="fr-FR" sz="1500" dirty="0">
                <a:latin typeface="Calibri" panose="020F0502020204030204" pitchFamily="34" charset="0"/>
              </a:rPr>
              <a:t> de l’urine est la formation de l’ultrafiltrat </a:t>
            </a:r>
            <a:r>
              <a:rPr lang="fr-FR" sz="1500" dirty="0" err="1">
                <a:latin typeface="Calibri" panose="020F0502020204030204" pitchFamily="34" charset="0"/>
              </a:rPr>
              <a:t>glomérulaire</a:t>
            </a:r>
            <a:r>
              <a:rPr lang="fr-FR" sz="1500" dirty="0">
                <a:latin typeface="Calibri" panose="020F0502020204030204" pitchFamily="34" charset="0"/>
              </a:rPr>
              <a:t> (ou urine primitive) par le passage de l’eau et des constituants du plasma à travers la </a:t>
            </a:r>
            <a:r>
              <a:rPr lang="fr-FR" sz="1500" dirty="0" err="1">
                <a:latin typeface="Calibri" panose="020F0502020204030204" pitchFamily="34" charset="0"/>
              </a:rPr>
              <a:t>barrière</a:t>
            </a:r>
            <a:r>
              <a:rPr lang="fr-FR" sz="1500" dirty="0">
                <a:latin typeface="Calibri" panose="020F0502020204030204" pitchFamily="34" charset="0"/>
              </a:rPr>
              <a:t> de filtration </a:t>
            </a:r>
            <a:r>
              <a:rPr lang="fr-FR" sz="1500" dirty="0" err="1">
                <a:latin typeface="Calibri" panose="020F0502020204030204" pitchFamily="34" charset="0"/>
              </a:rPr>
              <a:t>glomérulaire</a:t>
            </a:r>
            <a:r>
              <a:rPr lang="fr-FR" sz="1500" dirty="0">
                <a:latin typeface="Calibri" panose="020F0502020204030204" pitchFamily="34" charset="0"/>
              </a:rPr>
              <a:t>, </a:t>
            </a:r>
          </a:p>
          <a:p>
            <a:pPr>
              <a:buFont typeface="Wingdings" pitchFamily="2" charset="2"/>
              <a:buChar char="§"/>
            </a:pPr>
            <a:r>
              <a:rPr lang="fr-FR" sz="1500" dirty="0">
                <a:latin typeface="Calibri" panose="020F0502020204030204" pitchFamily="34" charset="0"/>
              </a:rPr>
              <a:t>La </a:t>
            </a:r>
            <a:r>
              <a:rPr lang="fr-FR" sz="1500" dirty="0" err="1">
                <a:latin typeface="Calibri" panose="020F0502020204030204" pitchFamily="34" charset="0"/>
              </a:rPr>
              <a:t>barrière</a:t>
            </a:r>
            <a:r>
              <a:rPr lang="fr-FR" sz="1500" dirty="0">
                <a:latin typeface="Calibri" panose="020F0502020204030204" pitchFamily="34" charset="0"/>
              </a:rPr>
              <a:t> de filtration </a:t>
            </a:r>
            <a:r>
              <a:rPr lang="fr-FR" sz="1500" dirty="0" err="1">
                <a:latin typeface="Calibri" panose="020F0502020204030204" pitchFamily="34" charset="0"/>
              </a:rPr>
              <a:t>glomérulaire</a:t>
            </a:r>
            <a:r>
              <a:rPr lang="fr-FR" sz="1500" dirty="0">
                <a:latin typeface="Calibri" panose="020F0502020204030204" pitchFamily="34" charset="0"/>
              </a:rPr>
              <a:t> est </a:t>
            </a:r>
            <a:r>
              <a:rPr lang="fr-FR" sz="1500" dirty="0" err="1">
                <a:latin typeface="Calibri" panose="020F0502020204030204" pitchFamily="34" charset="0"/>
              </a:rPr>
              <a:t>constituée</a:t>
            </a:r>
            <a:r>
              <a:rPr lang="fr-FR" sz="1500" dirty="0">
                <a:latin typeface="Calibri" panose="020F0502020204030204" pitchFamily="34" charset="0"/>
              </a:rPr>
              <a:t> de 3 couches </a:t>
            </a:r>
            <a:r>
              <a:rPr lang="fr-FR" sz="1500" dirty="0" err="1">
                <a:latin typeface="Calibri" panose="020F0502020204030204" pitchFamily="34" charset="0"/>
              </a:rPr>
              <a:t>juxtaposées</a:t>
            </a:r>
            <a:r>
              <a:rPr lang="fr-FR" sz="1500" dirty="0">
                <a:latin typeface="Calibri" panose="020F0502020204030204" pitchFamily="34" charset="0"/>
              </a:rPr>
              <a:t> en allant de la </a:t>
            </a:r>
            <a:r>
              <a:rPr lang="fr-FR" sz="1500" dirty="0" err="1">
                <a:latin typeface="Calibri" panose="020F0502020204030204" pitchFamily="34" charset="0"/>
              </a:rPr>
              <a:t>lumière</a:t>
            </a:r>
            <a:r>
              <a:rPr lang="fr-FR" sz="1500" dirty="0">
                <a:latin typeface="Calibri" panose="020F0502020204030204" pitchFamily="34" charset="0"/>
              </a:rPr>
              <a:t> vasculaire à la chambre urinaire : </a:t>
            </a:r>
          </a:p>
          <a:p>
            <a:pPr marL="666900" lvl="1" indent="-342900">
              <a:buFont typeface="+mj-lt"/>
              <a:buAutoNum type="arabicPeriod"/>
            </a:pPr>
            <a:r>
              <a:rPr lang="fr-FR" dirty="0">
                <a:latin typeface="Calibri" panose="020F0502020204030204" pitchFamily="34" charset="0"/>
              </a:rPr>
              <a:t>La cellule </a:t>
            </a:r>
            <a:r>
              <a:rPr lang="fr-FR" dirty="0" err="1">
                <a:latin typeface="Calibri" panose="020F0502020204030204" pitchFamily="34" charset="0"/>
              </a:rPr>
              <a:t>endothéliale</a:t>
            </a:r>
            <a:r>
              <a:rPr lang="fr-FR" dirty="0">
                <a:latin typeface="Calibri" panose="020F0502020204030204" pitchFamily="34" charset="0"/>
              </a:rPr>
              <a:t> ; </a:t>
            </a:r>
          </a:p>
          <a:p>
            <a:pPr marL="666900" lvl="1" indent="-342900">
              <a:buFont typeface="+mj-lt"/>
              <a:buAutoNum type="arabicPeriod"/>
            </a:pPr>
            <a:r>
              <a:rPr lang="fr-FR" dirty="0">
                <a:latin typeface="Calibri" panose="020F0502020204030204" pitchFamily="34" charset="0"/>
              </a:rPr>
              <a:t>La membrane basale </a:t>
            </a:r>
            <a:r>
              <a:rPr lang="fr-FR" dirty="0" err="1">
                <a:latin typeface="Calibri" panose="020F0502020204030204" pitchFamily="34" charset="0"/>
              </a:rPr>
              <a:t>glomérulaire</a:t>
            </a:r>
            <a:r>
              <a:rPr lang="fr-FR" dirty="0">
                <a:latin typeface="Calibri" panose="020F0502020204030204" pitchFamily="34" charset="0"/>
              </a:rPr>
              <a:t> ; </a:t>
            </a:r>
          </a:p>
          <a:p>
            <a:pPr marL="666900" lvl="1" indent="-342900">
              <a:buFont typeface="+mj-lt"/>
              <a:buAutoNum type="arabicPeriod"/>
            </a:pPr>
            <a:r>
              <a:rPr lang="fr-FR" dirty="0">
                <a:latin typeface="Calibri" panose="020F0502020204030204" pitchFamily="34" charset="0"/>
              </a:rPr>
              <a:t>Des prolongements cytoplasmiques (</a:t>
            </a:r>
            <a:r>
              <a:rPr lang="fr-FR" dirty="0" err="1">
                <a:latin typeface="Calibri" panose="020F0502020204030204" pitchFamily="34" charset="0"/>
              </a:rPr>
              <a:t>pédicelles</a:t>
            </a:r>
            <a:r>
              <a:rPr lang="fr-FR" dirty="0">
                <a:latin typeface="Calibri" panose="020F0502020204030204" pitchFamily="34" charset="0"/>
              </a:rPr>
              <a:t>) des </a:t>
            </a:r>
            <a:r>
              <a:rPr lang="fr-FR" dirty="0" err="1">
                <a:latin typeface="Calibri" panose="020F0502020204030204" pitchFamily="34" charset="0"/>
              </a:rPr>
              <a:t>podocytes</a:t>
            </a:r>
            <a:r>
              <a:rPr lang="fr-FR" dirty="0">
                <a:latin typeface="Calibri" panose="020F0502020204030204" pitchFamily="34" charset="0"/>
              </a:rPr>
              <a:t>, l’espace formé entre les </a:t>
            </a:r>
            <a:r>
              <a:rPr lang="fr-FR" dirty="0" err="1">
                <a:latin typeface="Calibri" panose="020F0502020204030204" pitchFamily="34" charset="0"/>
              </a:rPr>
              <a:t>pédicelles</a:t>
            </a:r>
            <a:r>
              <a:rPr lang="fr-FR" dirty="0">
                <a:latin typeface="Calibri" panose="020F0502020204030204" pitchFamily="34" charset="0"/>
              </a:rPr>
              <a:t> </a:t>
            </a:r>
            <a:r>
              <a:rPr lang="fr-FR" dirty="0" err="1">
                <a:latin typeface="Calibri" panose="020F0502020204030204" pitchFamily="34" charset="0"/>
              </a:rPr>
              <a:t>définissant</a:t>
            </a:r>
            <a:r>
              <a:rPr lang="fr-FR" dirty="0">
                <a:latin typeface="Calibri" panose="020F0502020204030204" pitchFamily="34" charset="0"/>
              </a:rPr>
              <a:t> la fente de filtration</a:t>
            </a:r>
            <a:r>
              <a:rPr lang="fr-FR" sz="3200" dirty="0">
                <a:effectLst/>
                <a:latin typeface="Calibri" panose="020F0502020204030204" pitchFamily="34" charset="0"/>
              </a:rPr>
              <a:t>. </a:t>
            </a:r>
            <a:endParaRPr lang="fr-FR" sz="3200" dirty="0">
              <a:effectLst/>
              <a:latin typeface="SymbolMT"/>
            </a:endParaRPr>
          </a:p>
          <a:p>
            <a:pPr marL="0" indent="0">
              <a:buNone/>
            </a:pPr>
            <a:endParaRPr lang="fr-DZ" dirty="0"/>
          </a:p>
        </p:txBody>
      </p:sp>
    </p:spTree>
    <p:extLst>
      <p:ext uri="{BB962C8B-B14F-4D97-AF65-F5344CB8AC3E}">
        <p14:creationId xmlns:p14="http://schemas.microsoft.com/office/powerpoint/2010/main" val="1187277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3CEE9-BF3E-4F4B-8F71-265A6BA08304}"/>
              </a:ext>
            </a:extLst>
          </p:cNvPr>
          <p:cNvSpPr>
            <a:spLocks noGrp="1"/>
          </p:cNvSpPr>
          <p:nvPr>
            <p:ph type="title"/>
          </p:nvPr>
        </p:nvSpPr>
        <p:spPr/>
        <p:txBody>
          <a:bodyPr/>
          <a:lstStyle/>
          <a:p>
            <a:r>
              <a:rPr lang="fr-FR" dirty="0" err="1"/>
              <a:t>T</a:t>
            </a:r>
            <a:r>
              <a:rPr lang="fr-DZ" dirty="0"/>
              <a:t>ransport tubulaire</a:t>
            </a:r>
          </a:p>
        </p:txBody>
      </p:sp>
      <p:pic>
        <p:nvPicPr>
          <p:cNvPr id="4" name="Espace réservé du contenu 3">
            <a:extLst>
              <a:ext uri="{FF2B5EF4-FFF2-40B4-BE49-F238E27FC236}">
                <a16:creationId xmlns:a16="http://schemas.microsoft.com/office/drawing/2014/main" id="{F4867FA9-6F94-3D4C-AFCD-8E56F6F38A05}"/>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1733" t="6495" r="14130" b="15685"/>
          <a:stretch/>
        </p:blipFill>
        <p:spPr bwMode="auto">
          <a:xfrm>
            <a:off x="4506306" y="1880368"/>
            <a:ext cx="6309599" cy="4457802"/>
          </a:xfrm>
          <a:prstGeom prst="rect">
            <a:avLst/>
          </a:prstGeom>
          <a:ln>
            <a:noFill/>
          </a:ln>
          <a:extLst>
            <a:ext uri="{53640926-AAD7-44D8-BBD7-CCE9431645EC}">
              <a14:shadowObscured xmlns:a14="http://schemas.microsoft.com/office/drawing/2010/main"/>
            </a:ext>
          </a:extLst>
        </p:spPr>
      </p:pic>
      <p:sp>
        <p:nvSpPr>
          <p:cNvPr id="3" name="ZoneTexte 2">
            <a:extLst>
              <a:ext uri="{FF2B5EF4-FFF2-40B4-BE49-F238E27FC236}">
                <a16:creationId xmlns:a16="http://schemas.microsoft.com/office/drawing/2014/main" id="{3854035C-E4BB-A042-B544-300C59C4000E}"/>
              </a:ext>
            </a:extLst>
          </p:cNvPr>
          <p:cNvSpPr txBox="1"/>
          <p:nvPr/>
        </p:nvSpPr>
        <p:spPr>
          <a:xfrm>
            <a:off x="1277655" y="3269293"/>
            <a:ext cx="1678487" cy="923330"/>
          </a:xfrm>
          <a:prstGeom prst="rect">
            <a:avLst/>
          </a:prstGeom>
          <a:noFill/>
        </p:spPr>
        <p:txBody>
          <a:bodyPr wrap="square" rtlCol="0">
            <a:spAutoFit/>
          </a:bodyPr>
          <a:lstStyle/>
          <a:p>
            <a:r>
              <a:rPr lang="fr-FR" b="1" dirty="0" err="1">
                <a:solidFill>
                  <a:schemeClr val="accent3"/>
                </a:solidFill>
              </a:rPr>
              <a:t>T</a:t>
            </a:r>
            <a:r>
              <a:rPr lang="fr-DZ" b="1" dirty="0">
                <a:solidFill>
                  <a:schemeClr val="accent3"/>
                </a:solidFill>
              </a:rPr>
              <a:t>ube contourné proximale</a:t>
            </a:r>
          </a:p>
        </p:txBody>
      </p:sp>
    </p:spTree>
    <p:extLst>
      <p:ext uri="{BB962C8B-B14F-4D97-AF65-F5344CB8AC3E}">
        <p14:creationId xmlns:p14="http://schemas.microsoft.com/office/powerpoint/2010/main" val="1440003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4E2135-D69B-8644-BC78-D54A562DD384}"/>
              </a:ext>
            </a:extLst>
          </p:cNvPr>
          <p:cNvSpPr>
            <a:spLocks noGrp="1"/>
          </p:cNvSpPr>
          <p:nvPr>
            <p:ph type="title"/>
          </p:nvPr>
        </p:nvSpPr>
        <p:spPr/>
        <p:txBody>
          <a:bodyPr/>
          <a:lstStyle/>
          <a:p>
            <a:endParaRPr lang="fr-DZ"/>
          </a:p>
        </p:txBody>
      </p:sp>
      <p:sp>
        <p:nvSpPr>
          <p:cNvPr id="3" name="Espace réservé du contenu 2">
            <a:extLst>
              <a:ext uri="{FF2B5EF4-FFF2-40B4-BE49-F238E27FC236}">
                <a16:creationId xmlns:a16="http://schemas.microsoft.com/office/drawing/2014/main" id="{F3BFCBEB-037A-5E4A-AB78-6554A8C58DEC}"/>
              </a:ext>
            </a:extLst>
          </p:cNvPr>
          <p:cNvSpPr>
            <a:spLocks noGrp="1"/>
          </p:cNvSpPr>
          <p:nvPr>
            <p:ph idx="1"/>
          </p:nvPr>
        </p:nvSpPr>
        <p:spPr/>
        <p:txBody>
          <a:bodyPr>
            <a:normAutofit fontScale="70000" lnSpcReduction="20000"/>
          </a:bodyPr>
          <a:lstStyle/>
          <a:p>
            <a:r>
              <a:rPr lang="fr-FR" sz="2800" dirty="0">
                <a:effectLst/>
                <a:latin typeface="Calibri" panose="020F0502020204030204" pitchFamily="34" charset="0"/>
              </a:rPr>
              <a:t>Environ </a:t>
            </a:r>
            <a:r>
              <a:rPr lang="fr-FR" sz="2800" dirty="0">
                <a:solidFill>
                  <a:schemeClr val="accent3"/>
                </a:solidFill>
                <a:effectLst/>
                <a:latin typeface="Calibri" panose="020F0502020204030204" pitchFamily="34" charset="0"/>
              </a:rPr>
              <a:t>2/3 de l’eau </a:t>
            </a:r>
            <a:r>
              <a:rPr lang="fr-FR" sz="2800" dirty="0" err="1">
                <a:solidFill>
                  <a:schemeClr val="accent3"/>
                </a:solidFill>
                <a:effectLst/>
                <a:latin typeface="Calibri" panose="020F0502020204030204" pitchFamily="34" charset="0"/>
              </a:rPr>
              <a:t>filtrée</a:t>
            </a:r>
            <a:r>
              <a:rPr lang="fr-FR" sz="2800" dirty="0">
                <a:solidFill>
                  <a:schemeClr val="accent3"/>
                </a:solidFill>
                <a:effectLst/>
                <a:latin typeface="Calibri" panose="020F0502020204030204" pitchFamily="34" charset="0"/>
              </a:rPr>
              <a:t> </a:t>
            </a:r>
            <a:r>
              <a:rPr lang="fr-FR" sz="2800" dirty="0">
                <a:effectLst/>
                <a:latin typeface="Calibri" panose="020F0502020204030204" pitchFamily="34" charset="0"/>
              </a:rPr>
              <a:t>par le </a:t>
            </a:r>
            <a:r>
              <a:rPr lang="fr-FR" sz="2800" dirty="0" err="1">
                <a:effectLst/>
                <a:latin typeface="Calibri" panose="020F0502020204030204" pitchFamily="34" charset="0"/>
              </a:rPr>
              <a:t>glomérule</a:t>
            </a:r>
            <a:r>
              <a:rPr lang="fr-FR" sz="2800" dirty="0">
                <a:effectLst/>
                <a:latin typeface="Calibri" panose="020F0502020204030204" pitchFamily="34" charset="0"/>
              </a:rPr>
              <a:t> est </a:t>
            </a:r>
            <a:r>
              <a:rPr lang="fr-FR" sz="2800" dirty="0" err="1">
                <a:effectLst/>
                <a:latin typeface="Calibri" panose="020F0502020204030204" pitchFamily="34" charset="0"/>
              </a:rPr>
              <a:t>réabsorbée</a:t>
            </a:r>
            <a:r>
              <a:rPr lang="fr-FR" sz="2800" dirty="0">
                <a:effectLst/>
                <a:latin typeface="Calibri" panose="020F0502020204030204" pitchFamily="34" charset="0"/>
              </a:rPr>
              <a:t> pendant la </a:t>
            </a:r>
            <a:r>
              <a:rPr lang="fr-FR" sz="2800" dirty="0" err="1">
                <a:effectLst/>
                <a:latin typeface="Calibri" panose="020F0502020204030204" pitchFamily="34" charset="0"/>
              </a:rPr>
              <a:t>traversée</a:t>
            </a:r>
            <a:r>
              <a:rPr lang="fr-FR" sz="2800" dirty="0">
                <a:effectLst/>
                <a:latin typeface="Calibri" panose="020F0502020204030204" pitchFamily="34" charset="0"/>
              </a:rPr>
              <a:t> du tube proximal. </a:t>
            </a:r>
            <a:r>
              <a:rPr lang="fr-FR" sz="2800" dirty="0">
                <a:solidFill>
                  <a:srgbClr val="3AA5A8"/>
                </a:solidFill>
                <a:effectLst/>
                <a:latin typeface="Calibri" panose="020F0502020204030204" pitchFamily="34" charset="0"/>
              </a:rPr>
              <a:t>2/3 du Na</a:t>
            </a:r>
            <a:r>
              <a:rPr lang="fr-FR" sz="2800" dirty="0">
                <a:effectLst/>
                <a:latin typeface="Calibri" panose="020F0502020204030204" pitchFamily="34" charset="0"/>
              </a:rPr>
              <a:t>+ filtré est </a:t>
            </a:r>
            <a:r>
              <a:rPr lang="fr-FR" sz="2800" dirty="0" err="1">
                <a:effectLst/>
                <a:latin typeface="Calibri" panose="020F0502020204030204" pitchFamily="34" charset="0"/>
              </a:rPr>
              <a:t>également</a:t>
            </a:r>
            <a:r>
              <a:rPr lang="fr-FR" sz="2800" dirty="0">
                <a:effectLst/>
                <a:latin typeface="Calibri" panose="020F0502020204030204" pitchFamily="34" charset="0"/>
              </a:rPr>
              <a:t> </a:t>
            </a:r>
            <a:r>
              <a:rPr lang="fr-FR" sz="2800" dirty="0" err="1">
                <a:effectLst/>
                <a:latin typeface="Calibri" panose="020F0502020204030204" pitchFamily="34" charset="0"/>
              </a:rPr>
              <a:t>réabsorbe</a:t>
            </a:r>
            <a:r>
              <a:rPr lang="fr-FR" sz="2800" dirty="0">
                <a:effectLst/>
                <a:latin typeface="Calibri" panose="020F0502020204030204" pitchFamily="34" charset="0"/>
              </a:rPr>
              <a:t>́, ce qui </a:t>
            </a:r>
            <a:r>
              <a:rPr lang="fr-FR" sz="2800" dirty="0" err="1">
                <a:effectLst/>
                <a:latin typeface="Calibri" panose="020F0502020204030204" pitchFamily="34" charset="0"/>
              </a:rPr>
              <a:t>définit</a:t>
            </a:r>
            <a:r>
              <a:rPr lang="fr-FR" sz="2800" dirty="0">
                <a:effectLst/>
                <a:latin typeface="Calibri" panose="020F0502020204030204" pitchFamily="34" charset="0"/>
              </a:rPr>
              <a:t> le </a:t>
            </a:r>
            <a:r>
              <a:rPr lang="fr-FR" sz="2800" dirty="0" err="1">
                <a:effectLst/>
                <a:latin typeface="Calibri" panose="020F0502020204030204" pitchFamily="34" charset="0"/>
              </a:rPr>
              <a:t>caractère</a:t>
            </a:r>
            <a:r>
              <a:rPr lang="fr-FR" sz="2800" dirty="0">
                <a:effectLst/>
                <a:latin typeface="Calibri" panose="020F0502020204030204" pitchFamily="34" charset="0"/>
              </a:rPr>
              <a:t> </a:t>
            </a:r>
            <a:r>
              <a:rPr lang="fr-FR" sz="2800" dirty="0">
                <a:effectLst/>
                <a:highlight>
                  <a:srgbClr val="FFFF00"/>
                </a:highlight>
                <a:latin typeface="Calibri" panose="020F0502020204030204" pitchFamily="34" charset="0"/>
              </a:rPr>
              <a:t>iso-osmotique</a:t>
            </a:r>
            <a:r>
              <a:rPr lang="fr-FR" sz="2800" dirty="0">
                <a:effectLst/>
                <a:latin typeface="Calibri" panose="020F0502020204030204" pitchFamily="34" charset="0"/>
              </a:rPr>
              <a:t> de la </a:t>
            </a:r>
            <a:r>
              <a:rPr lang="fr-FR" sz="2800" dirty="0" err="1">
                <a:effectLst/>
                <a:latin typeface="Calibri" panose="020F0502020204030204" pitchFamily="34" charset="0"/>
              </a:rPr>
              <a:t>réabsorption</a:t>
            </a:r>
            <a:r>
              <a:rPr lang="fr-FR" sz="2800" dirty="0">
                <a:effectLst/>
                <a:latin typeface="Calibri" panose="020F0502020204030204" pitchFamily="34" charset="0"/>
              </a:rPr>
              <a:t> </a:t>
            </a:r>
            <a:r>
              <a:rPr lang="fr-FR" sz="2800" dirty="0" err="1">
                <a:effectLst/>
                <a:latin typeface="Calibri" panose="020F0502020204030204" pitchFamily="34" charset="0"/>
              </a:rPr>
              <a:t>hydrosodée</a:t>
            </a:r>
            <a:r>
              <a:rPr lang="fr-FR" sz="2800" dirty="0">
                <a:effectLst/>
                <a:latin typeface="Calibri" panose="020F0502020204030204" pitchFamily="34" charset="0"/>
              </a:rPr>
              <a:t> dans le TCP. Par </a:t>
            </a:r>
            <a:r>
              <a:rPr lang="fr-FR" sz="2800" dirty="0" err="1">
                <a:effectLst/>
                <a:latin typeface="Calibri" panose="020F0502020204030204" pitchFamily="34" charset="0"/>
              </a:rPr>
              <a:t>conséquent</a:t>
            </a:r>
            <a:r>
              <a:rPr lang="fr-FR" sz="2800" dirty="0">
                <a:effectLst/>
                <a:latin typeface="Calibri" panose="020F0502020204030204" pitchFamily="34" charset="0"/>
              </a:rPr>
              <a:t>, le fluide tubulaire est iso-osmotique au plasma à l’</a:t>
            </a:r>
            <a:r>
              <a:rPr lang="fr-FR" sz="2800" dirty="0" err="1">
                <a:effectLst/>
                <a:latin typeface="Calibri" panose="020F0502020204030204" pitchFamily="34" charset="0"/>
              </a:rPr>
              <a:t>arrivée</a:t>
            </a:r>
            <a:r>
              <a:rPr lang="fr-FR" sz="2800" dirty="0">
                <a:effectLst/>
                <a:latin typeface="Calibri" panose="020F0502020204030204" pitchFamily="34" charset="0"/>
              </a:rPr>
              <a:t> dans l’anse de </a:t>
            </a:r>
            <a:r>
              <a:rPr lang="fr-FR" sz="2800" dirty="0" err="1">
                <a:effectLst/>
                <a:latin typeface="Calibri" panose="020F0502020204030204" pitchFamily="34" charset="0"/>
              </a:rPr>
              <a:t>Henle</a:t>
            </a:r>
            <a:r>
              <a:rPr lang="fr-FR" sz="2800" dirty="0">
                <a:effectLst/>
                <a:latin typeface="Calibri" panose="020F0502020204030204" pitchFamily="34" charset="0"/>
              </a:rPr>
              <a:t>. </a:t>
            </a:r>
            <a:endParaRPr lang="fr-FR" dirty="0"/>
          </a:p>
          <a:p>
            <a:r>
              <a:rPr lang="fr-FR" sz="2800" dirty="0">
                <a:effectLst/>
                <a:latin typeface="Calibri" panose="020F0502020204030204" pitchFamily="34" charset="0"/>
              </a:rPr>
              <a:t>Le </a:t>
            </a:r>
            <a:r>
              <a:rPr lang="fr-FR" sz="2800" b="1" dirty="0">
                <a:effectLst/>
                <a:latin typeface="Calibri" panose="020F0502020204030204" pitchFamily="34" charset="0"/>
              </a:rPr>
              <a:t>glucose </a:t>
            </a:r>
            <a:r>
              <a:rPr lang="fr-FR" sz="2800" dirty="0">
                <a:effectLst/>
                <a:latin typeface="Calibri" panose="020F0502020204030204" pitchFamily="34" charset="0"/>
              </a:rPr>
              <a:t>est activement et </a:t>
            </a:r>
            <a:r>
              <a:rPr lang="fr-FR" sz="2800" dirty="0" err="1">
                <a:effectLst/>
                <a:latin typeface="Calibri" panose="020F0502020204030204" pitchFamily="34" charset="0"/>
              </a:rPr>
              <a:t>entièrement</a:t>
            </a:r>
            <a:r>
              <a:rPr lang="fr-FR" sz="2800" dirty="0">
                <a:effectLst/>
                <a:latin typeface="Calibri" panose="020F0502020204030204" pitchFamily="34" charset="0"/>
              </a:rPr>
              <a:t> </a:t>
            </a:r>
            <a:r>
              <a:rPr lang="fr-FR" sz="2800" dirty="0" err="1">
                <a:effectLst/>
                <a:latin typeface="Calibri" panose="020F0502020204030204" pitchFamily="34" charset="0"/>
              </a:rPr>
              <a:t>réabsorbe</a:t>
            </a:r>
            <a:r>
              <a:rPr lang="fr-FR" sz="2800" dirty="0">
                <a:effectLst/>
                <a:latin typeface="Calibri" panose="020F0502020204030204" pitchFamily="34" charset="0"/>
              </a:rPr>
              <a:t>́ à ce niveau, sous </a:t>
            </a:r>
            <a:r>
              <a:rPr lang="fr-FR" sz="2800" dirty="0" err="1">
                <a:effectLst/>
                <a:latin typeface="Calibri" panose="020F0502020204030204" pitchFamily="34" charset="0"/>
              </a:rPr>
              <a:t>réserve</a:t>
            </a:r>
            <a:r>
              <a:rPr lang="fr-FR" sz="2800" dirty="0">
                <a:effectLst/>
                <a:latin typeface="Calibri" panose="020F0502020204030204" pitchFamily="34" charset="0"/>
              </a:rPr>
              <a:t> que la </a:t>
            </a:r>
            <a:r>
              <a:rPr lang="fr-FR" sz="2800" dirty="0" err="1">
                <a:effectLst/>
                <a:latin typeface="Calibri" panose="020F0502020204030204" pitchFamily="34" charset="0"/>
              </a:rPr>
              <a:t>glycémie</a:t>
            </a:r>
            <a:r>
              <a:rPr lang="fr-FR" sz="2800" dirty="0">
                <a:effectLst/>
                <a:latin typeface="Calibri" panose="020F0502020204030204" pitchFamily="34" charset="0"/>
              </a:rPr>
              <a:t> ne </a:t>
            </a:r>
            <a:r>
              <a:rPr lang="fr-FR" sz="2800" dirty="0" err="1">
                <a:effectLst/>
                <a:latin typeface="Calibri" panose="020F0502020204030204" pitchFamily="34" charset="0"/>
              </a:rPr>
              <a:t>dépasse</a:t>
            </a:r>
            <a:r>
              <a:rPr lang="fr-FR" sz="2800" dirty="0">
                <a:effectLst/>
                <a:latin typeface="Calibri" panose="020F0502020204030204" pitchFamily="34" charset="0"/>
              </a:rPr>
              <a:t> pas 10 </a:t>
            </a:r>
            <a:r>
              <a:rPr lang="fr-FR" sz="2800" dirty="0" err="1">
                <a:effectLst/>
                <a:latin typeface="Calibri" panose="020F0502020204030204" pitchFamily="34" charset="0"/>
              </a:rPr>
              <a:t>mmol</a:t>
            </a:r>
            <a:r>
              <a:rPr lang="fr-FR" sz="2800" dirty="0">
                <a:effectLst/>
                <a:latin typeface="Calibri" panose="020F0502020204030204" pitchFamily="34" charset="0"/>
              </a:rPr>
              <a:t> par litre . </a:t>
            </a:r>
            <a:endParaRPr lang="fr-FR" dirty="0"/>
          </a:p>
          <a:p>
            <a:r>
              <a:rPr lang="fr-FR" sz="2800" dirty="0">
                <a:effectLst/>
                <a:latin typeface="Calibri" panose="020F0502020204030204" pitchFamily="34" charset="0"/>
              </a:rPr>
              <a:t>Les </a:t>
            </a:r>
            <a:r>
              <a:rPr lang="fr-FR" sz="2800" b="1" dirty="0">
                <a:effectLst/>
                <a:latin typeface="Calibri" panose="020F0502020204030204" pitchFamily="34" charset="0"/>
              </a:rPr>
              <a:t>bicarbonates </a:t>
            </a:r>
            <a:r>
              <a:rPr lang="fr-FR" sz="2800" dirty="0">
                <a:effectLst/>
                <a:latin typeface="Calibri" panose="020F0502020204030204" pitchFamily="34" charset="0"/>
              </a:rPr>
              <a:t>sont </a:t>
            </a:r>
            <a:r>
              <a:rPr lang="fr-FR" sz="2800" dirty="0" err="1">
                <a:effectLst/>
                <a:latin typeface="Calibri" panose="020F0502020204030204" pitchFamily="34" charset="0"/>
              </a:rPr>
              <a:t>entièrement</a:t>
            </a:r>
            <a:r>
              <a:rPr lang="fr-FR" sz="2800" dirty="0">
                <a:effectLst/>
                <a:latin typeface="Calibri" panose="020F0502020204030204" pitchFamily="34" charset="0"/>
              </a:rPr>
              <a:t> </a:t>
            </a:r>
            <a:r>
              <a:rPr lang="fr-FR" sz="2800" dirty="0" err="1">
                <a:effectLst/>
                <a:latin typeface="Calibri" panose="020F0502020204030204" pitchFamily="34" charset="0"/>
              </a:rPr>
              <a:t>réabsorbés</a:t>
            </a:r>
            <a:r>
              <a:rPr lang="fr-FR" sz="2800" dirty="0">
                <a:effectLst/>
                <a:latin typeface="Calibri" panose="020F0502020204030204" pitchFamily="34" charset="0"/>
              </a:rPr>
              <a:t>, de </a:t>
            </a:r>
            <a:r>
              <a:rPr lang="fr-FR" sz="2800" dirty="0" err="1">
                <a:effectLst/>
                <a:latin typeface="Calibri" panose="020F0502020204030204" pitchFamily="34" charset="0"/>
              </a:rPr>
              <a:t>façon</a:t>
            </a:r>
            <a:r>
              <a:rPr lang="fr-FR" sz="2800" dirty="0">
                <a:effectLst/>
                <a:latin typeface="Calibri" panose="020F0502020204030204" pitchFamily="34" charset="0"/>
              </a:rPr>
              <a:t> couplé au </a:t>
            </a:r>
            <a:r>
              <a:rPr lang="fr-FR" sz="2800" dirty="0" err="1">
                <a:effectLst/>
                <a:latin typeface="Calibri" panose="020F0502020204030204" pitchFamily="34" charset="0"/>
              </a:rPr>
              <a:t>Na.Cette</a:t>
            </a:r>
            <a:r>
              <a:rPr lang="fr-FR" sz="2800" dirty="0">
                <a:effectLst/>
                <a:latin typeface="Calibri" panose="020F0502020204030204" pitchFamily="34" charset="0"/>
              </a:rPr>
              <a:t> </a:t>
            </a:r>
            <a:r>
              <a:rPr lang="fr-FR" sz="2800" dirty="0" err="1">
                <a:effectLst/>
                <a:latin typeface="Calibri" panose="020F0502020204030204" pitchFamily="34" charset="0"/>
              </a:rPr>
              <a:t>étape</a:t>
            </a:r>
            <a:r>
              <a:rPr lang="fr-FR" sz="2800" dirty="0">
                <a:effectLst/>
                <a:latin typeface="Calibri" panose="020F0502020204030204" pitchFamily="34" charset="0"/>
              </a:rPr>
              <a:t> conditionne l’</a:t>
            </a:r>
            <a:r>
              <a:rPr lang="fr-FR" sz="2800" dirty="0" err="1">
                <a:effectLst/>
                <a:latin typeface="Calibri" panose="020F0502020204030204" pitchFamily="34" charset="0"/>
              </a:rPr>
              <a:t>équilibre</a:t>
            </a:r>
            <a:r>
              <a:rPr lang="fr-FR" sz="2800" dirty="0">
                <a:effectLst/>
                <a:latin typeface="Calibri" panose="020F0502020204030204" pitchFamily="34" charset="0"/>
              </a:rPr>
              <a:t> du bilan des acides </a:t>
            </a:r>
            <a:r>
              <a:rPr lang="fr-FR" sz="2800" dirty="0" err="1">
                <a:effectLst/>
                <a:latin typeface="Calibri" panose="020F0502020204030204" pitchFamily="34" charset="0"/>
              </a:rPr>
              <a:t>réalise</a:t>
            </a:r>
            <a:r>
              <a:rPr lang="fr-FR" sz="2800" dirty="0">
                <a:effectLst/>
                <a:latin typeface="Calibri" panose="020F0502020204030204" pitchFamily="34" charset="0"/>
              </a:rPr>
              <a:t>́ plus en aval, dans le tube distal. </a:t>
            </a:r>
            <a:endParaRPr lang="fr-FR" dirty="0"/>
          </a:p>
          <a:p>
            <a:r>
              <a:rPr lang="fr-FR" sz="2800" dirty="0">
                <a:effectLst/>
                <a:latin typeface="Calibri" panose="020F0502020204030204" pitchFamily="34" charset="0"/>
              </a:rPr>
              <a:t>Il en est de </a:t>
            </a:r>
            <a:r>
              <a:rPr lang="fr-FR" sz="2800" dirty="0" err="1">
                <a:effectLst/>
                <a:latin typeface="Calibri" panose="020F0502020204030204" pitchFamily="34" charset="0"/>
              </a:rPr>
              <a:t>même</a:t>
            </a:r>
            <a:r>
              <a:rPr lang="fr-FR" sz="2800" dirty="0">
                <a:effectLst/>
                <a:latin typeface="Calibri" panose="020F0502020204030204" pitchFamily="34" charset="0"/>
              </a:rPr>
              <a:t> pour les </a:t>
            </a:r>
            <a:r>
              <a:rPr lang="fr-FR" sz="2800" b="1" dirty="0">
                <a:effectLst/>
                <a:latin typeface="Calibri" panose="020F0502020204030204" pitchFamily="34" charset="0"/>
              </a:rPr>
              <a:t>acides </a:t>
            </a:r>
            <a:r>
              <a:rPr lang="fr-FR" sz="2800" b="1" dirty="0" err="1">
                <a:effectLst/>
                <a:latin typeface="Calibri" panose="020F0502020204030204" pitchFamily="34" charset="0"/>
              </a:rPr>
              <a:t>aminés</a:t>
            </a:r>
            <a:r>
              <a:rPr lang="fr-FR" sz="2800" b="1" dirty="0">
                <a:effectLst/>
                <a:latin typeface="Calibri" panose="020F0502020204030204" pitchFamily="34" charset="0"/>
              </a:rPr>
              <a:t> </a:t>
            </a:r>
            <a:r>
              <a:rPr lang="fr-FR" sz="2800" dirty="0">
                <a:effectLst/>
                <a:latin typeface="Calibri" panose="020F0502020204030204" pitchFamily="34" charset="0"/>
              </a:rPr>
              <a:t>et d’autres acides organiques. </a:t>
            </a:r>
            <a:endParaRPr lang="fr-FR" dirty="0"/>
          </a:p>
          <a:p>
            <a:r>
              <a:rPr lang="fr-FR" sz="2800" dirty="0">
                <a:effectLst/>
                <a:latin typeface="Calibri" panose="020F0502020204030204" pitchFamily="34" charset="0"/>
              </a:rPr>
              <a:t>La </a:t>
            </a:r>
            <a:r>
              <a:rPr lang="fr-FR" sz="2800" dirty="0" err="1">
                <a:effectLst/>
                <a:latin typeface="Calibri" panose="020F0502020204030204" pitchFamily="34" charset="0"/>
              </a:rPr>
              <a:t>réabsorption</a:t>
            </a:r>
            <a:r>
              <a:rPr lang="fr-FR" sz="2800" dirty="0">
                <a:effectLst/>
                <a:latin typeface="Calibri" panose="020F0502020204030204" pitchFamily="34" charset="0"/>
              </a:rPr>
              <a:t> du </a:t>
            </a:r>
            <a:r>
              <a:rPr lang="fr-FR" sz="2800" b="1" dirty="0">
                <a:solidFill>
                  <a:schemeClr val="accent3"/>
                </a:solidFill>
                <a:effectLst/>
                <a:latin typeface="Calibri" panose="020F0502020204030204" pitchFamily="34" charset="0"/>
              </a:rPr>
              <a:t>phosphate </a:t>
            </a:r>
            <a:r>
              <a:rPr lang="fr-FR" sz="2800" dirty="0">
                <a:effectLst/>
                <a:latin typeface="Calibri" panose="020F0502020204030204" pitchFamily="34" charset="0"/>
              </a:rPr>
              <a:t>se fait dans le TCP</a:t>
            </a:r>
            <a:br>
              <a:rPr lang="fr-FR" sz="2800" dirty="0">
                <a:effectLst/>
                <a:latin typeface="Calibri" panose="020F0502020204030204" pitchFamily="34" charset="0"/>
              </a:rPr>
            </a:br>
            <a:r>
              <a:rPr lang="fr-FR" sz="2800" dirty="0" err="1">
                <a:effectLst/>
                <a:latin typeface="Calibri" panose="020F0502020204030204" pitchFamily="34" charset="0"/>
              </a:rPr>
              <a:t>couplée</a:t>
            </a:r>
            <a:r>
              <a:rPr lang="fr-FR" sz="2800" dirty="0">
                <a:effectLst/>
                <a:latin typeface="Calibri" panose="020F0502020204030204" pitchFamily="34" charset="0"/>
              </a:rPr>
              <a:t> au Na, et sous le </a:t>
            </a:r>
            <a:r>
              <a:rPr lang="fr-FR" sz="2800" dirty="0" err="1">
                <a:effectLst/>
                <a:latin typeface="Calibri" panose="020F0502020204030204" pitchFamily="34" charset="0"/>
              </a:rPr>
              <a:t>contrôle</a:t>
            </a:r>
            <a:r>
              <a:rPr lang="fr-FR" sz="2800" dirty="0">
                <a:effectLst/>
                <a:latin typeface="Calibri" panose="020F0502020204030204" pitchFamily="34" charset="0"/>
              </a:rPr>
              <a:t> hormonal de l’</a:t>
            </a:r>
            <a:r>
              <a:rPr lang="fr-FR" sz="2800" b="1" dirty="0">
                <a:effectLst/>
                <a:latin typeface="Calibri" panose="020F0502020204030204" pitchFamily="34" charset="0"/>
              </a:rPr>
              <a:t>hormone </a:t>
            </a:r>
            <a:r>
              <a:rPr lang="fr-FR" sz="2800" b="1" dirty="0" err="1">
                <a:effectLst/>
                <a:latin typeface="Calibri" panose="020F0502020204030204" pitchFamily="34" charset="0"/>
              </a:rPr>
              <a:t>parathyroïdienne</a:t>
            </a:r>
            <a:r>
              <a:rPr lang="fr-FR" sz="2800" b="1" dirty="0">
                <a:effectLst/>
                <a:latin typeface="Calibri" panose="020F0502020204030204" pitchFamily="34" charset="0"/>
              </a:rPr>
              <a:t> (</a:t>
            </a:r>
            <a:r>
              <a:rPr lang="fr-FR" sz="2800" b="1" dirty="0" err="1">
                <a:effectLst/>
                <a:latin typeface="Calibri" panose="020F0502020204030204" pitchFamily="34" charset="0"/>
              </a:rPr>
              <a:t>phosphaturiante</a:t>
            </a:r>
            <a:r>
              <a:rPr lang="fr-FR" sz="2800" b="1" dirty="0">
                <a:effectLst/>
                <a:latin typeface="Calibri" panose="020F0502020204030204" pitchFamily="34" charset="0"/>
              </a:rPr>
              <a:t>). </a:t>
            </a:r>
            <a:endParaRPr lang="fr-FR" dirty="0"/>
          </a:p>
          <a:p>
            <a:pPr marL="0" indent="0">
              <a:buNone/>
            </a:pPr>
            <a:endParaRPr lang="fr-DZ" dirty="0"/>
          </a:p>
        </p:txBody>
      </p:sp>
    </p:spTree>
    <p:extLst>
      <p:ext uri="{BB962C8B-B14F-4D97-AF65-F5344CB8AC3E}">
        <p14:creationId xmlns:p14="http://schemas.microsoft.com/office/powerpoint/2010/main" val="1508054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20C46B-B4FA-FA46-9089-520B5D809418}"/>
              </a:ext>
            </a:extLst>
          </p:cNvPr>
          <p:cNvSpPr>
            <a:spLocks noGrp="1"/>
          </p:cNvSpPr>
          <p:nvPr>
            <p:ph type="title"/>
          </p:nvPr>
        </p:nvSpPr>
        <p:spPr/>
        <p:txBody>
          <a:bodyPr/>
          <a:lstStyle/>
          <a:p>
            <a:r>
              <a:rPr lang="fr-FR" dirty="0"/>
              <a:t>A</a:t>
            </a:r>
            <a:r>
              <a:rPr lang="fr-DZ" dirty="0"/>
              <a:t>nse large de henle</a:t>
            </a:r>
          </a:p>
        </p:txBody>
      </p:sp>
      <p:pic>
        <p:nvPicPr>
          <p:cNvPr id="4" name="Espace réservé du contenu 3">
            <a:extLst>
              <a:ext uri="{FF2B5EF4-FFF2-40B4-BE49-F238E27FC236}">
                <a16:creationId xmlns:a16="http://schemas.microsoft.com/office/drawing/2014/main" id="{3B888130-8600-7D45-94C5-C59CD2048035}"/>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4010" b="11924"/>
          <a:stretch/>
        </p:blipFill>
        <p:spPr>
          <a:xfrm>
            <a:off x="5905947" y="2029217"/>
            <a:ext cx="5704861" cy="4459266"/>
          </a:xfrm>
          <a:prstGeom prst="rect">
            <a:avLst/>
          </a:prstGeom>
        </p:spPr>
      </p:pic>
    </p:spTree>
    <p:extLst>
      <p:ext uri="{BB962C8B-B14F-4D97-AF65-F5344CB8AC3E}">
        <p14:creationId xmlns:p14="http://schemas.microsoft.com/office/powerpoint/2010/main" val="1643449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E38FD2-450E-F740-8F80-871C6CE64EFE}"/>
              </a:ext>
            </a:extLst>
          </p:cNvPr>
          <p:cNvSpPr>
            <a:spLocks noGrp="1"/>
          </p:cNvSpPr>
          <p:nvPr>
            <p:ph type="title"/>
          </p:nvPr>
        </p:nvSpPr>
        <p:spPr/>
        <p:txBody>
          <a:bodyPr/>
          <a:lstStyle/>
          <a:p>
            <a:endParaRPr lang="fr-DZ"/>
          </a:p>
        </p:txBody>
      </p:sp>
      <p:sp>
        <p:nvSpPr>
          <p:cNvPr id="3" name="Espace réservé du contenu 2">
            <a:extLst>
              <a:ext uri="{FF2B5EF4-FFF2-40B4-BE49-F238E27FC236}">
                <a16:creationId xmlns:a16="http://schemas.microsoft.com/office/drawing/2014/main" id="{241A5126-E141-4A42-892C-112BA895C647}"/>
              </a:ext>
            </a:extLst>
          </p:cNvPr>
          <p:cNvSpPr>
            <a:spLocks noGrp="1"/>
          </p:cNvSpPr>
          <p:nvPr>
            <p:ph idx="1"/>
          </p:nvPr>
        </p:nvSpPr>
        <p:spPr/>
        <p:txBody>
          <a:bodyPr/>
          <a:lstStyle/>
          <a:p>
            <a:pPr>
              <a:buFont typeface="Arial" panose="020B0604020202020204" pitchFamily="34" charset="0"/>
              <a:buChar char="•"/>
            </a:pPr>
            <a:r>
              <a:rPr lang="fr-FR" sz="2800" dirty="0">
                <a:effectLst/>
                <a:latin typeface="Calibri" panose="020F0502020204030204" pitchFamily="34" charset="0"/>
              </a:rPr>
              <a:t>Dans ce segment du </a:t>
            </a:r>
            <a:r>
              <a:rPr lang="fr-FR" sz="2800" dirty="0" err="1">
                <a:effectLst/>
                <a:latin typeface="Calibri" panose="020F0502020204030204" pitchFamily="34" charset="0"/>
              </a:rPr>
              <a:t>néphron</a:t>
            </a:r>
            <a:r>
              <a:rPr lang="fr-FR" sz="2800" dirty="0">
                <a:effectLst/>
                <a:latin typeface="Calibri" panose="020F0502020204030204" pitchFamily="34" charset="0"/>
              </a:rPr>
              <a:t>, il existe </a:t>
            </a:r>
            <a:r>
              <a:rPr lang="fr-FR" sz="2800" dirty="0" err="1">
                <a:effectLst/>
                <a:latin typeface="Calibri" panose="020F0502020204030204" pitchFamily="34" charset="0"/>
              </a:rPr>
              <a:t>réabsorption</a:t>
            </a:r>
            <a:r>
              <a:rPr lang="fr-FR" sz="2800" dirty="0">
                <a:effectLst/>
                <a:latin typeface="Calibri" panose="020F0502020204030204" pitchFamily="34" charset="0"/>
              </a:rPr>
              <a:t> </a:t>
            </a:r>
            <a:r>
              <a:rPr lang="fr-FR" sz="2800" dirty="0" err="1">
                <a:effectLst/>
                <a:latin typeface="Calibri" panose="020F0502020204030204" pitchFamily="34" charset="0"/>
              </a:rPr>
              <a:t>découplée</a:t>
            </a:r>
            <a:r>
              <a:rPr lang="fr-FR" sz="2800" dirty="0">
                <a:effectLst/>
                <a:latin typeface="Calibri" panose="020F0502020204030204" pitchFamily="34" charset="0"/>
              </a:rPr>
              <a:t> du Na et de l’eau (</a:t>
            </a:r>
            <a:r>
              <a:rPr lang="fr-FR" sz="2800" dirty="0" err="1">
                <a:effectLst/>
                <a:latin typeface="Calibri" panose="020F0502020204030204" pitchFamily="34" charset="0"/>
              </a:rPr>
              <a:t>réabsorption</a:t>
            </a:r>
            <a:r>
              <a:rPr lang="fr-FR" sz="2800" dirty="0">
                <a:effectLst/>
                <a:latin typeface="Calibri" panose="020F0502020204030204" pitchFamily="34" charset="0"/>
              </a:rPr>
              <a:t> d’H20 sans Na+ dans la branche descendante et </a:t>
            </a:r>
            <a:r>
              <a:rPr lang="fr-FR" sz="2800" dirty="0" err="1">
                <a:effectLst/>
                <a:latin typeface="Calibri" panose="020F0502020204030204" pitchFamily="34" charset="0"/>
              </a:rPr>
              <a:t>réabsorption</a:t>
            </a:r>
            <a:r>
              <a:rPr lang="fr-FR" sz="2800" dirty="0">
                <a:effectLst/>
                <a:latin typeface="Calibri" panose="020F0502020204030204" pitchFamily="34" charset="0"/>
              </a:rPr>
              <a:t> active de Na+ sans H20 dans la branche ascendante). </a:t>
            </a:r>
            <a:endParaRPr lang="fr-FR" sz="2800" dirty="0">
              <a:effectLst/>
              <a:latin typeface="SymbolMT"/>
            </a:endParaRPr>
          </a:p>
          <a:p>
            <a:pPr>
              <a:buFont typeface="Arial" panose="020B0604020202020204" pitchFamily="34" charset="0"/>
              <a:buChar char="•"/>
            </a:pPr>
            <a:r>
              <a:rPr lang="fr-FR" sz="2800" dirty="0">
                <a:effectLst/>
                <a:latin typeface="Calibri" panose="020F0502020204030204" pitchFamily="34" charset="0"/>
              </a:rPr>
              <a:t>Le transport de </a:t>
            </a:r>
            <a:r>
              <a:rPr lang="fr-FR" sz="2800" dirty="0" err="1">
                <a:effectLst/>
                <a:latin typeface="Calibri" panose="020F0502020204030204" pitchFamily="34" charset="0"/>
              </a:rPr>
              <a:t>NaCl</a:t>
            </a:r>
            <a:r>
              <a:rPr lang="fr-FR" sz="2800" dirty="0">
                <a:effectLst/>
                <a:latin typeface="Calibri" panose="020F0502020204030204" pitchFamily="34" charset="0"/>
              </a:rPr>
              <a:t> est assuré dans l’anse large ascendante par un </a:t>
            </a:r>
            <a:r>
              <a:rPr lang="fr-FR" sz="2800" b="1" dirty="0" err="1">
                <a:effectLst/>
                <a:latin typeface="Calibri" panose="020F0502020204030204" pitchFamily="34" charset="0"/>
              </a:rPr>
              <a:t>co</a:t>
            </a:r>
            <a:r>
              <a:rPr lang="fr-FR" sz="2800" b="1" dirty="0">
                <a:effectLst/>
                <a:latin typeface="Calibri" panose="020F0502020204030204" pitchFamily="34" charset="0"/>
              </a:rPr>
              <a:t>-transport Na-K-2Cl </a:t>
            </a:r>
            <a:r>
              <a:rPr lang="fr-FR" sz="2800" dirty="0">
                <a:effectLst/>
                <a:latin typeface="Calibri" panose="020F0502020204030204" pitchFamily="34" charset="0"/>
              </a:rPr>
              <a:t>(= NKCC2) dont l’</a:t>
            </a:r>
            <a:r>
              <a:rPr lang="fr-FR" sz="2800" dirty="0" err="1">
                <a:effectLst/>
                <a:latin typeface="Calibri" panose="020F0502020204030204" pitchFamily="34" charset="0"/>
              </a:rPr>
              <a:t>activite</a:t>
            </a:r>
            <a:r>
              <a:rPr lang="fr-FR" sz="2800" dirty="0">
                <a:effectLst/>
                <a:latin typeface="Calibri" panose="020F0502020204030204" pitchFamily="34" charset="0"/>
              </a:rPr>
              <a:t>́ est </a:t>
            </a:r>
            <a:r>
              <a:rPr lang="fr-FR" sz="2800" dirty="0" err="1">
                <a:effectLst/>
                <a:latin typeface="Calibri" panose="020F0502020204030204" pitchFamily="34" charset="0"/>
              </a:rPr>
              <a:t>couplée</a:t>
            </a:r>
            <a:r>
              <a:rPr lang="fr-FR" sz="2800" dirty="0">
                <a:effectLst/>
                <a:latin typeface="Calibri" panose="020F0502020204030204" pitchFamily="34" charset="0"/>
              </a:rPr>
              <a:t> à celle d’autres canaux ioniques. </a:t>
            </a:r>
            <a:endParaRPr lang="fr-FR" sz="2800" dirty="0">
              <a:effectLst/>
              <a:latin typeface="SymbolMT"/>
            </a:endParaRPr>
          </a:p>
          <a:p>
            <a:pPr marL="0" indent="0">
              <a:buNone/>
            </a:pPr>
            <a:endParaRPr lang="fr-DZ" dirty="0"/>
          </a:p>
        </p:txBody>
      </p:sp>
    </p:spTree>
    <p:extLst>
      <p:ext uri="{BB962C8B-B14F-4D97-AF65-F5344CB8AC3E}">
        <p14:creationId xmlns:p14="http://schemas.microsoft.com/office/powerpoint/2010/main" val="3750411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A63213-D660-A34E-807B-975EB6B059B5}"/>
              </a:ext>
            </a:extLst>
          </p:cNvPr>
          <p:cNvSpPr>
            <a:spLocks noGrp="1"/>
          </p:cNvSpPr>
          <p:nvPr>
            <p:ph type="title"/>
          </p:nvPr>
        </p:nvSpPr>
        <p:spPr/>
        <p:txBody>
          <a:bodyPr/>
          <a:lstStyle/>
          <a:p>
            <a:r>
              <a:rPr lang="fr-FR" dirty="0" err="1"/>
              <a:t>T</a:t>
            </a:r>
            <a:r>
              <a:rPr lang="fr-DZ" dirty="0"/>
              <a:t>ube contourné distal</a:t>
            </a:r>
          </a:p>
        </p:txBody>
      </p:sp>
      <p:pic>
        <p:nvPicPr>
          <p:cNvPr id="4" name="Espace réservé du contenu 3">
            <a:extLst>
              <a:ext uri="{FF2B5EF4-FFF2-40B4-BE49-F238E27FC236}">
                <a16:creationId xmlns:a16="http://schemas.microsoft.com/office/drawing/2014/main" id="{F73B2B44-9CA4-564F-A474-F4FB07F9FB05}"/>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140" t="8764" r="15509" b="8340"/>
          <a:stretch/>
        </p:blipFill>
        <p:spPr bwMode="auto">
          <a:xfrm>
            <a:off x="5534836" y="2171489"/>
            <a:ext cx="5439182" cy="40970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04000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B04743-792E-3147-A6CD-24CA0EEF279A}"/>
              </a:ext>
            </a:extLst>
          </p:cNvPr>
          <p:cNvSpPr>
            <a:spLocks noGrp="1"/>
          </p:cNvSpPr>
          <p:nvPr>
            <p:ph type="title"/>
          </p:nvPr>
        </p:nvSpPr>
        <p:spPr/>
        <p:txBody>
          <a:bodyPr/>
          <a:lstStyle/>
          <a:p>
            <a:endParaRPr lang="fr-DZ"/>
          </a:p>
        </p:txBody>
      </p:sp>
      <p:sp>
        <p:nvSpPr>
          <p:cNvPr id="3" name="Espace réservé du contenu 2">
            <a:extLst>
              <a:ext uri="{FF2B5EF4-FFF2-40B4-BE49-F238E27FC236}">
                <a16:creationId xmlns:a16="http://schemas.microsoft.com/office/drawing/2014/main" id="{4A883C70-21D1-E84E-B4EC-35E70BBF228B}"/>
              </a:ext>
            </a:extLst>
          </p:cNvPr>
          <p:cNvSpPr>
            <a:spLocks noGrp="1"/>
          </p:cNvSpPr>
          <p:nvPr>
            <p:ph idx="1"/>
          </p:nvPr>
        </p:nvSpPr>
        <p:spPr/>
        <p:txBody>
          <a:bodyPr/>
          <a:lstStyle/>
          <a:p>
            <a:pPr marL="0" indent="0">
              <a:buNone/>
            </a:pPr>
            <a:r>
              <a:rPr lang="fr-FR" sz="1800" b="1" dirty="0">
                <a:effectLst/>
                <a:latin typeface="Calibri" panose="020F0502020204030204" pitchFamily="34" charset="0"/>
              </a:rPr>
              <a:t>À l’</a:t>
            </a:r>
            <a:r>
              <a:rPr lang="fr-FR" sz="1800" b="1" dirty="0" err="1">
                <a:effectLst/>
                <a:latin typeface="Calibri" panose="020F0502020204030204" pitchFamily="34" charset="0"/>
              </a:rPr>
              <a:t>entrée</a:t>
            </a:r>
            <a:r>
              <a:rPr lang="fr-FR" sz="1800" b="1" dirty="0">
                <a:effectLst/>
                <a:latin typeface="Calibri" panose="020F0502020204030204" pitchFamily="34" charset="0"/>
              </a:rPr>
              <a:t> dans le TCD, le fluide tubulaire est isotonique au plasma. </a:t>
            </a:r>
            <a:r>
              <a:rPr lang="fr-FR" sz="1800" dirty="0">
                <a:effectLst/>
                <a:latin typeface="Calibri" panose="020F0502020204030204" pitchFamily="34" charset="0"/>
              </a:rPr>
              <a:t>La </a:t>
            </a:r>
            <a:r>
              <a:rPr lang="fr-FR" sz="1800" dirty="0" err="1">
                <a:effectLst/>
                <a:latin typeface="Calibri" panose="020F0502020204030204" pitchFamily="34" charset="0"/>
              </a:rPr>
              <a:t>réabsorption</a:t>
            </a:r>
            <a:r>
              <a:rPr lang="fr-FR" sz="1800" dirty="0">
                <a:effectLst/>
                <a:latin typeface="Calibri" panose="020F0502020204030204" pitchFamily="34" charset="0"/>
              </a:rPr>
              <a:t> de sodium y est </a:t>
            </a:r>
            <a:r>
              <a:rPr lang="fr-FR" sz="1800" dirty="0" err="1">
                <a:effectLst/>
                <a:latin typeface="Calibri" panose="020F0502020204030204" pitchFamily="34" charset="0"/>
              </a:rPr>
              <a:t>assurée</a:t>
            </a:r>
            <a:r>
              <a:rPr lang="fr-FR" sz="1800" dirty="0">
                <a:effectLst/>
                <a:latin typeface="Calibri" panose="020F0502020204030204" pitchFamily="34" charset="0"/>
              </a:rPr>
              <a:t> par un </a:t>
            </a:r>
            <a:r>
              <a:rPr lang="fr-FR" sz="1800" dirty="0" err="1">
                <a:effectLst/>
                <a:latin typeface="Calibri" panose="020F0502020204030204" pitchFamily="34" charset="0"/>
              </a:rPr>
              <a:t>cotransport</a:t>
            </a:r>
            <a:r>
              <a:rPr lang="fr-FR" sz="1800" dirty="0">
                <a:effectLst/>
                <a:latin typeface="Calibri" panose="020F0502020204030204" pitchFamily="34" charset="0"/>
              </a:rPr>
              <a:t> </a:t>
            </a:r>
            <a:r>
              <a:rPr lang="fr-FR" sz="1800" dirty="0" err="1">
                <a:effectLst/>
                <a:latin typeface="Calibri" panose="020F0502020204030204" pitchFamily="34" charset="0"/>
              </a:rPr>
              <a:t>NaCl</a:t>
            </a:r>
            <a:r>
              <a:rPr lang="fr-FR" sz="1800" dirty="0">
                <a:effectLst/>
                <a:latin typeface="Calibri" panose="020F0502020204030204" pitchFamily="34" charset="0"/>
              </a:rPr>
              <a:t>, inhibé par les </a:t>
            </a:r>
            <a:r>
              <a:rPr lang="fr-FR" sz="1800" dirty="0" err="1">
                <a:effectLst/>
                <a:latin typeface="Calibri" panose="020F0502020204030204" pitchFamily="34" charset="0"/>
              </a:rPr>
              <a:t>diurétiques</a:t>
            </a:r>
            <a:r>
              <a:rPr lang="fr-FR" sz="1800" dirty="0">
                <a:effectLst/>
                <a:latin typeface="Calibri" panose="020F0502020204030204" pitchFamily="34" charset="0"/>
              </a:rPr>
              <a:t> thiazidiques </a:t>
            </a:r>
            <a:endParaRPr lang="fr-FR" dirty="0"/>
          </a:p>
          <a:p>
            <a:pPr marL="0" indent="0">
              <a:buNone/>
            </a:pPr>
            <a:endParaRPr lang="fr-DZ" dirty="0"/>
          </a:p>
        </p:txBody>
      </p:sp>
    </p:spTree>
    <p:extLst>
      <p:ext uri="{BB962C8B-B14F-4D97-AF65-F5344CB8AC3E}">
        <p14:creationId xmlns:p14="http://schemas.microsoft.com/office/powerpoint/2010/main" val="508854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17432A94-37B4-9C4C-ACC7-D6EEE9DA5BE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7339" t="3230" r="12572" b="9876"/>
          <a:stretch/>
        </p:blipFill>
        <p:spPr bwMode="auto">
          <a:xfrm>
            <a:off x="5651664" y="1995260"/>
            <a:ext cx="5221268" cy="4117442"/>
          </a:xfrm>
          <a:prstGeom prst="rect">
            <a:avLst/>
          </a:prstGeom>
          <a:ln>
            <a:noFill/>
          </a:ln>
          <a:extLst>
            <a:ext uri="{53640926-AAD7-44D8-BBD7-CCE9431645EC}">
              <a14:shadowObscured xmlns:a14="http://schemas.microsoft.com/office/drawing/2010/main"/>
            </a:ext>
          </a:extLst>
        </p:spPr>
      </p:pic>
      <p:sp>
        <p:nvSpPr>
          <p:cNvPr id="3" name="ZoneTexte 2">
            <a:extLst>
              <a:ext uri="{FF2B5EF4-FFF2-40B4-BE49-F238E27FC236}">
                <a16:creationId xmlns:a16="http://schemas.microsoft.com/office/drawing/2014/main" id="{D491218B-129C-7443-BB45-B2F6A279CF5C}"/>
              </a:ext>
            </a:extLst>
          </p:cNvPr>
          <p:cNvSpPr txBox="1"/>
          <p:nvPr/>
        </p:nvSpPr>
        <p:spPr>
          <a:xfrm>
            <a:off x="450937" y="1202500"/>
            <a:ext cx="5736921" cy="523220"/>
          </a:xfrm>
          <a:prstGeom prst="rect">
            <a:avLst/>
          </a:prstGeom>
          <a:noFill/>
        </p:spPr>
        <p:txBody>
          <a:bodyPr wrap="square" rtlCol="0">
            <a:spAutoFit/>
          </a:bodyPr>
          <a:lstStyle/>
          <a:p>
            <a:r>
              <a:rPr lang="fr-FR" sz="2800" dirty="0">
                <a:solidFill>
                  <a:schemeClr val="bg1"/>
                </a:solidFill>
              </a:rPr>
              <a:t>C</a:t>
            </a:r>
            <a:r>
              <a:rPr lang="fr-DZ" sz="2800" dirty="0">
                <a:solidFill>
                  <a:schemeClr val="bg1"/>
                </a:solidFill>
              </a:rPr>
              <a:t>ANAL COLLECTEUR</a:t>
            </a:r>
          </a:p>
        </p:txBody>
      </p:sp>
    </p:spTree>
    <p:extLst>
      <p:ext uri="{BB962C8B-B14F-4D97-AF65-F5344CB8AC3E}">
        <p14:creationId xmlns:p14="http://schemas.microsoft.com/office/powerpoint/2010/main" val="1718430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E1AD4D-160C-E446-BB70-B63CDF9C81C1}"/>
              </a:ext>
            </a:extLst>
          </p:cNvPr>
          <p:cNvSpPr>
            <a:spLocks noGrp="1"/>
          </p:cNvSpPr>
          <p:nvPr>
            <p:ph type="title"/>
          </p:nvPr>
        </p:nvSpPr>
        <p:spPr/>
        <p:txBody>
          <a:bodyPr/>
          <a:lstStyle/>
          <a:p>
            <a:endParaRPr lang="fr-DZ"/>
          </a:p>
        </p:txBody>
      </p:sp>
      <p:sp>
        <p:nvSpPr>
          <p:cNvPr id="3" name="Espace réservé du contenu 2">
            <a:extLst>
              <a:ext uri="{FF2B5EF4-FFF2-40B4-BE49-F238E27FC236}">
                <a16:creationId xmlns:a16="http://schemas.microsoft.com/office/drawing/2014/main" id="{2F3B1B1F-32CA-AC4A-8F0B-BA9ECAA61F76}"/>
              </a:ext>
            </a:extLst>
          </p:cNvPr>
          <p:cNvSpPr>
            <a:spLocks noGrp="1"/>
          </p:cNvSpPr>
          <p:nvPr>
            <p:ph idx="1"/>
          </p:nvPr>
        </p:nvSpPr>
        <p:spPr/>
        <p:txBody>
          <a:bodyPr/>
          <a:lstStyle/>
          <a:p>
            <a:pPr>
              <a:buFont typeface="Arial" panose="020B0604020202020204" pitchFamily="34" charset="0"/>
              <a:buChar char="•"/>
            </a:pPr>
            <a:r>
              <a:rPr lang="fr-FR" sz="2000" dirty="0">
                <a:effectLst/>
                <a:latin typeface="Calibri" panose="020F0502020204030204" pitchFamily="34" charset="0"/>
              </a:rPr>
              <a:t>C’est dans cette partie du </a:t>
            </a:r>
            <a:r>
              <a:rPr lang="fr-FR" sz="2000" dirty="0" err="1">
                <a:effectLst/>
                <a:latin typeface="Calibri" panose="020F0502020204030204" pitchFamily="34" charset="0"/>
              </a:rPr>
              <a:t>néphron</a:t>
            </a:r>
            <a:r>
              <a:rPr lang="fr-FR" sz="2000" dirty="0">
                <a:effectLst/>
                <a:latin typeface="Calibri" panose="020F0502020204030204" pitchFamily="34" charset="0"/>
              </a:rPr>
              <a:t> que se fait </a:t>
            </a:r>
            <a:r>
              <a:rPr lang="fr-FR" sz="2000" dirty="0">
                <a:solidFill>
                  <a:srgbClr val="3F7777"/>
                </a:solidFill>
                <a:effectLst/>
                <a:latin typeface="Calibri" panose="020F0502020204030204" pitchFamily="34" charset="0"/>
              </a:rPr>
              <a:t>l’ajustement final de l’</a:t>
            </a:r>
            <a:r>
              <a:rPr lang="fr-FR" sz="2000" dirty="0" err="1">
                <a:solidFill>
                  <a:srgbClr val="3F7777"/>
                </a:solidFill>
                <a:effectLst/>
                <a:latin typeface="Calibri" panose="020F0502020204030204" pitchFamily="34" charset="0"/>
              </a:rPr>
              <a:t>excrétat</a:t>
            </a:r>
            <a:r>
              <a:rPr lang="fr-FR" sz="2000" dirty="0">
                <a:solidFill>
                  <a:srgbClr val="3F7777"/>
                </a:solidFill>
                <a:effectLst/>
                <a:latin typeface="Calibri" panose="020F0502020204030204" pitchFamily="34" charset="0"/>
              </a:rPr>
              <a:t> </a:t>
            </a:r>
            <a:r>
              <a:rPr lang="fr-FR" sz="2000" dirty="0">
                <a:effectLst/>
                <a:latin typeface="Calibri" panose="020F0502020204030204" pitchFamily="34" charset="0"/>
              </a:rPr>
              <a:t>urinaire aux </a:t>
            </a:r>
            <a:r>
              <a:rPr lang="fr-FR" sz="2000" dirty="0" err="1">
                <a:effectLst/>
                <a:latin typeface="Calibri" panose="020F0502020204030204" pitchFamily="34" charset="0"/>
              </a:rPr>
              <a:t>entrées</a:t>
            </a:r>
            <a:r>
              <a:rPr lang="fr-FR" sz="2000" dirty="0">
                <a:effectLst/>
                <a:latin typeface="Calibri" panose="020F0502020204030204" pitchFamily="34" charset="0"/>
              </a:rPr>
              <a:t> (fonction d’</a:t>
            </a:r>
            <a:r>
              <a:rPr lang="fr-FR" sz="2000" dirty="0" err="1">
                <a:effectLst/>
                <a:latin typeface="Calibri" panose="020F0502020204030204" pitchFamily="34" charset="0"/>
              </a:rPr>
              <a:t>homéostasie</a:t>
            </a:r>
            <a:r>
              <a:rPr lang="fr-FR" sz="2000" dirty="0">
                <a:effectLst/>
                <a:latin typeface="Calibri" panose="020F0502020204030204" pitchFamily="34" charset="0"/>
              </a:rPr>
              <a:t>), sous la </a:t>
            </a:r>
            <a:r>
              <a:rPr lang="fr-FR" sz="2000" dirty="0" err="1">
                <a:effectLst/>
                <a:latin typeface="Calibri" panose="020F0502020204030204" pitchFamily="34" charset="0"/>
              </a:rPr>
              <a:t>dépendance</a:t>
            </a:r>
            <a:r>
              <a:rPr lang="fr-FR" sz="2000" dirty="0">
                <a:effectLst/>
                <a:latin typeface="Calibri" panose="020F0502020204030204" pitchFamily="34" charset="0"/>
              </a:rPr>
              <a:t> de diverses influences hormonales. Ceci concerne la </a:t>
            </a:r>
            <a:r>
              <a:rPr lang="fr-FR" sz="2000" dirty="0">
                <a:solidFill>
                  <a:srgbClr val="3F7777"/>
                </a:solidFill>
                <a:effectLst/>
                <a:latin typeface="Calibri" panose="020F0502020204030204" pitchFamily="34" charset="0"/>
              </a:rPr>
              <a:t>concentration </a:t>
            </a:r>
            <a:r>
              <a:rPr lang="fr-FR" sz="2000" dirty="0" err="1">
                <a:solidFill>
                  <a:srgbClr val="3F7777"/>
                </a:solidFill>
                <a:effectLst/>
                <a:latin typeface="Calibri" panose="020F0502020204030204" pitchFamily="34" charset="0"/>
              </a:rPr>
              <a:t>del’urine</a:t>
            </a:r>
            <a:r>
              <a:rPr lang="fr-FR" sz="2000" dirty="0">
                <a:solidFill>
                  <a:srgbClr val="3F7777"/>
                </a:solidFill>
                <a:effectLst/>
                <a:latin typeface="Calibri" panose="020F0502020204030204" pitchFamily="34" charset="0"/>
              </a:rPr>
              <a:t> </a:t>
            </a:r>
            <a:r>
              <a:rPr lang="fr-FR" sz="2000" dirty="0">
                <a:effectLst/>
                <a:latin typeface="Calibri" panose="020F0502020204030204" pitchFamily="34" charset="0"/>
              </a:rPr>
              <a:t>(bilan de l’eau), </a:t>
            </a:r>
            <a:r>
              <a:rPr lang="fr-FR" sz="2000" dirty="0">
                <a:solidFill>
                  <a:srgbClr val="3F7777"/>
                </a:solidFill>
                <a:effectLst/>
                <a:latin typeface="Calibri" panose="020F0502020204030204" pitchFamily="34" charset="0"/>
              </a:rPr>
              <a:t>la </a:t>
            </a:r>
            <a:r>
              <a:rPr lang="fr-FR" sz="2000" dirty="0" err="1">
                <a:solidFill>
                  <a:srgbClr val="3F7777"/>
                </a:solidFill>
                <a:effectLst/>
                <a:latin typeface="Calibri" panose="020F0502020204030204" pitchFamily="34" charset="0"/>
              </a:rPr>
              <a:t>sécrétion</a:t>
            </a:r>
            <a:r>
              <a:rPr lang="fr-FR" sz="2000" dirty="0">
                <a:solidFill>
                  <a:srgbClr val="3F7777"/>
                </a:solidFill>
                <a:effectLst/>
                <a:latin typeface="Calibri" panose="020F0502020204030204" pitchFamily="34" charset="0"/>
              </a:rPr>
              <a:t> de potassium </a:t>
            </a:r>
            <a:r>
              <a:rPr lang="fr-FR" sz="2000" dirty="0">
                <a:effectLst/>
                <a:latin typeface="Calibri" panose="020F0502020204030204" pitchFamily="34" charset="0"/>
              </a:rPr>
              <a:t>(bilan du K+), </a:t>
            </a:r>
            <a:r>
              <a:rPr lang="fr-FR" sz="2000" dirty="0">
                <a:solidFill>
                  <a:srgbClr val="3F7777"/>
                </a:solidFill>
                <a:effectLst/>
                <a:latin typeface="Calibri" panose="020F0502020204030204" pitchFamily="34" charset="0"/>
              </a:rPr>
              <a:t>l’acidification de l’urine ( </a:t>
            </a:r>
            <a:r>
              <a:rPr lang="fr-FR" sz="2000" dirty="0">
                <a:effectLst/>
                <a:latin typeface="Calibri" panose="020F0502020204030204" pitchFamily="34" charset="0"/>
              </a:rPr>
              <a:t>bilan des H+) et </a:t>
            </a:r>
            <a:r>
              <a:rPr lang="fr-FR" sz="2000" dirty="0">
                <a:solidFill>
                  <a:srgbClr val="3F7777"/>
                </a:solidFill>
                <a:effectLst/>
                <a:latin typeface="Calibri" panose="020F0502020204030204" pitchFamily="34" charset="0"/>
              </a:rPr>
              <a:t>la </a:t>
            </a:r>
            <a:r>
              <a:rPr lang="fr-FR" sz="2000" dirty="0" err="1">
                <a:solidFill>
                  <a:srgbClr val="3F7777"/>
                </a:solidFill>
                <a:effectLst/>
                <a:latin typeface="Calibri" panose="020F0502020204030204" pitchFamily="34" charset="0"/>
              </a:rPr>
              <a:t>réabsorption</a:t>
            </a:r>
            <a:r>
              <a:rPr lang="fr-FR" sz="2000" dirty="0">
                <a:solidFill>
                  <a:srgbClr val="3F7777"/>
                </a:solidFill>
                <a:effectLst/>
                <a:latin typeface="Calibri" panose="020F0502020204030204" pitchFamily="34" charset="0"/>
              </a:rPr>
              <a:t> de sodium </a:t>
            </a:r>
            <a:r>
              <a:rPr lang="fr-FR" sz="2000" dirty="0">
                <a:effectLst/>
                <a:latin typeface="Calibri" panose="020F0502020204030204" pitchFamily="34" charset="0"/>
              </a:rPr>
              <a:t>(bilan du Na+). </a:t>
            </a:r>
            <a:endParaRPr lang="fr-FR" sz="2000" dirty="0">
              <a:effectLst/>
              <a:latin typeface="SymbolMT"/>
            </a:endParaRPr>
          </a:p>
          <a:p>
            <a:pPr marL="0" indent="0">
              <a:buNone/>
            </a:pPr>
            <a:endParaRPr lang="fr-DZ" dirty="0"/>
          </a:p>
        </p:txBody>
      </p:sp>
    </p:spTree>
    <p:extLst>
      <p:ext uri="{BB962C8B-B14F-4D97-AF65-F5344CB8AC3E}">
        <p14:creationId xmlns:p14="http://schemas.microsoft.com/office/powerpoint/2010/main" val="3309871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56E442-CB44-B048-AEBE-6B538670D6D5}"/>
              </a:ext>
            </a:extLst>
          </p:cNvPr>
          <p:cNvSpPr>
            <a:spLocks noGrp="1"/>
          </p:cNvSpPr>
          <p:nvPr>
            <p:ph type="title"/>
          </p:nvPr>
        </p:nvSpPr>
        <p:spPr/>
        <p:txBody>
          <a:bodyPr/>
          <a:lstStyle/>
          <a:p>
            <a:r>
              <a:rPr lang="fr-FR" dirty="0"/>
              <a:t>F</a:t>
            </a:r>
            <a:r>
              <a:rPr lang="fr-DZ" dirty="0"/>
              <a:t>ontions endocrines </a:t>
            </a:r>
          </a:p>
        </p:txBody>
      </p:sp>
      <p:sp>
        <p:nvSpPr>
          <p:cNvPr id="3" name="Espace réservé du contenu 2">
            <a:extLst>
              <a:ext uri="{FF2B5EF4-FFF2-40B4-BE49-F238E27FC236}">
                <a16:creationId xmlns:a16="http://schemas.microsoft.com/office/drawing/2014/main" id="{DCC5B7E9-F468-B243-9D09-CA1730A773F0}"/>
              </a:ext>
            </a:extLst>
          </p:cNvPr>
          <p:cNvSpPr>
            <a:spLocks noGrp="1"/>
          </p:cNvSpPr>
          <p:nvPr>
            <p:ph idx="1"/>
          </p:nvPr>
        </p:nvSpPr>
        <p:spPr/>
        <p:txBody>
          <a:bodyPr/>
          <a:lstStyle/>
          <a:p>
            <a:r>
              <a:rPr lang="fr-FR" dirty="0"/>
              <a:t>V</a:t>
            </a:r>
            <a:r>
              <a:rPr lang="fr-DZ" dirty="0"/>
              <a:t>itamine D</a:t>
            </a:r>
          </a:p>
          <a:p>
            <a:r>
              <a:rPr lang="fr-DZ" dirty="0"/>
              <a:t>EPO</a:t>
            </a:r>
          </a:p>
          <a:p>
            <a:r>
              <a:rPr lang="fr-DZ" dirty="0"/>
              <a:t>Syst</a:t>
            </a:r>
            <a:r>
              <a:rPr lang="fr-FR" dirty="0" err="1"/>
              <a:t>è</a:t>
            </a:r>
            <a:r>
              <a:rPr lang="fr-DZ" dirty="0"/>
              <a:t>me RAA</a:t>
            </a:r>
          </a:p>
          <a:p>
            <a:r>
              <a:rPr lang="fr-FR" dirty="0"/>
              <a:t>E</a:t>
            </a:r>
            <a:r>
              <a:rPr lang="fr-DZ" dirty="0"/>
              <a:t>ndothéline</a:t>
            </a:r>
          </a:p>
          <a:p>
            <a:r>
              <a:rPr lang="fr-FR" dirty="0"/>
              <a:t>P</a:t>
            </a:r>
            <a:r>
              <a:rPr lang="fr-DZ" dirty="0"/>
              <a:t>rostaglandines</a:t>
            </a:r>
          </a:p>
          <a:p>
            <a:r>
              <a:rPr lang="fr-FR" dirty="0" err="1"/>
              <a:t>Systè</a:t>
            </a:r>
            <a:r>
              <a:rPr lang="fr-DZ" dirty="0"/>
              <a:t>me kinine kallicréine</a:t>
            </a:r>
          </a:p>
          <a:p>
            <a:r>
              <a:rPr lang="fr-FR" dirty="0"/>
              <a:t>F</a:t>
            </a:r>
            <a:r>
              <a:rPr lang="fr-DZ" dirty="0"/>
              <a:t>acteur de croissance et catabolisme</a:t>
            </a:r>
          </a:p>
        </p:txBody>
      </p:sp>
    </p:spTree>
    <p:extLst>
      <p:ext uri="{BB962C8B-B14F-4D97-AF65-F5344CB8AC3E}">
        <p14:creationId xmlns:p14="http://schemas.microsoft.com/office/powerpoint/2010/main" val="1974199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68DBA6-CBD5-C74C-BD00-2E6883C3437C}"/>
              </a:ext>
            </a:extLst>
          </p:cNvPr>
          <p:cNvSpPr>
            <a:spLocks noGrp="1"/>
          </p:cNvSpPr>
          <p:nvPr>
            <p:ph type="title"/>
          </p:nvPr>
        </p:nvSpPr>
        <p:spPr>
          <a:xfrm>
            <a:off x="548878" y="4270298"/>
            <a:ext cx="4603595" cy="2311400"/>
          </a:xfrm>
        </p:spPr>
        <p:txBody>
          <a:bodyPr>
            <a:noAutofit/>
          </a:bodyPr>
          <a:lstStyle/>
          <a:p>
            <a:r>
              <a:rPr lang="fr-FR" sz="900" dirty="0">
                <a:solidFill>
                  <a:srgbClr val="3F7777"/>
                </a:solidFill>
                <a:effectLst/>
                <a:latin typeface="Cambria" panose="02040503050406030204" pitchFamily="18" charset="0"/>
              </a:rPr>
              <a:t>¢ </a:t>
            </a:r>
            <a:r>
              <a:rPr lang="fr-FR" sz="1200" dirty="0">
                <a:solidFill>
                  <a:srgbClr val="3F7777"/>
                </a:solidFill>
                <a:effectLst/>
                <a:latin typeface="Calibri" panose="020F0502020204030204" pitchFamily="34" charset="0"/>
              </a:rPr>
              <a:t>La </a:t>
            </a:r>
            <a:r>
              <a:rPr lang="fr-FR" sz="1200" dirty="0" err="1">
                <a:solidFill>
                  <a:schemeClr val="tx1"/>
                </a:solidFill>
                <a:effectLst/>
                <a:latin typeface="Calibri" panose="020F0502020204030204" pitchFamily="34" charset="0"/>
              </a:rPr>
              <a:t>rénine</a:t>
            </a:r>
            <a:r>
              <a:rPr lang="fr-FR" sz="1200" dirty="0">
                <a:solidFill>
                  <a:schemeClr val="tx1"/>
                </a:solidFill>
                <a:effectLst/>
                <a:latin typeface="Calibri" panose="020F0502020204030204" pitchFamily="34" charset="0"/>
              </a:rPr>
              <a:t>, </a:t>
            </a:r>
            <a:r>
              <a:rPr lang="fr-FR" sz="1200" dirty="0" err="1">
                <a:solidFill>
                  <a:schemeClr val="tx1"/>
                </a:solidFill>
                <a:effectLst/>
                <a:latin typeface="Calibri" panose="020F0502020204030204" pitchFamily="34" charset="0"/>
              </a:rPr>
              <a:t>sécrétée</a:t>
            </a:r>
            <a:r>
              <a:rPr lang="fr-FR" sz="1200" dirty="0">
                <a:solidFill>
                  <a:schemeClr val="tx1"/>
                </a:solidFill>
                <a:effectLst/>
                <a:latin typeface="Calibri" panose="020F0502020204030204" pitchFamily="34" charset="0"/>
              </a:rPr>
              <a:t> au niveau de l’appareil </a:t>
            </a:r>
            <a:r>
              <a:rPr lang="fr-FR" sz="1200" dirty="0" err="1">
                <a:solidFill>
                  <a:schemeClr val="tx1"/>
                </a:solidFill>
                <a:effectLst/>
                <a:latin typeface="Calibri" panose="020F0502020204030204" pitchFamily="34" charset="0"/>
              </a:rPr>
              <a:t>juxta-glomérulaire</a:t>
            </a:r>
            <a:r>
              <a:rPr lang="fr-FR" sz="1200" dirty="0">
                <a:solidFill>
                  <a:schemeClr val="tx1"/>
                </a:solidFill>
                <a:effectLst/>
                <a:latin typeface="Calibri" panose="020F0502020204030204" pitchFamily="34" charset="0"/>
              </a:rPr>
              <a:t> en </a:t>
            </a:r>
            <a:r>
              <a:rPr lang="fr-FR" sz="1200" dirty="0" err="1">
                <a:solidFill>
                  <a:schemeClr val="tx1"/>
                </a:solidFill>
                <a:effectLst/>
                <a:latin typeface="Calibri" panose="020F0502020204030204" pitchFamily="34" charset="0"/>
              </a:rPr>
              <a:t>réponse</a:t>
            </a:r>
            <a:r>
              <a:rPr lang="fr-FR" sz="1200" dirty="0">
                <a:solidFill>
                  <a:schemeClr val="tx1"/>
                </a:solidFill>
                <a:effectLst/>
                <a:latin typeface="Calibri" panose="020F0502020204030204" pitchFamily="34" charset="0"/>
              </a:rPr>
              <a:t> aux variations de la </a:t>
            </a:r>
            <a:r>
              <a:rPr lang="fr-FR" sz="1200" dirty="0" err="1">
                <a:solidFill>
                  <a:schemeClr val="tx1"/>
                </a:solidFill>
                <a:effectLst/>
                <a:latin typeface="Calibri" panose="020F0502020204030204" pitchFamily="34" charset="0"/>
              </a:rPr>
              <a:t>volémie</a:t>
            </a:r>
            <a:r>
              <a:rPr lang="fr-FR" sz="1200" dirty="0">
                <a:solidFill>
                  <a:schemeClr val="tx1"/>
                </a:solidFill>
                <a:effectLst/>
                <a:latin typeface="Calibri" panose="020F0502020204030204" pitchFamily="34" charset="0"/>
              </a:rPr>
              <a:t>, active par </a:t>
            </a:r>
            <a:r>
              <a:rPr lang="fr-FR" sz="1200" dirty="0" err="1">
                <a:solidFill>
                  <a:schemeClr val="tx1"/>
                </a:solidFill>
                <a:effectLst/>
                <a:latin typeface="Calibri" panose="020F0502020204030204" pitchFamily="34" charset="0"/>
              </a:rPr>
              <a:t>protéolyse</a:t>
            </a:r>
            <a:r>
              <a:rPr lang="fr-FR" sz="1200" dirty="0">
                <a:solidFill>
                  <a:schemeClr val="tx1"/>
                </a:solidFill>
                <a:effectLst/>
                <a:latin typeface="Calibri" panose="020F0502020204030204" pitchFamily="34" charset="0"/>
              </a:rPr>
              <a:t> l’</a:t>
            </a:r>
            <a:r>
              <a:rPr lang="fr-FR" sz="1200" dirty="0" err="1">
                <a:solidFill>
                  <a:schemeClr val="tx1"/>
                </a:solidFill>
                <a:effectLst/>
                <a:latin typeface="Calibri" panose="020F0502020204030204" pitchFamily="34" charset="0"/>
              </a:rPr>
              <a:t>angiotensinogène</a:t>
            </a:r>
            <a:r>
              <a:rPr lang="fr-FR" sz="1200" dirty="0">
                <a:solidFill>
                  <a:schemeClr val="tx1"/>
                </a:solidFill>
                <a:effectLst/>
                <a:latin typeface="Calibri" panose="020F0502020204030204" pitchFamily="34" charset="0"/>
              </a:rPr>
              <a:t> circulant d’origine </a:t>
            </a:r>
            <a:r>
              <a:rPr lang="fr-FR" sz="1200" dirty="0" err="1">
                <a:solidFill>
                  <a:schemeClr val="tx1"/>
                </a:solidFill>
                <a:effectLst/>
                <a:latin typeface="Calibri" panose="020F0502020204030204" pitchFamily="34" charset="0"/>
              </a:rPr>
              <a:t>hépatique</a:t>
            </a:r>
            <a:r>
              <a:rPr lang="fr-FR" sz="1200" dirty="0">
                <a:solidFill>
                  <a:schemeClr val="tx1"/>
                </a:solidFill>
                <a:effectLst/>
                <a:latin typeface="Calibri" panose="020F0502020204030204" pitchFamily="34" charset="0"/>
              </a:rPr>
              <a:t> ; l’enzyme de conversion transforme l’angiotensine I </a:t>
            </a:r>
            <a:r>
              <a:rPr lang="fr-FR" sz="1200" dirty="0" err="1">
                <a:solidFill>
                  <a:schemeClr val="tx1"/>
                </a:solidFill>
                <a:effectLst/>
                <a:latin typeface="Calibri" panose="020F0502020204030204" pitchFamily="34" charset="0"/>
              </a:rPr>
              <a:t>libérée</a:t>
            </a:r>
            <a:r>
              <a:rPr lang="fr-FR" sz="1200" dirty="0">
                <a:solidFill>
                  <a:schemeClr val="tx1"/>
                </a:solidFill>
                <a:effectLst/>
                <a:latin typeface="Calibri" panose="020F0502020204030204" pitchFamily="34" charset="0"/>
              </a:rPr>
              <a:t> en angiotensine II </a:t>
            </a:r>
            <a:br>
              <a:rPr lang="fr-FR" sz="1200" dirty="0">
                <a:solidFill>
                  <a:schemeClr val="tx1"/>
                </a:solidFill>
                <a:effectLst/>
                <a:latin typeface="Calibri" panose="020F0502020204030204" pitchFamily="34" charset="0"/>
              </a:rPr>
            </a:br>
            <a:br>
              <a:rPr lang="fr-FR" sz="1200" dirty="0">
                <a:solidFill>
                  <a:schemeClr val="tx1"/>
                </a:solidFill>
                <a:effectLst/>
                <a:latin typeface="Calibri" panose="020F0502020204030204" pitchFamily="34" charset="0"/>
              </a:rPr>
            </a:br>
            <a:r>
              <a:rPr lang="fr-FR" sz="1200" dirty="0">
                <a:solidFill>
                  <a:schemeClr val="tx1"/>
                </a:solidFill>
                <a:effectLst/>
                <a:latin typeface="Calibri" panose="020F0502020204030204" pitchFamily="34" charset="0"/>
              </a:rPr>
              <a:t>L’angiotensine II exerce des effets vasoconstricteurs puissants (via son </a:t>
            </a:r>
            <a:r>
              <a:rPr lang="fr-FR" sz="1200" dirty="0" err="1">
                <a:solidFill>
                  <a:schemeClr val="tx1"/>
                </a:solidFill>
                <a:effectLst/>
                <a:latin typeface="Calibri" panose="020F0502020204030204" pitchFamily="34" charset="0"/>
              </a:rPr>
              <a:t>récepteur</a:t>
            </a:r>
            <a:r>
              <a:rPr lang="fr-FR" sz="1200" dirty="0">
                <a:solidFill>
                  <a:schemeClr val="tx1"/>
                </a:solidFill>
                <a:effectLst/>
                <a:latin typeface="Calibri" panose="020F0502020204030204" pitchFamily="34" charset="0"/>
              </a:rPr>
              <a:t> AT1) et stimule la </a:t>
            </a:r>
            <a:r>
              <a:rPr lang="fr-FR" sz="1200" dirty="0" err="1">
                <a:solidFill>
                  <a:schemeClr val="tx1"/>
                </a:solidFill>
                <a:effectLst/>
                <a:latin typeface="Calibri" panose="020F0502020204030204" pitchFamily="34" charset="0"/>
              </a:rPr>
              <a:t>sécrétion</a:t>
            </a:r>
            <a:r>
              <a:rPr lang="fr-FR" sz="1200" dirty="0">
                <a:solidFill>
                  <a:schemeClr val="tx1"/>
                </a:solidFill>
                <a:effectLst/>
                <a:latin typeface="Calibri" panose="020F0502020204030204" pitchFamily="34" charset="0"/>
              </a:rPr>
              <a:t> </a:t>
            </a:r>
            <a:r>
              <a:rPr lang="fr-FR" sz="1200" dirty="0" err="1">
                <a:solidFill>
                  <a:schemeClr val="tx1"/>
                </a:solidFill>
                <a:effectLst/>
                <a:latin typeface="Calibri" panose="020F0502020204030204" pitchFamily="34" charset="0"/>
              </a:rPr>
              <a:t>cortico-surrénalienne</a:t>
            </a:r>
            <a:r>
              <a:rPr lang="fr-FR" sz="1200" dirty="0">
                <a:solidFill>
                  <a:schemeClr val="tx1"/>
                </a:solidFill>
                <a:effectLst/>
                <a:latin typeface="Calibri" panose="020F0502020204030204" pitchFamily="34" charset="0"/>
              </a:rPr>
              <a:t> d’</a:t>
            </a:r>
            <a:r>
              <a:rPr lang="fr-FR" sz="1200" dirty="0" err="1">
                <a:solidFill>
                  <a:schemeClr val="tx1"/>
                </a:solidFill>
                <a:effectLst/>
                <a:latin typeface="Calibri" panose="020F0502020204030204" pitchFamily="34" charset="0"/>
              </a:rPr>
              <a:t>aldostérone</a:t>
            </a:r>
            <a:r>
              <a:rPr lang="fr-FR" sz="1200" dirty="0">
                <a:solidFill>
                  <a:schemeClr val="tx1"/>
                </a:solidFill>
                <a:effectLst/>
                <a:latin typeface="Calibri" panose="020F0502020204030204" pitchFamily="34" charset="0"/>
              </a:rPr>
              <a:t>, favorisant la </a:t>
            </a:r>
            <a:r>
              <a:rPr lang="fr-FR" sz="1200" dirty="0" err="1">
                <a:solidFill>
                  <a:schemeClr val="tx1"/>
                </a:solidFill>
                <a:effectLst/>
                <a:latin typeface="Calibri" panose="020F0502020204030204" pitchFamily="34" charset="0"/>
              </a:rPr>
              <a:t>rétention</a:t>
            </a:r>
            <a:r>
              <a:rPr lang="fr-FR" sz="1200" dirty="0">
                <a:solidFill>
                  <a:schemeClr val="tx1"/>
                </a:solidFill>
                <a:effectLst/>
                <a:latin typeface="Calibri" panose="020F0502020204030204" pitchFamily="34" charset="0"/>
              </a:rPr>
              <a:t> de Na et la </a:t>
            </a:r>
            <a:r>
              <a:rPr lang="fr-FR" sz="1200" dirty="0" err="1">
                <a:solidFill>
                  <a:schemeClr val="tx1"/>
                </a:solidFill>
                <a:effectLst/>
                <a:latin typeface="Calibri" panose="020F0502020204030204" pitchFamily="34" charset="0"/>
              </a:rPr>
              <a:t>sécrétion</a:t>
            </a:r>
            <a:r>
              <a:rPr lang="fr-FR" sz="1200" dirty="0">
                <a:solidFill>
                  <a:schemeClr val="tx1"/>
                </a:solidFill>
                <a:effectLst/>
                <a:latin typeface="Calibri" panose="020F0502020204030204" pitchFamily="34" charset="0"/>
              </a:rPr>
              <a:t> de K+ et de H+. </a:t>
            </a:r>
            <a:br>
              <a:rPr lang="fr-FR" dirty="0">
                <a:solidFill>
                  <a:schemeClr val="tx1"/>
                </a:solidFill>
                <a:effectLst/>
                <a:latin typeface="SymbolMT"/>
              </a:rPr>
            </a:br>
            <a:endParaRPr lang="fr-DZ" sz="2400" dirty="0">
              <a:solidFill>
                <a:schemeClr val="tx1"/>
              </a:solidFill>
            </a:endParaRPr>
          </a:p>
        </p:txBody>
      </p:sp>
      <p:pic>
        <p:nvPicPr>
          <p:cNvPr id="5" name="Espace réservé du contenu 4">
            <a:extLst>
              <a:ext uri="{FF2B5EF4-FFF2-40B4-BE49-F238E27FC236}">
                <a16:creationId xmlns:a16="http://schemas.microsoft.com/office/drawing/2014/main" id="{D350ED4C-2D47-2446-BEE2-FE4FFFBD8F44}"/>
              </a:ext>
            </a:extLst>
          </p:cNvPr>
          <p:cNvPicPr>
            <a:picLocks noGrp="1" noChangeAspect="1"/>
          </p:cNvPicPr>
          <p:nvPr>
            <p:ph idx="1"/>
          </p:nvPr>
        </p:nvPicPr>
        <p:blipFill>
          <a:blip r:embed="rId2"/>
          <a:stretch>
            <a:fillRect/>
          </a:stretch>
        </p:blipFill>
        <p:spPr>
          <a:xfrm>
            <a:off x="5465625" y="1539877"/>
            <a:ext cx="5988184" cy="5318123"/>
          </a:xfrm>
        </p:spPr>
      </p:pic>
      <p:pic>
        <p:nvPicPr>
          <p:cNvPr id="1026" name="Picture 2" descr="Présentation PowerPoint">
            <a:extLst>
              <a:ext uri="{FF2B5EF4-FFF2-40B4-BE49-F238E27FC236}">
                <a16:creationId xmlns:a16="http://schemas.microsoft.com/office/drawing/2014/main" id="{02A76B5B-A53F-C246-88F6-DD0B3EC9D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91" y="1887538"/>
            <a:ext cx="3517900" cy="231140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9B87089F-1322-F64F-BCD0-DFD24AA6C4EC}"/>
              </a:ext>
            </a:extLst>
          </p:cNvPr>
          <p:cNvSpPr txBox="1"/>
          <p:nvPr/>
        </p:nvSpPr>
        <p:spPr>
          <a:xfrm>
            <a:off x="548878" y="974696"/>
            <a:ext cx="4193468" cy="584775"/>
          </a:xfrm>
          <a:prstGeom prst="rect">
            <a:avLst/>
          </a:prstGeom>
          <a:noFill/>
        </p:spPr>
        <p:txBody>
          <a:bodyPr wrap="square" rtlCol="0">
            <a:spAutoFit/>
          </a:bodyPr>
          <a:lstStyle/>
          <a:p>
            <a:r>
              <a:rPr lang="fr-FR" sz="3200" dirty="0">
                <a:solidFill>
                  <a:schemeClr val="bg1"/>
                </a:solidFill>
              </a:rPr>
              <a:t>S</a:t>
            </a:r>
            <a:r>
              <a:rPr lang="fr-DZ" sz="3200" dirty="0">
                <a:solidFill>
                  <a:schemeClr val="bg1"/>
                </a:solidFill>
              </a:rPr>
              <a:t>YSTÈME RAA</a:t>
            </a:r>
          </a:p>
        </p:txBody>
      </p:sp>
    </p:spTree>
    <p:extLst>
      <p:ext uri="{BB962C8B-B14F-4D97-AF65-F5344CB8AC3E}">
        <p14:creationId xmlns:p14="http://schemas.microsoft.com/office/powerpoint/2010/main" val="564675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EC2E50-AC3B-FE4C-B5AE-FCB8D76C16B3}"/>
              </a:ext>
            </a:extLst>
          </p:cNvPr>
          <p:cNvSpPr>
            <a:spLocks noGrp="1"/>
          </p:cNvSpPr>
          <p:nvPr>
            <p:ph type="ctrTitle"/>
          </p:nvPr>
        </p:nvSpPr>
        <p:spPr/>
        <p:txBody>
          <a:bodyPr/>
          <a:lstStyle/>
          <a:p>
            <a:r>
              <a:rPr lang="fr-FR" dirty="0"/>
              <a:t>A</a:t>
            </a:r>
            <a:r>
              <a:rPr lang="fr-DZ" dirty="0"/>
              <a:t>nomalies du bilan d’eau et de sodium</a:t>
            </a:r>
          </a:p>
        </p:txBody>
      </p:sp>
    </p:spTree>
    <p:extLst>
      <p:ext uri="{BB962C8B-B14F-4D97-AF65-F5344CB8AC3E}">
        <p14:creationId xmlns:p14="http://schemas.microsoft.com/office/powerpoint/2010/main" val="3807044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E09C0A-FA21-744A-974A-E7E501E51222}"/>
              </a:ext>
            </a:extLst>
          </p:cNvPr>
          <p:cNvSpPr>
            <a:spLocks noGrp="1"/>
          </p:cNvSpPr>
          <p:nvPr>
            <p:ph type="title"/>
          </p:nvPr>
        </p:nvSpPr>
        <p:spPr/>
        <p:txBody>
          <a:bodyPr/>
          <a:lstStyle/>
          <a:p>
            <a:r>
              <a:rPr lang="fr-FR" dirty="0"/>
              <a:t>G</a:t>
            </a:r>
            <a:r>
              <a:rPr lang="fr-DZ" dirty="0"/>
              <a:t>énéralités nA</a:t>
            </a:r>
          </a:p>
        </p:txBody>
      </p:sp>
      <p:sp>
        <p:nvSpPr>
          <p:cNvPr id="3" name="Espace réservé du contenu 2">
            <a:extLst>
              <a:ext uri="{FF2B5EF4-FFF2-40B4-BE49-F238E27FC236}">
                <a16:creationId xmlns:a16="http://schemas.microsoft.com/office/drawing/2014/main" id="{DA3E1ABF-4F1F-D448-A8DB-E10A1BA41983}"/>
              </a:ext>
            </a:extLst>
          </p:cNvPr>
          <p:cNvSpPr>
            <a:spLocks noGrp="1"/>
          </p:cNvSpPr>
          <p:nvPr>
            <p:ph idx="1"/>
          </p:nvPr>
        </p:nvSpPr>
        <p:spPr>
          <a:xfrm>
            <a:off x="372015" y="2117866"/>
            <a:ext cx="11447969" cy="4320512"/>
          </a:xfrm>
        </p:spPr>
        <p:txBody>
          <a:bodyPr>
            <a:normAutofit fontScale="40000" lnSpcReduction="20000"/>
          </a:bodyPr>
          <a:lstStyle/>
          <a:p>
            <a:pPr marL="0" indent="0">
              <a:lnSpc>
                <a:spcPts val="1465"/>
              </a:lnSpc>
              <a:spcBef>
                <a:spcPts val="15"/>
              </a:spcBef>
              <a:spcAft>
                <a:spcPts val="0"/>
              </a:spcAft>
              <a:buNone/>
              <a:tabLst>
                <a:tab pos="539115" algn="l"/>
              </a:tabLst>
            </a:pPr>
            <a:r>
              <a:rPr lang="fr-DZ" sz="3500" b="1" u="none" strike="noStrike" kern="0" dirty="0">
                <a:effectLst/>
                <a:highlight>
                  <a:srgbClr val="FFFF00"/>
                </a:highlight>
                <a:uFill>
                  <a:solidFill>
                    <a:srgbClr val="000000"/>
                  </a:solidFill>
                </a:uFill>
                <a:latin typeface="Calibri" panose="020F0502020204030204" pitchFamily="34" charset="0"/>
                <a:ea typeface="Calibri" panose="020F0502020204030204" pitchFamily="34" charset="0"/>
                <a:cs typeface="Calibri" panose="020F0502020204030204" pitchFamily="34" charset="0"/>
              </a:rPr>
              <a:t>La natrémie est un indicateur du contenu en eau mais pas du contenu en sodium de l’organisme.</a:t>
            </a:r>
            <a:endParaRPr lang="fr-DZ" sz="4500" b="1" u="sng" kern="0" dirty="0">
              <a:effectLst/>
              <a:highlight>
                <a:srgbClr val="FFFF00"/>
              </a:highlight>
              <a:uFill>
                <a:solidFill>
                  <a:srgbClr val="000000"/>
                </a:solidFill>
              </a:uFill>
              <a:latin typeface="Calibri" panose="020F0502020204030204" pitchFamily="34" charset="0"/>
              <a:ea typeface="Calibri" panose="020F0502020204030204" pitchFamily="34" charset="0"/>
            </a:endParaRPr>
          </a:p>
          <a:p>
            <a:pPr marL="0" indent="0">
              <a:lnSpc>
                <a:spcPts val="1465"/>
              </a:lnSpc>
              <a:spcBef>
                <a:spcPts val="15"/>
              </a:spcBef>
              <a:spcAft>
                <a:spcPts val="0"/>
              </a:spcAft>
              <a:buNone/>
              <a:tabLst>
                <a:tab pos="539115" algn="l"/>
              </a:tabLst>
            </a:pPr>
            <a:r>
              <a:rPr lang="fr-DZ" sz="3500" b="1" u="none" strike="noStrike" kern="0"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endParaRPr lang="fr-DZ" sz="4500" b="1" u="sng" kern="0" dirty="0">
              <a:effectLst/>
              <a:uFill>
                <a:solidFill>
                  <a:srgbClr val="000000"/>
                </a:solidFill>
              </a:uFill>
              <a:latin typeface="Calibri" panose="020F0502020204030204" pitchFamily="34" charset="0"/>
              <a:ea typeface="Calibri" panose="020F0502020204030204" pitchFamily="34" charset="0"/>
            </a:endParaRPr>
          </a:p>
          <a:p>
            <a:pPr marL="0" marR="463550" indent="0">
              <a:buNone/>
            </a:pPr>
            <a:r>
              <a:rPr lang="fr-FR" sz="3500" b="1"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L’eau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représente 60% du poids du corps. Elle est répartie entre le secteur </a:t>
            </a:r>
            <a:r>
              <a:rPr lang="fr-FR" sz="3500" dirty="0" err="1">
                <a:solidFill>
                  <a:srgbClr val="070000"/>
                </a:solidFill>
                <a:effectLst/>
                <a:latin typeface="Calibri" panose="020F0502020204030204" pitchFamily="34" charset="0"/>
                <a:ea typeface="Calibri" panose="020F0502020204030204" pitchFamily="34" charset="0"/>
                <a:cs typeface="Calibri" panose="020F0502020204030204" pitchFamily="34" charset="0"/>
              </a:rPr>
              <a:t>intra-cellulaire</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(SIC) pour</a:t>
            </a:r>
            <a:r>
              <a:rPr lang="fr-FR" sz="3500" spc="-24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2/3</a:t>
            </a:r>
            <a:r>
              <a:rPr lang="fr-FR" sz="3500" spc="-2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et</a:t>
            </a:r>
            <a:r>
              <a:rPr lang="fr-FR" sz="3500" spc="-15"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le</a:t>
            </a:r>
            <a:r>
              <a:rPr lang="fr-FR" sz="3500" spc="-15"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secteur</a:t>
            </a:r>
            <a:r>
              <a:rPr lang="fr-FR" sz="3500" spc="-2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err="1">
                <a:solidFill>
                  <a:srgbClr val="070000"/>
                </a:solidFill>
                <a:effectLst/>
                <a:latin typeface="Calibri" panose="020F0502020204030204" pitchFamily="34" charset="0"/>
                <a:ea typeface="Calibri" panose="020F0502020204030204" pitchFamily="34" charset="0"/>
                <a:cs typeface="Calibri" panose="020F0502020204030204" pitchFamily="34" charset="0"/>
              </a:rPr>
              <a:t>extra-cellulaire</a:t>
            </a:r>
            <a:r>
              <a:rPr lang="fr-FR" sz="3500" spc="-15"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(SEC)</a:t>
            </a:r>
            <a:r>
              <a:rPr lang="fr-FR" sz="3500" spc="-15"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pour</a:t>
            </a:r>
            <a:r>
              <a:rPr lang="fr-FR" sz="3500" spc="-2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1/3</a:t>
            </a:r>
            <a:r>
              <a:rPr lang="fr-FR" sz="3500" spc="-1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solidFill>
                  <a:srgbClr val="07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qui</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comprend</a:t>
            </a:r>
            <a:r>
              <a:rPr lang="fr-FR" sz="3500" spc="-20"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lui-même</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le</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secteur</a:t>
            </a:r>
            <a:r>
              <a:rPr lang="fr-FR" sz="3500" spc="-20"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interstitiel</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(15%)</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et</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le</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secteur</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vasculaire</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(eau</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plasmatique</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5</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a:t>
            </a:r>
            <a:endParaRPr lang="fr-DZ" sz="4000" dirty="0">
              <a:effectLst/>
              <a:latin typeface="Calibri" panose="020F0502020204030204" pitchFamily="34" charset="0"/>
              <a:ea typeface="Calibri" panose="020F0502020204030204" pitchFamily="34" charset="0"/>
            </a:endParaRPr>
          </a:p>
          <a:p>
            <a:pPr marL="0" indent="0">
              <a:spcBef>
                <a:spcPts val="5"/>
              </a:spcBef>
              <a:spcAft>
                <a:spcPts val="0"/>
              </a:spcAft>
              <a:buNone/>
            </a:pPr>
            <a:r>
              <a:rPr lang="fr-DZ" sz="3500" dirty="0">
                <a:effectLst/>
                <a:latin typeface="Calibri" panose="020F0502020204030204" pitchFamily="34" charset="0"/>
                <a:ea typeface="Calibri" panose="020F0502020204030204" pitchFamily="34" charset="0"/>
                <a:cs typeface="Calibri" panose="020F0502020204030204" pitchFamily="34" charset="0"/>
              </a:rPr>
              <a:t>La</a:t>
            </a:r>
            <a:r>
              <a:rPr lang="fr-DZ" sz="3500" spc="-25" dirty="0">
                <a:effectLst/>
                <a:latin typeface="Calibri" panose="020F0502020204030204" pitchFamily="34" charset="0"/>
                <a:ea typeface="Calibri" panose="020F0502020204030204" pitchFamily="34" charset="0"/>
                <a:cs typeface="Calibri" panose="020F0502020204030204" pitchFamily="34" charset="0"/>
              </a:rPr>
              <a:t> </a:t>
            </a:r>
            <a:r>
              <a:rPr lang="fr-DZ" sz="3500" dirty="0">
                <a:effectLst/>
                <a:latin typeface="Calibri" panose="020F0502020204030204" pitchFamily="34" charset="0"/>
                <a:ea typeface="Calibri" panose="020F0502020204030204" pitchFamily="34" charset="0"/>
                <a:cs typeface="Calibri" panose="020F0502020204030204" pitchFamily="34" charset="0"/>
              </a:rPr>
              <a:t>variable</a:t>
            </a:r>
            <a:r>
              <a:rPr lang="fr-DZ" sz="3500" spc="-20" dirty="0">
                <a:effectLst/>
                <a:latin typeface="Calibri" panose="020F0502020204030204" pitchFamily="34" charset="0"/>
                <a:ea typeface="Calibri" panose="020F0502020204030204" pitchFamily="34" charset="0"/>
                <a:cs typeface="Calibri" panose="020F0502020204030204" pitchFamily="34" charset="0"/>
              </a:rPr>
              <a:t> </a:t>
            </a:r>
            <a:r>
              <a:rPr lang="fr-DZ" sz="3500" dirty="0">
                <a:effectLst/>
                <a:latin typeface="Calibri" panose="020F0502020204030204" pitchFamily="34" charset="0"/>
                <a:ea typeface="Calibri" panose="020F0502020204030204" pitchFamily="34" charset="0"/>
                <a:cs typeface="Calibri" panose="020F0502020204030204" pitchFamily="34" charset="0"/>
              </a:rPr>
              <a:t>régulée</a:t>
            </a:r>
            <a:r>
              <a:rPr lang="fr-DZ" sz="3500" spc="-25" dirty="0">
                <a:effectLst/>
                <a:latin typeface="Calibri" panose="020F0502020204030204" pitchFamily="34" charset="0"/>
                <a:ea typeface="Calibri" panose="020F0502020204030204" pitchFamily="34" charset="0"/>
                <a:cs typeface="Calibri" panose="020F0502020204030204" pitchFamily="34" charset="0"/>
              </a:rPr>
              <a:t> </a:t>
            </a:r>
            <a:r>
              <a:rPr lang="fr-DZ" sz="3500" b="1" dirty="0">
                <a:solidFill>
                  <a:srgbClr val="000000"/>
                </a:solidFill>
                <a:effectLst/>
                <a:highlight>
                  <a:srgbClr val="00FFFF"/>
                </a:highlight>
                <a:latin typeface="Calibri" panose="020F0502020204030204" pitchFamily="34" charset="0"/>
                <a:ea typeface="Calibri" panose="020F0502020204030204" pitchFamily="34" charset="0"/>
                <a:cs typeface="Calibri" panose="020F0502020204030204" pitchFamily="34" charset="0"/>
              </a:rPr>
              <a:t>c’est</a:t>
            </a:r>
            <a:r>
              <a:rPr lang="fr-DZ" sz="3500" b="1" spc="-20" dirty="0">
                <a:solidFill>
                  <a:srgbClr val="000000"/>
                </a:solidFill>
                <a:effectLst/>
                <a:highlight>
                  <a:srgbClr val="00FFFF"/>
                </a:highlight>
                <a:latin typeface="Calibri" panose="020F0502020204030204" pitchFamily="34" charset="0"/>
                <a:ea typeface="Calibri" panose="020F0502020204030204" pitchFamily="34" charset="0"/>
                <a:cs typeface="Calibri" panose="020F0502020204030204" pitchFamily="34" charset="0"/>
              </a:rPr>
              <a:t> </a:t>
            </a:r>
            <a:r>
              <a:rPr lang="fr-DZ" sz="3500" b="1" dirty="0">
                <a:solidFill>
                  <a:srgbClr val="000000"/>
                </a:solidFill>
                <a:effectLst/>
                <a:highlight>
                  <a:srgbClr val="00FFFF"/>
                </a:highlight>
                <a:latin typeface="Calibri" panose="020F0502020204030204" pitchFamily="34" charset="0"/>
                <a:ea typeface="Calibri" panose="020F0502020204030204" pitchFamily="34" charset="0"/>
                <a:cs typeface="Calibri" panose="020F0502020204030204" pitchFamily="34" charset="0"/>
              </a:rPr>
              <a:t>l’osmolalité</a:t>
            </a:r>
            <a:endParaRPr lang="fr-DZ" sz="4500" dirty="0">
              <a:effectLst/>
              <a:highlight>
                <a:srgbClr val="00FFFF"/>
              </a:highlight>
              <a:latin typeface="Calibri" panose="020F0502020204030204" pitchFamily="34" charset="0"/>
              <a:ea typeface="Calibri" panose="020F0502020204030204" pitchFamily="34" charset="0"/>
              <a:cs typeface="Arial" panose="020B0604020202020204" pitchFamily="34" charset="0"/>
            </a:endParaRPr>
          </a:p>
          <a:p>
            <a:pPr marL="0" marR="463550" indent="0">
              <a:buNone/>
            </a:pPr>
            <a:r>
              <a:rPr lang="fr-FR" sz="3500" dirty="0">
                <a:effectLst/>
                <a:latin typeface="Calibri" panose="020F0502020204030204" pitchFamily="34" charset="0"/>
                <a:ea typeface="Calibri" panose="020F0502020204030204" pitchFamily="34" charset="0"/>
                <a:cs typeface="Calibri" panose="020F0502020204030204" pitchFamily="34" charset="0"/>
              </a:rPr>
              <a:t> </a:t>
            </a:r>
            <a:endParaRPr lang="fr-DZ" sz="4000" dirty="0">
              <a:effectLst/>
              <a:latin typeface="Calibri" panose="020F0502020204030204" pitchFamily="34" charset="0"/>
              <a:ea typeface="Calibri" panose="020F0502020204030204" pitchFamily="34" charset="0"/>
            </a:endParaRPr>
          </a:p>
          <a:p>
            <a:pPr marL="0" indent="0">
              <a:buNone/>
            </a:pPr>
            <a:r>
              <a:rPr lang="fr-FR" sz="3500" b="1" dirty="0">
                <a:effectLst/>
                <a:latin typeface="Calibri" panose="020F0502020204030204" pitchFamily="34" charset="0"/>
                <a:ea typeface="Calibri" panose="020F0502020204030204" pitchFamily="34" charset="0"/>
                <a:cs typeface="Calibri" panose="020F0502020204030204" pitchFamily="34" charset="0"/>
              </a:rPr>
              <a:t>Le</a:t>
            </a:r>
            <a:r>
              <a:rPr lang="fr-FR" sz="3500" b="1" spc="-15" dirty="0">
                <a:effectLst/>
                <a:latin typeface="Calibri" panose="020F0502020204030204" pitchFamily="34" charset="0"/>
                <a:ea typeface="Calibri" panose="020F0502020204030204" pitchFamily="34" charset="0"/>
                <a:cs typeface="Calibri" panose="020F0502020204030204" pitchFamily="34" charset="0"/>
              </a:rPr>
              <a:t> </a:t>
            </a:r>
            <a:r>
              <a:rPr lang="fr-FR" sz="3500" b="1" dirty="0">
                <a:effectLst/>
                <a:latin typeface="Calibri" panose="020F0502020204030204" pitchFamily="34" charset="0"/>
                <a:ea typeface="Calibri" panose="020F0502020204030204" pitchFamily="34" charset="0"/>
                <a:cs typeface="Calibri" panose="020F0502020204030204" pitchFamily="34" charset="0"/>
              </a:rPr>
              <a:t>sodium</a:t>
            </a:r>
            <a:r>
              <a:rPr lang="fr-FR" sz="3500" b="1"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est</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réparti</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de</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la</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façon</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suivante</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dans</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l’organisme </a:t>
            </a:r>
            <a:r>
              <a:rPr lang="fr-FR" sz="3500" spc="-15" dirty="0">
                <a:effectLst/>
                <a:latin typeface="Calibri" panose="020F0502020204030204" pitchFamily="34" charset="0"/>
                <a:ea typeface="Calibri" panose="020F0502020204030204" pitchFamily="34" charset="0"/>
                <a:cs typeface="Calibri" panose="020F0502020204030204" pitchFamily="34" charset="0"/>
              </a:rPr>
              <a:t>:</a:t>
            </a:r>
            <a:endParaRPr lang="fr-DZ" sz="4000" dirty="0">
              <a:effectLst/>
              <a:latin typeface="Calibri" panose="020F0502020204030204" pitchFamily="34" charset="0"/>
              <a:ea typeface="Calibri" panose="020F0502020204030204" pitchFamily="34" charset="0"/>
            </a:endParaRPr>
          </a:p>
          <a:p>
            <a:pPr marL="0" lvl="0" indent="0">
              <a:buNone/>
            </a:pPr>
            <a:r>
              <a:rPr lang="fr-DZ" sz="3500" dirty="0">
                <a:effectLst/>
                <a:latin typeface="Calibri" panose="020F0502020204030204" pitchFamily="34" charset="0"/>
                <a:ea typeface="Calibri" panose="020F0502020204030204" pitchFamily="34" charset="0"/>
                <a:cs typeface="Arial" panose="020B0604020202020204" pitchFamily="34" charset="0"/>
              </a:rPr>
              <a:t>un</a:t>
            </a:r>
            <a:r>
              <a:rPr lang="fr-DZ" sz="4500"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tiers est présent en tant que </a:t>
            </a:r>
            <a:r>
              <a:rPr lang="fr-DZ" sz="35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minéral osseux</a:t>
            </a:r>
            <a:r>
              <a:rPr lang="fr-DZ" sz="3500" dirty="0">
                <a:effectLst/>
                <a:latin typeface="Calibri" panose="020F0502020204030204" pitchFamily="34" charset="0"/>
                <a:ea typeface="Calibri" panose="020F0502020204030204" pitchFamily="34" charset="0"/>
                <a:cs typeface="Arial" panose="020B0604020202020204" pitchFamily="34" charset="0"/>
              </a:rPr>
              <a:t> et n’est donc pas </a:t>
            </a:r>
            <a:r>
              <a:rPr lang="fr-DZ" sz="3500" b="1" dirty="0">
                <a:effectLst/>
                <a:latin typeface="Calibri" panose="020F0502020204030204" pitchFamily="34" charset="0"/>
                <a:ea typeface="Calibri" panose="020F0502020204030204" pitchFamily="34" charset="0"/>
                <a:cs typeface="Arial" panose="020B0604020202020204" pitchFamily="34" charset="0"/>
              </a:rPr>
              <a:t>rapidement mobilisable</a:t>
            </a:r>
            <a:r>
              <a:rPr lang="fr-DZ" sz="3500" dirty="0">
                <a:effectLst/>
                <a:latin typeface="Calibri" panose="020F0502020204030204" pitchFamily="34" charset="0"/>
                <a:ea typeface="Calibri" panose="020F0502020204030204" pitchFamily="34" charset="0"/>
                <a:cs typeface="Arial" panose="020B0604020202020204" pitchFamily="34" charset="0"/>
              </a:rPr>
              <a:t> (ou</a:t>
            </a:r>
            <a:r>
              <a:rPr lang="fr-DZ" sz="3500" spc="-235" dirty="0">
                <a:effectLst/>
                <a:latin typeface="Calibri" panose="020F0502020204030204" pitchFamily="34" charset="0"/>
                <a:ea typeface="Calibri" panose="020F0502020204030204" pitchFamily="34" charset="0"/>
                <a:cs typeface="Arial" panose="020B0604020202020204" pitchFamily="34" charset="0"/>
              </a:rPr>
              <a:t> </a:t>
            </a:r>
            <a:r>
              <a:rPr lang="fr-FR" sz="3500" spc="-235" dirty="0">
                <a:effectLst/>
                <a:latin typeface="Calibri" panose="020F0502020204030204" pitchFamily="34" charset="0"/>
                <a:ea typeface="Calibri" panose="020F0502020204030204" pitchFamily="34" charset="0"/>
                <a:cs typeface="Arial" panose="020B0604020202020204" pitchFamily="34" charset="0"/>
              </a:rPr>
              <a:t>  _</a:t>
            </a:r>
            <a:r>
              <a:rPr lang="fr-DZ" sz="3500" dirty="0">
                <a:effectLst/>
                <a:latin typeface="Calibri" panose="020F0502020204030204" pitchFamily="34" charset="0"/>
                <a:ea typeface="Calibri" panose="020F0502020204030204" pitchFamily="34" charset="0"/>
                <a:cs typeface="Arial" panose="020B0604020202020204" pitchFamily="34" charset="0"/>
              </a:rPr>
              <a:t>échangeable).</a:t>
            </a:r>
            <a:endParaRPr lang="fr-DZ" sz="4500" dirty="0">
              <a:effectLst/>
              <a:latin typeface="Calibri" panose="020F0502020204030204" pitchFamily="34" charset="0"/>
              <a:ea typeface="Calibri" panose="020F0502020204030204" pitchFamily="34" charset="0"/>
              <a:cs typeface="Arial" panose="020B0604020202020204" pitchFamily="34" charset="0"/>
            </a:endParaRPr>
          </a:p>
          <a:p>
            <a:pPr marL="0" lvl="0" indent="0">
              <a:lnSpc>
                <a:spcPts val="1320"/>
              </a:lnSpc>
              <a:buNone/>
              <a:tabLst>
                <a:tab pos="572770" algn="l"/>
              </a:tabLst>
            </a:pPr>
            <a:r>
              <a:rPr lang="fr-FR" sz="3500" dirty="0">
                <a:effectLst/>
                <a:latin typeface="Calibri" panose="020F0502020204030204" pitchFamily="34" charset="0"/>
                <a:ea typeface="Calibri" panose="020F0502020204030204" pitchFamily="34" charset="0"/>
                <a:cs typeface="Calibri" panose="020F0502020204030204" pitchFamily="34" charset="0"/>
              </a:rPr>
              <a:t>Les</a:t>
            </a:r>
            <a:r>
              <a:rPr lang="fr-FR" sz="3500" spc="-20"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2/3</a:t>
            </a:r>
            <a:r>
              <a:rPr lang="fr-FR" sz="3500" spc="-20"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restants</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représentent</a:t>
            </a:r>
            <a:r>
              <a:rPr lang="fr-FR" sz="3500" spc="-20"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le</a:t>
            </a:r>
            <a:r>
              <a:rPr lang="fr-FR" sz="3500" spc="-15" dirty="0">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sodium</a:t>
            </a:r>
            <a:r>
              <a:rPr lang="fr-FR" sz="3500" b="1" spc="-2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35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échangeable</a:t>
            </a:r>
            <a:r>
              <a:rPr lang="fr-FR" sz="3500" spc="-15"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3500" dirty="0">
                <a:effectLst/>
                <a:latin typeface="Calibri" panose="020F0502020204030204" pitchFamily="34" charset="0"/>
                <a:ea typeface="Calibri" panose="020F0502020204030204" pitchFamily="34" charset="0"/>
                <a:cs typeface="Calibri" panose="020F0502020204030204" pitchFamily="34" charset="0"/>
              </a:rPr>
              <a:t>:</a:t>
            </a:r>
            <a:endParaRPr lang="fr-DZ" sz="4000" dirty="0">
              <a:effectLst/>
              <a:latin typeface="Calibri" panose="020F0502020204030204" pitchFamily="34" charset="0"/>
              <a:ea typeface="Calibri" panose="020F0502020204030204" pitchFamily="34" charset="0"/>
            </a:endParaRPr>
          </a:p>
          <a:p>
            <a:pPr marL="0" indent="0">
              <a:buNone/>
            </a:pPr>
            <a:r>
              <a:rPr lang="fr-DZ" sz="3500" dirty="0">
                <a:effectLst/>
                <a:latin typeface="Calibri" panose="020F0502020204030204" pitchFamily="34" charset="0"/>
                <a:ea typeface="Calibri" panose="020F0502020204030204" pitchFamily="34" charset="0"/>
                <a:cs typeface="Arial" panose="020B0604020202020204" pitchFamily="34" charset="0"/>
              </a:rPr>
              <a:t>il est présent pour moins de </a:t>
            </a:r>
            <a:r>
              <a:rPr lang="fr-DZ" sz="35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10 % dans le liquide intracellulaire </a:t>
            </a:r>
            <a:r>
              <a:rPr lang="fr-DZ" sz="3500" dirty="0">
                <a:effectLst/>
                <a:latin typeface="Calibri" panose="020F0502020204030204" pitchFamily="34" charset="0"/>
                <a:ea typeface="Calibri" panose="020F0502020204030204" pitchFamily="34" charset="0"/>
                <a:cs typeface="Arial" panose="020B0604020202020204" pitchFamily="34" charset="0"/>
              </a:rPr>
              <a:t>où sa concentration est maintenue très</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basse et pour plus </a:t>
            </a:r>
            <a:r>
              <a:rPr lang="fr-DZ" sz="35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de 90 % dans le liquide extracellulaire</a:t>
            </a:r>
            <a:r>
              <a:rPr lang="fr-DZ" sz="35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où il est confiné grâce à l’activité de la Na+,K+-</a:t>
            </a:r>
            <a:r>
              <a:rPr lang="fr-DZ" sz="3500" spc="-23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ATPase</a:t>
            </a:r>
            <a:r>
              <a:rPr lang="fr-DZ" sz="3500" spc="-10"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des</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membranes</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plasmiques.</a:t>
            </a:r>
            <a:endParaRPr lang="fr-DZ" sz="45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r>
              <a:rPr lang="fr-DZ" sz="3500" dirty="0">
                <a:effectLst/>
                <a:latin typeface="Calibri" panose="020F0502020204030204" pitchFamily="34" charset="0"/>
                <a:ea typeface="Calibri" panose="020F0502020204030204" pitchFamily="34" charset="0"/>
                <a:cs typeface="Arial" panose="020B0604020202020204" pitchFamily="34" charset="0"/>
              </a:rPr>
              <a:t> </a:t>
            </a:r>
            <a:endParaRPr lang="fr-DZ" sz="45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r>
              <a:rPr lang="fr-DZ" sz="3500" dirty="0">
                <a:effectLst/>
                <a:latin typeface="Calibri" panose="020F0502020204030204" pitchFamily="34" charset="0"/>
                <a:ea typeface="Calibri" panose="020F0502020204030204" pitchFamily="34" charset="0"/>
                <a:cs typeface="Arial" panose="020B0604020202020204" pitchFamily="34" charset="0"/>
              </a:rPr>
              <a:t>La variable régulée n’est pas directement le contenu en sodium de l’organisme, mais la variable qui en</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dépend directement</a:t>
            </a:r>
            <a:r>
              <a:rPr lang="fr-DZ" sz="35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3500" b="1" dirty="0">
                <a:solidFill>
                  <a:srgbClr val="000000"/>
                </a:solidFill>
                <a:effectLst/>
                <a:highlight>
                  <a:srgbClr val="00FFFF"/>
                </a:highlight>
                <a:latin typeface="Calibri" panose="020F0502020204030204" pitchFamily="34" charset="0"/>
                <a:ea typeface="Calibri" panose="020F0502020204030204" pitchFamily="34" charset="0"/>
                <a:cs typeface="Arial" panose="020B0604020202020204" pitchFamily="34" charset="0"/>
              </a:rPr>
              <a:t>c’est à dire la volémie</a:t>
            </a:r>
            <a:r>
              <a:rPr lang="fr-DZ" sz="3500" dirty="0">
                <a:solidFill>
                  <a:srgbClr val="000000"/>
                </a:solidFill>
                <a:effectLst/>
                <a:highlight>
                  <a:srgbClr val="00FFFF"/>
                </a:highlight>
                <a:latin typeface="Calibri" panose="020F0502020204030204" pitchFamily="34" charset="0"/>
                <a:ea typeface="Calibri" panose="020F0502020204030204" pitchFamily="34" charset="0"/>
                <a:cs typeface="Arial" panose="020B0604020202020204" pitchFamily="34" charset="0"/>
              </a:rPr>
              <a:t>. </a:t>
            </a:r>
            <a:endParaRPr lang="fr-DZ" sz="4500" dirty="0">
              <a:effectLst/>
              <a:highlight>
                <a:srgbClr val="00FFFF"/>
              </a:highlight>
              <a:latin typeface="Calibri" panose="020F0502020204030204" pitchFamily="34" charset="0"/>
              <a:ea typeface="Calibri" panose="020F0502020204030204" pitchFamily="34" charset="0"/>
              <a:cs typeface="Arial" panose="020B0604020202020204" pitchFamily="34" charset="0"/>
            </a:endParaRPr>
          </a:p>
          <a:p>
            <a:pPr marL="0" indent="0">
              <a:buNone/>
            </a:pPr>
            <a:r>
              <a:rPr lang="fr-DZ" sz="3500" dirty="0">
                <a:effectLst/>
                <a:latin typeface="Calibri" panose="020F0502020204030204" pitchFamily="34" charset="0"/>
                <a:ea typeface="Calibri" panose="020F0502020204030204" pitchFamily="34" charset="0"/>
                <a:cs typeface="Arial" panose="020B0604020202020204" pitchFamily="34" charset="0"/>
              </a:rPr>
              <a:t>En effet, toute variation du contenu en sodium entraine une </a:t>
            </a:r>
            <a:r>
              <a:rPr lang="fr-DZ" sz="3500" spc="-23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variation</a:t>
            </a:r>
            <a:r>
              <a:rPr lang="fr-DZ" sz="3500" spc="-10"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dans</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le</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même</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sens</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de</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la</a:t>
            </a:r>
            <a:r>
              <a:rPr lang="fr-DZ" sz="3500" spc="-5" dirty="0">
                <a:effectLst/>
                <a:latin typeface="Calibri" panose="020F0502020204030204" pitchFamily="34" charset="0"/>
                <a:ea typeface="Calibri" panose="020F0502020204030204" pitchFamily="34" charset="0"/>
                <a:cs typeface="Arial" panose="020B0604020202020204" pitchFamily="34" charset="0"/>
              </a:rPr>
              <a:t> </a:t>
            </a:r>
            <a:r>
              <a:rPr lang="fr-DZ" sz="3500" dirty="0">
                <a:effectLst/>
                <a:latin typeface="Calibri" panose="020F0502020204030204" pitchFamily="34" charset="0"/>
                <a:ea typeface="Calibri" panose="020F0502020204030204" pitchFamily="34" charset="0"/>
                <a:cs typeface="Arial" panose="020B0604020202020204" pitchFamily="34" charset="0"/>
              </a:rPr>
              <a:t>volémie  </a:t>
            </a:r>
            <a:r>
              <a:rPr lang="fr-FR" sz="3500" dirty="0">
                <a:effectLst/>
                <a:latin typeface="Calibri" panose="020F0502020204030204" pitchFamily="34" charset="0"/>
                <a:ea typeface="Calibri" panose="020F0502020204030204" pitchFamily="34" charset="0"/>
                <a:cs typeface="Calibri" panose="020F0502020204030204" pitchFamily="34" charset="0"/>
              </a:rPr>
              <a:t>(l’apport de 140 </a:t>
            </a:r>
            <a:r>
              <a:rPr lang="fr-FR" sz="3500" dirty="0" err="1">
                <a:effectLst/>
                <a:latin typeface="Calibri" panose="020F0502020204030204" pitchFamily="34" charset="0"/>
                <a:ea typeface="Calibri" panose="020F0502020204030204" pitchFamily="34" charset="0"/>
                <a:cs typeface="Calibri" panose="020F0502020204030204" pitchFamily="34" charset="0"/>
              </a:rPr>
              <a:t>mmol</a:t>
            </a:r>
            <a:r>
              <a:rPr lang="fr-FR" sz="3500" dirty="0">
                <a:effectLst/>
                <a:latin typeface="Calibri" panose="020F0502020204030204" pitchFamily="34" charset="0"/>
                <a:ea typeface="Calibri" panose="020F0502020204030204" pitchFamily="34" charset="0"/>
                <a:cs typeface="Calibri" panose="020F0502020204030204" pitchFamily="34" charset="0"/>
              </a:rPr>
              <a:t> de sodium est accompagné d’un litre d’eau et inversement.)</a:t>
            </a:r>
            <a:endParaRPr lang="fr-DZ" sz="4000" dirty="0">
              <a:effectLst/>
              <a:latin typeface="Calibri" panose="020F0502020204030204" pitchFamily="34" charset="0"/>
              <a:ea typeface="Calibri" panose="020F0502020204030204" pitchFamily="34" charset="0"/>
            </a:endParaRPr>
          </a:p>
          <a:p>
            <a:endParaRPr lang="fr-DZ" dirty="0"/>
          </a:p>
        </p:txBody>
      </p:sp>
    </p:spTree>
    <p:extLst>
      <p:ext uri="{BB962C8B-B14F-4D97-AF65-F5344CB8AC3E}">
        <p14:creationId xmlns:p14="http://schemas.microsoft.com/office/powerpoint/2010/main" val="1978472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D5CC87-45ED-C646-BCA8-1E9857C5047D}"/>
              </a:ext>
            </a:extLst>
          </p:cNvPr>
          <p:cNvSpPr>
            <a:spLocks noGrp="1"/>
          </p:cNvSpPr>
          <p:nvPr>
            <p:ph type="title"/>
          </p:nvPr>
        </p:nvSpPr>
        <p:spPr/>
        <p:txBody>
          <a:bodyPr/>
          <a:lstStyle/>
          <a:p>
            <a:endParaRPr lang="fr-DZ" dirty="0"/>
          </a:p>
        </p:txBody>
      </p:sp>
      <p:sp>
        <p:nvSpPr>
          <p:cNvPr id="3" name="Espace réservé du contenu 2">
            <a:extLst>
              <a:ext uri="{FF2B5EF4-FFF2-40B4-BE49-F238E27FC236}">
                <a16:creationId xmlns:a16="http://schemas.microsoft.com/office/drawing/2014/main" id="{CFC3B9C2-0A5E-D94A-81B7-3514211DD500}"/>
              </a:ext>
            </a:extLst>
          </p:cNvPr>
          <p:cNvSpPr>
            <a:spLocks noGrp="1"/>
          </p:cNvSpPr>
          <p:nvPr>
            <p:ph idx="1"/>
          </p:nvPr>
        </p:nvSpPr>
        <p:spPr>
          <a:xfrm>
            <a:off x="581192" y="2315797"/>
            <a:ext cx="11029616" cy="4272039"/>
          </a:xfrm>
        </p:spPr>
        <p:txBody>
          <a:bodyPr/>
          <a:lstStyle/>
          <a:p>
            <a:pPr marL="0" indent="0">
              <a:lnSpc>
                <a:spcPct val="80000"/>
              </a:lnSpc>
              <a:buNone/>
            </a:pPr>
            <a:r>
              <a:rPr lang="fr-FR" sz="1600" b="1" u="sng" dirty="0">
                <a:solidFill>
                  <a:schemeClr val="accent3"/>
                </a:solidFill>
                <a:latin typeface="Calibri" panose="020F0502020204030204" pitchFamily="34" charset="0"/>
              </a:rPr>
              <a:t>Les </a:t>
            </a:r>
            <a:r>
              <a:rPr lang="fr-FR" sz="1600" b="1" u="sng" dirty="0" err="1">
                <a:solidFill>
                  <a:schemeClr val="accent3"/>
                </a:solidFill>
                <a:latin typeface="Calibri" panose="020F0502020204030204" pitchFamily="34" charset="0"/>
              </a:rPr>
              <a:t>Entrées</a:t>
            </a:r>
            <a:r>
              <a:rPr lang="fr-FR" sz="1600" b="1" u="sng" dirty="0">
                <a:solidFill>
                  <a:schemeClr val="accent3"/>
                </a:solidFill>
                <a:latin typeface="Calibri" panose="020F0502020204030204" pitchFamily="34" charset="0"/>
              </a:rPr>
              <a:t> du sodium : </a:t>
            </a:r>
          </a:p>
          <a:p>
            <a:pPr marL="0" indent="0">
              <a:lnSpc>
                <a:spcPct val="80000"/>
              </a:lnSpc>
              <a:buNone/>
            </a:pPr>
            <a:r>
              <a:rPr lang="fr-FR" sz="2000" dirty="0">
                <a:latin typeface="Calibri" panose="020F0502020204030204" pitchFamily="34" charset="0"/>
                <a:cs typeface="Calibri" panose="020F0502020204030204" pitchFamily="34" charset="0"/>
              </a:rPr>
              <a:t>L’apport habituel du sodium est de 100 à 200 </a:t>
            </a:r>
            <a:r>
              <a:rPr lang="fr-FR" sz="2000" dirty="0" err="1">
                <a:latin typeface="Calibri" panose="020F0502020204030204" pitchFamily="34" charset="0"/>
                <a:cs typeface="Calibri" panose="020F0502020204030204" pitchFamily="34" charset="0"/>
              </a:rPr>
              <a:t>mmol</a:t>
            </a:r>
            <a:r>
              <a:rPr lang="fr-FR" sz="2000" dirty="0">
                <a:latin typeface="Calibri" panose="020F0502020204030204" pitchFamily="34" charset="0"/>
                <a:cs typeface="Calibri" panose="020F0502020204030204" pitchFamily="34" charset="0"/>
              </a:rPr>
              <a:t>/24h (varie selon les habitudes alimentaires) 50% du sodium provient du sel de cuisine ; 30% du pain ,20% des fromages et des produits laitiers, presque 100% du sodium </a:t>
            </a:r>
            <a:r>
              <a:rPr lang="fr-FR" sz="2000" dirty="0" err="1">
                <a:latin typeface="Calibri" panose="020F0502020204030204" pitchFamily="34" charset="0"/>
                <a:cs typeface="Calibri" panose="020F0502020204030204" pitchFamily="34" charset="0"/>
              </a:rPr>
              <a:t>ingére</a:t>
            </a:r>
            <a:r>
              <a:rPr lang="fr-FR" sz="2000" dirty="0">
                <a:latin typeface="Calibri" panose="020F0502020204030204" pitchFamily="34" charset="0"/>
                <a:cs typeface="Calibri" panose="020F0502020204030204" pitchFamily="34" charset="0"/>
              </a:rPr>
              <a:t>́ est absorbé par le tractus digestif, un </a:t>
            </a:r>
            <a:r>
              <a:rPr lang="fr-FR" sz="2000" dirty="0" err="1">
                <a:latin typeface="Calibri" panose="020F0502020204030204" pitchFamily="34" charset="0"/>
                <a:cs typeface="Calibri" panose="020F0502020204030204" pitchFamily="34" charset="0"/>
              </a:rPr>
              <a:t>régime</a:t>
            </a:r>
            <a:r>
              <a:rPr lang="fr-FR" sz="2000" dirty="0">
                <a:latin typeface="Calibri" panose="020F0502020204030204" pitchFamily="34" charset="0"/>
                <a:cs typeface="Calibri" panose="020F0502020204030204" pitchFamily="34" charset="0"/>
              </a:rPr>
              <a:t> sans sel strict apporte tout de </a:t>
            </a:r>
            <a:r>
              <a:rPr lang="fr-FR" sz="2000" dirty="0" err="1">
                <a:latin typeface="Calibri" panose="020F0502020204030204" pitchFamily="34" charset="0"/>
                <a:cs typeface="Calibri" panose="020F0502020204030204" pitchFamily="34" charset="0"/>
              </a:rPr>
              <a:t>même</a:t>
            </a:r>
            <a:r>
              <a:rPr lang="fr-FR" sz="2000" dirty="0">
                <a:latin typeface="Calibri" panose="020F0502020204030204" pitchFamily="34" charset="0"/>
                <a:cs typeface="Calibri" panose="020F0502020204030204" pitchFamily="34" charset="0"/>
              </a:rPr>
              <a:t> 20 </a:t>
            </a:r>
            <a:r>
              <a:rPr lang="fr-FR" sz="2000" dirty="0" err="1">
                <a:latin typeface="Calibri" panose="020F0502020204030204" pitchFamily="34" charset="0"/>
                <a:cs typeface="Calibri" panose="020F0502020204030204" pitchFamily="34" charset="0"/>
              </a:rPr>
              <a:t>mmol</a:t>
            </a:r>
            <a:r>
              <a:rPr lang="fr-FR" sz="2000" dirty="0">
                <a:latin typeface="Calibri" panose="020F0502020204030204" pitchFamily="34" charset="0"/>
                <a:cs typeface="Calibri" panose="020F0502020204030204" pitchFamily="34" charset="0"/>
              </a:rPr>
              <a:t>/j. </a:t>
            </a:r>
          </a:p>
          <a:p>
            <a:pPr marL="0" indent="0">
              <a:lnSpc>
                <a:spcPct val="80000"/>
              </a:lnSpc>
              <a:buNone/>
            </a:pPr>
            <a:r>
              <a:rPr lang="fr-FR" sz="1600" b="1" u="sng" dirty="0">
                <a:solidFill>
                  <a:schemeClr val="accent3"/>
                </a:solidFill>
                <a:latin typeface="Calibri" panose="020F0502020204030204" pitchFamily="34" charset="0"/>
              </a:rPr>
              <a:t>Les Sorties du sodium :</a:t>
            </a:r>
            <a:br>
              <a:rPr lang="fr-FR" sz="1600" b="1" u="sng" dirty="0">
                <a:solidFill>
                  <a:schemeClr val="accent3"/>
                </a:solidFill>
                <a:latin typeface="Calibri" panose="020F0502020204030204" pitchFamily="34" charset="0"/>
              </a:rPr>
            </a:br>
            <a:r>
              <a:rPr lang="fr-FR" sz="2000" dirty="0">
                <a:latin typeface="Calibri" panose="020F0502020204030204" pitchFamily="34" charset="0"/>
                <a:cs typeface="Calibri" panose="020F0502020204030204" pitchFamily="34" charset="0"/>
              </a:rPr>
              <a:t>- </a:t>
            </a:r>
            <a:r>
              <a:rPr lang="fr-FR" sz="2000" dirty="0">
                <a:solidFill>
                  <a:srgbClr val="FF0000"/>
                </a:solidFill>
                <a:latin typeface="Calibri" panose="020F0502020204030204" pitchFamily="34" charset="0"/>
                <a:cs typeface="Calibri" panose="020F0502020204030204" pitchFamily="34" charset="0"/>
              </a:rPr>
              <a:t>Digestives</a:t>
            </a:r>
            <a:r>
              <a:rPr lang="fr-FR" sz="2000" dirty="0">
                <a:latin typeface="Calibri" panose="020F0502020204030204" pitchFamily="34" charset="0"/>
                <a:cs typeface="Calibri" panose="020F0502020204030204" pitchFamily="34" charset="0"/>
              </a:rPr>
              <a:t> : </a:t>
            </a:r>
            <a:r>
              <a:rPr lang="fr-FR" sz="2000" dirty="0" err="1">
                <a:latin typeface="Calibri" panose="020F0502020204030204" pitchFamily="34" charset="0"/>
                <a:cs typeface="Calibri" panose="020F0502020204030204" pitchFamily="34" charset="0"/>
              </a:rPr>
              <a:t>négligeable</a:t>
            </a:r>
            <a:r>
              <a:rPr lang="fr-FR" sz="2000" dirty="0">
                <a:latin typeface="Calibri" panose="020F0502020204030204" pitchFamily="34" charset="0"/>
                <a:cs typeface="Calibri" panose="020F0502020204030204" pitchFamily="34" charset="0"/>
              </a:rPr>
              <a:t> chez le sujet normal peut devenir </a:t>
            </a:r>
            <a:r>
              <a:rPr lang="fr-FR" sz="2000" dirty="0" err="1">
                <a:latin typeface="Calibri" panose="020F0502020204030204" pitchFamily="34" charset="0"/>
                <a:cs typeface="Calibri" panose="020F0502020204030204" pitchFamily="34" charset="0"/>
              </a:rPr>
              <a:t>très</a:t>
            </a:r>
            <a:r>
              <a:rPr lang="fr-FR" sz="2000" dirty="0">
                <a:latin typeface="Calibri" panose="020F0502020204030204" pitchFamily="34" charset="0"/>
                <a:cs typeface="Calibri" panose="020F0502020204030204" pitchFamily="34" charset="0"/>
              </a:rPr>
              <a:t> importante en cas de </a:t>
            </a:r>
            <a:r>
              <a:rPr lang="fr-FR" sz="2000" dirty="0" err="1">
                <a:latin typeface="Calibri" panose="020F0502020204030204" pitchFamily="34" charset="0"/>
                <a:cs typeface="Calibri" panose="020F0502020204030204" pitchFamily="34" charset="0"/>
              </a:rPr>
              <a:t>diarrhée</a:t>
            </a:r>
            <a:r>
              <a:rPr lang="fr-FR" sz="2000" dirty="0">
                <a:latin typeface="Calibri" panose="020F0502020204030204" pitchFamily="34" charset="0"/>
                <a:cs typeface="Calibri" panose="020F0502020204030204" pitchFamily="34" charset="0"/>
              </a:rPr>
              <a:t> - </a:t>
            </a:r>
            <a:r>
              <a:rPr lang="fr-FR" sz="2000" dirty="0" err="1">
                <a:latin typeface="Calibri" panose="020F0502020204030204" pitchFamily="34" charset="0"/>
                <a:cs typeface="Calibri" panose="020F0502020204030204" pitchFamily="34" charset="0"/>
              </a:rPr>
              <a:t>Cutanées</a:t>
            </a:r>
            <a:r>
              <a:rPr lang="fr-FR" sz="2000" dirty="0">
                <a:latin typeface="Calibri" panose="020F0502020204030204" pitchFamily="34" charset="0"/>
                <a:cs typeface="Calibri" panose="020F0502020204030204" pitchFamily="34" charset="0"/>
              </a:rPr>
              <a:t> : </a:t>
            </a:r>
            <a:r>
              <a:rPr lang="fr-FR" sz="2000" dirty="0" err="1">
                <a:latin typeface="Calibri" panose="020F0502020204030204" pitchFamily="34" charset="0"/>
                <a:cs typeface="Calibri" panose="020F0502020204030204" pitchFamily="34" charset="0"/>
              </a:rPr>
              <a:t>dépend</a:t>
            </a:r>
            <a:r>
              <a:rPr lang="fr-FR" sz="2000" dirty="0">
                <a:latin typeface="Calibri" panose="020F0502020204030204" pitchFamily="34" charset="0"/>
                <a:cs typeface="Calibri" panose="020F0502020204030204" pitchFamily="34" charset="0"/>
              </a:rPr>
              <a:t> du </a:t>
            </a:r>
            <a:r>
              <a:rPr lang="fr-FR" sz="2000" dirty="0" err="1">
                <a:latin typeface="Calibri" panose="020F0502020204030204" pitchFamily="34" charset="0"/>
                <a:cs typeface="Calibri" panose="020F0502020204030204" pitchFamily="34" charset="0"/>
              </a:rPr>
              <a:t>débit</a:t>
            </a:r>
            <a:r>
              <a:rPr lang="fr-FR" sz="2000" dirty="0">
                <a:latin typeface="Calibri" panose="020F0502020204030204" pitchFamily="34" charset="0"/>
                <a:cs typeface="Calibri" panose="020F0502020204030204" pitchFamily="34" charset="0"/>
              </a:rPr>
              <a:t> sudoral qui lui </a:t>
            </a:r>
            <a:r>
              <a:rPr lang="fr-FR" sz="2000" dirty="0" err="1">
                <a:latin typeface="Calibri" panose="020F0502020204030204" pitchFamily="34" charset="0"/>
                <a:cs typeface="Calibri" panose="020F0502020204030204" pitchFamily="34" charset="0"/>
              </a:rPr>
              <a:t>dépend</a:t>
            </a:r>
            <a:r>
              <a:rPr lang="fr-FR" sz="2000" dirty="0">
                <a:latin typeface="Calibri" panose="020F0502020204030204" pitchFamily="34" charset="0"/>
                <a:cs typeface="Calibri" panose="020F0502020204030204" pitchFamily="34" charset="0"/>
              </a:rPr>
              <a:t> de la </a:t>
            </a:r>
            <a:r>
              <a:rPr lang="fr-FR" sz="2000" dirty="0" err="1">
                <a:latin typeface="Calibri" panose="020F0502020204030204" pitchFamily="34" charset="0"/>
                <a:cs typeface="Calibri" panose="020F0502020204030204" pitchFamily="34" charset="0"/>
              </a:rPr>
              <a:t>régulation</a:t>
            </a:r>
            <a:r>
              <a:rPr lang="fr-FR" sz="2000" dirty="0">
                <a:latin typeface="Calibri" panose="020F0502020204030204" pitchFamily="34" charset="0"/>
                <a:cs typeface="Calibri" panose="020F0502020204030204" pitchFamily="34" charset="0"/>
              </a:rPr>
              <a:t> thermique. </a:t>
            </a:r>
          </a:p>
          <a:p>
            <a:pPr marL="0" indent="0">
              <a:lnSpc>
                <a:spcPct val="80000"/>
              </a:lnSpc>
              <a:buNone/>
            </a:pPr>
            <a:r>
              <a:rPr lang="fr-FR" sz="2000" dirty="0">
                <a:latin typeface="Calibri" panose="020F0502020204030204" pitchFamily="34" charset="0"/>
                <a:cs typeface="Calibri" panose="020F0502020204030204" pitchFamily="34" charset="0"/>
              </a:rPr>
              <a:t>- </a:t>
            </a:r>
            <a:r>
              <a:rPr lang="fr-FR" sz="2000" dirty="0" err="1">
                <a:solidFill>
                  <a:srgbClr val="FF0000"/>
                </a:solidFill>
                <a:latin typeface="Calibri" panose="020F0502020204030204" pitchFamily="34" charset="0"/>
                <a:cs typeface="Calibri" panose="020F0502020204030204" pitchFamily="34" charset="0"/>
              </a:rPr>
              <a:t>Rénales</a:t>
            </a:r>
            <a:r>
              <a:rPr lang="fr-FR" sz="2000" dirty="0">
                <a:solidFill>
                  <a:srgbClr val="FF0000"/>
                </a:solidFill>
                <a:latin typeface="Calibri" panose="020F0502020204030204" pitchFamily="34" charset="0"/>
                <a:cs typeface="Calibri" panose="020F0502020204030204" pitchFamily="34" charset="0"/>
              </a:rPr>
              <a:t> </a:t>
            </a:r>
            <a:r>
              <a:rPr lang="fr-FR" sz="2000" dirty="0">
                <a:latin typeface="Calibri" panose="020F0502020204030204" pitchFamily="34" charset="0"/>
                <a:cs typeface="Calibri" panose="020F0502020204030204" pitchFamily="34" charset="0"/>
              </a:rPr>
              <a:t>: le rein est le seul organe qui assure l’</a:t>
            </a:r>
            <a:r>
              <a:rPr lang="fr-FR" sz="2000" dirty="0" err="1">
                <a:latin typeface="Calibri" panose="020F0502020204030204" pitchFamily="34" charset="0"/>
                <a:cs typeface="Calibri" panose="020F0502020204030204" pitchFamily="34" charset="0"/>
              </a:rPr>
              <a:t>excrétion</a:t>
            </a:r>
            <a:r>
              <a:rPr lang="fr-FR" sz="2000" dirty="0">
                <a:latin typeface="Calibri" panose="020F0502020204030204" pitchFamily="34" charset="0"/>
                <a:cs typeface="Calibri" panose="020F0502020204030204" pitchFamily="34" charset="0"/>
              </a:rPr>
              <a:t> du sodium </a:t>
            </a:r>
            <a:r>
              <a:rPr lang="fr-FR" sz="2000" dirty="0" err="1">
                <a:latin typeface="Calibri" panose="020F0502020204030204" pitchFamily="34" charset="0"/>
                <a:cs typeface="Calibri" panose="020F0502020204030204" pitchFamily="34" charset="0"/>
              </a:rPr>
              <a:t>ajustée</a:t>
            </a:r>
            <a:r>
              <a:rPr lang="fr-FR" sz="2000" dirty="0">
                <a:latin typeface="Calibri" panose="020F0502020204030204" pitchFamily="34" charset="0"/>
                <a:cs typeface="Calibri" panose="020F0502020204030204" pitchFamily="34" charset="0"/>
              </a:rPr>
              <a:t> aux </a:t>
            </a:r>
            <a:r>
              <a:rPr lang="fr-FR" sz="2000" dirty="0" err="1">
                <a:latin typeface="Calibri" panose="020F0502020204030204" pitchFamily="34" charset="0"/>
                <a:cs typeface="Calibri" panose="020F0502020204030204" pitchFamily="34" charset="0"/>
              </a:rPr>
              <a:t>entrées</a:t>
            </a:r>
            <a:r>
              <a:rPr lang="fr-FR" sz="2000" dirty="0">
                <a:latin typeface="Calibri" panose="020F0502020204030204" pitchFamily="34" charset="0"/>
                <a:cs typeface="Calibri" panose="020F0502020204030204" pitchFamily="34" charset="0"/>
              </a:rPr>
              <a:t>, permettant un bilan nul du sodium, la </a:t>
            </a:r>
            <a:r>
              <a:rPr lang="fr-FR" sz="2000" dirty="0" err="1">
                <a:latin typeface="Calibri" panose="020F0502020204030204" pitchFamily="34" charset="0"/>
                <a:cs typeface="Calibri" panose="020F0502020204030204" pitchFamily="34" charset="0"/>
              </a:rPr>
              <a:t>quantite</a:t>
            </a:r>
            <a:r>
              <a:rPr lang="fr-FR" sz="2000" dirty="0">
                <a:latin typeface="Calibri" panose="020F0502020204030204" pitchFamily="34" charset="0"/>
                <a:cs typeface="Calibri" panose="020F0502020204030204" pitchFamily="34" charset="0"/>
              </a:rPr>
              <a:t>́ de sodium </a:t>
            </a:r>
            <a:r>
              <a:rPr lang="fr-FR" sz="2000" dirty="0" err="1">
                <a:latin typeface="Calibri" panose="020F0502020204030204" pitchFamily="34" charset="0"/>
                <a:cs typeface="Calibri" panose="020F0502020204030204" pitchFamily="34" charset="0"/>
              </a:rPr>
              <a:t>filtrée</a:t>
            </a:r>
            <a:r>
              <a:rPr lang="fr-FR" sz="2000" dirty="0">
                <a:latin typeface="Calibri" panose="020F0502020204030204" pitchFamily="34" charset="0"/>
                <a:cs typeface="Calibri" panose="020F0502020204030204" pitchFamily="34" charset="0"/>
              </a:rPr>
              <a:t> par le rein est d’environ 25000 </a:t>
            </a:r>
            <a:r>
              <a:rPr lang="fr-FR" sz="2000" dirty="0" err="1">
                <a:latin typeface="Calibri" panose="020F0502020204030204" pitchFamily="34" charset="0"/>
                <a:cs typeface="Calibri" panose="020F0502020204030204" pitchFamily="34" charset="0"/>
              </a:rPr>
              <a:t>mmol</a:t>
            </a:r>
            <a:r>
              <a:rPr lang="fr-FR" sz="2000" dirty="0">
                <a:latin typeface="Calibri" panose="020F0502020204030204" pitchFamily="34" charset="0"/>
                <a:cs typeface="Calibri" panose="020F0502020204030204" pitchFamily="34" charset="0"/>
              </a:rPr>
              <a:t>/24h (140 </a:t>
            </a:r>
            <a:r>
              <a:rPr lang="fr-FR" sz="2000" dirty="0" err="1">
                <a:latin typeface="Calibri" panose="020F0502020204030204" pitchFamily="34" charset="0"/>
                <a:cs typeface="Calibri" panose="020F0502020204030204" pitchFamily="34" charset="0"/>
              </a:rPr>
              <a:t>mmol</a:t>
            </a:r>
            <a:r>
              <a:rPr lang="fr-FR" sz="2000" dirty="0">
                <a:latin typeface="Calibri" panose="020F0502020204030204" pitchFamily="34" charset="0"/>
                <a:cs typeface="Calibri" panose="020F0502020204030204" pitchFamily="34" charset="0"/>
              </a:rPr>
              <a:t>/l x 180 l filtré par jour), dont environ 99% est </a:t>
            </a:r>
            <a:r>
              <a:rPr lang="fr-FR" sz="2000" dirty="0" err="1">
                <a:latin typeface="Calibri" panose="020F0502020204030204" pitchFamily="34" charset="0"/>
                <a:cs typeface="Calibri" panose="020F0502020204030204" pitchFamily="34" charset="0"/>
              </a:rPr>
              <a:t>réabsorbe</a:t>
            </a:r>
            <a:r>
              <a:rPr lang="fr-FR" sz="2000" dirty="0">
                <a:latin typeface="Calibri" panose="020F0502020204030204" pitchFamily="34" charset="0"/>
                <a:cs typeface="Calibri" panose="020F0502020204030204" pitchFamily="34" charset="0"/>
              </a:rPr>
              <a:t>́ (1% dans les urines 200 </a:t>
            </a:r>
            <a:r>
              <a:rPr lang="fr-FR" sz="2000" dirty="0" err="1">
                <a:latin typeface="Calibri" panose="020F0502020204030204" pitchFamily="34" charset="0"/>
                <a:cs typeface="Calibri" panose="020F0502020204030204" pitchFamily="34" charset="0"/>
              </a:rPr>
              <a:t>mmol</a:t>
            </a:r>
            <a:r>
              <a:rPr lang="fr-FR" sz="2000" dirty="0">
                <a:latin typeface="Calibri" panose="020F0502020204030204" pitchFamily="34" charset="0"/>
                <a:cs typeface="Calibri" panose="020F0502020204030204" pitchFamily="34" charset="0"/>
              </a:rPr>
              <a:t>/l). </a:t>
            </a:r>
          </a:p>
          <a:p>
            <a:endParaRPr lang="fr-DZ" dirty="0"/>
          </a:p>
        </p:txBody>
      </p:sp>
    </p:spTree>
    <p:extLst>
      <p:ext uri="{BB962C8B-B14F-4D97-AF65-F5344CB8AC3E}">
        <p14:creationId xmlns:p14="http://schemas.microsoft.com/office/powerpoint/2010/main" val="743277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12833F-D876-AE4B-BB7D-2D6474367917}"/>
              </a:ext>
            </a:extLst>
          </p:cNvPr>
          <p:cNvSpPr>
            <a:spLocks noGrp="1"/>
          </p:cNvSpPr>
          <p:nvPr>
            <p:ph type="title"/>
          </p:nvPr>
        </p:nvSpPr>
        <p:spPr/>
        <p:txBody>
          <a:bodyPr/>
          <a:lstStyle/>
          <a:p>
            <a:endParaRPr lang="fr-DZ"/>
          </a:p>
        </p:txBody>
      </p:sp>
      <p:pic>
        <p:nvPicPr>
          <p:cNvPr id="5" name="Espace réservé du contenu 4">
            <a:extLst>
              <a:ext uri="{FF2B5EF4-FFF2-40B4-BE49-F238E27FC236}">
                <a16:creationId xmlns:a16="http://schemas.microsoft.com/office/drawing/2014/main" id="{F1D34B3C-D20B-A94F-BBF6-30676CEA4632}"/>
              </a:ext>
            </a:extLst>
          </p:cNvPr>
          <p:cNvPicPr>
            <a:picLocks noGrp="1" noChangeAspect="1"/>
          </p:cNvPicPr>
          <p:nvPr>
            <p:ph idx="1"/>
          </p:nvPr>
        </p:nvPicPr>
        <p:blipFill>
          <a:blip r:embed="rId2"/>
          <a:stretch>
            <a:fillRect/>
          </a:stretch>
        </p:blipFill>
        <p:spPr>
          <a:xfrm>
            <a:off x="1984918" y="2181224"/>
            <a:ext cx="6727294" cy="3974619"/>
          </a:xfrm>
        </p:spPr>
      </p:pic>
    </p:spTree>
    <p:extLst>
      <p:ext uri="{BB962C8B-B14F-4D97-AF65-F5344CB8AC3E}">
        <p14:creationId xmlns:p14="http://schemas.microsoft.com/office/powerpoint/2010/main" val="2819216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544BAB-C3B5-DD4E-A893-A4A208E1F1F7}"/>
              </a:ext>
            </a:extLst>
          </p:cNvPr>
          <p:cNvSpPr>
            <a:spLocks noGrp="1"/>
          </p:cNvSpPr>
          <p:nvPr>
            <p:ph type="title"/>
          </p:nvPr>
        </p:nvSpPr>
        <p:spPr/>
        <p:txBody>
          <a:bodyPr/>
          <a:lstStyle/>
          <a:p>
            <a:r>
              <a:rPr lang="fr-FR" dirty="0"/>
              <a:t>B</a:t>
            </a:r>
            <a:r>
              <a:rPr lang="fr-DZ" dirty="0"/>
              <a:t>ilaN d’eau</a:t>
            </a:r>
          </a:p>
        </p:txBody>
      </p:sp>
      <p:sp>
        <p:nvSpPr>
          <p:cNvPr id="3" name="Espace réservé du contenu 2">
            <a:extLst>
              <a:ext uri="{FF2B5EF4-FFF2-40B4-BE49-F238E27FC236}">
                <a16:creationId xmlns:a16="http://schemas.microsoft.com/office/drawing/2014/main" id="{F7D6B5E8-0B99-8D42-B565-61E3D934BE16}"/>
              </a:ext>
            </a:extLst>
          </p:cNvPr>
          <p:cNvSpPr>
            <a:spLocks noGrp="1"/>
          </p:cNvSpPr>
          <p:nvPr>
            <p:ph idx="1"/>
          </p:nvPr>
        </p:nvSpPr>
        <p:spPr>
          <a:xfrm>
            <a:off x="353291" y="1918787"/>
            <a:ext cx="10619509" cy="4772958"/>
          </a:xfrm>
        </p:spPr>
        <p:txBody>
          <a:bodyPr>
            <a:normAutofit fontScale="55000" lnSpcReduction="20000"/>
          </a:bodyPr>
          <a:lstStyle/>
          <a:p>
            <a:pPr marL="0" indent="0">
              <a:spcBef>
                <a:spcPts val="10"/>
              </a:spcBef>
              <a:buNone/>
            </a:pPr>
            <a:r>
              <a:rPr lang="fr-FR" sz="2900" b="1" u="sng" dirty="0">
                <a:solidFill>
                  <a:schemeClr val="accent3"/>
                </a:solidFill>
                <a:latin typeface="Calibri" panose="020F0502020204030204" pitchFamily="34" charset="0"/>
              </a:rPr>
              <a:t>Entrées </a:t>
            </a:r>
            <a:r>
              <a:rPr lang="fr-FR" sz="29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lang="fr-FR" sz="2900" dirty="0">
                <a:effectLst/>
                <a:latin typeface="Calibri" panose="020F0502020204030204" pitchFamily="34" charset="0"/>
                <a:ea typeface="Calibri" panose="020F0502020204030204" pitchFamily="34" charset="0"/>
                <a:cs typeface="Calibri" panose="020F0502020204030204" pitchFamily="34" charset="0"/>
              </a:rPr>
              <a:t> exogène :1 à 3l/jr ; endogène :métabolisme oxydatif</a:t>
            </a:r>
          </a:p>
          <a:p>
            <a:pPr marL="0" indent="0">
              <a:spcBef>
                <a:spcPts val="10"/>
              </a:spcBef>
              <a:buNone/>
            </a:pP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b="1" u="sng" dirty="0">
                <a:solidFill>
                  <a:schemeClr val="accent3"/>
                </a:solidFill>
                <a:latin typeface="Calibri" panose="020F0502020204030204" pitchFamily="34" charset="0"/>
              </a:rPr>
              <a:t>Sorties </a:t>
            </a:r>
            <a:r>
              <a:rPr lang="fr-FR" sz="29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dirty="0">
                <a:effectLst/>
                <a:latin typeface="Calibri" panose="020F0502020204030204" pitchFamily="34" charset="0"/>
                <a:ea typeface="Calibri" panose="020F0502020204030204" pitchFamily="34" charset="0"/>
                <a:cs typeface="Calibri" panose="020F0502020204030204" pitchFamily="34" charset="0"/>
              </a:rPr>
              <a:t>Extrarénales :digestif ;cutanée ;respiratoire</a:t>
            </a: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dirty="0">
                <a:effectLst/>
                <a:latin typeface="Calibri" panose="020F0502020204030204" pitchFamily="34" charset="0"/>
                <a:ea typeface="Calibri" panose="020F0502020204030204" pitchFamily="34" charset="0"/>
                <a:cs typeface="Calibri" panose="020F0502020204030204" pitchFamily="34" charset="0"/>
              </a:rPr>
              <a:t>Rénales :1cc/Kg/h </a:t>
            </a:r>
            <a:r>
              <a:rPr lang="fr-FR" sz="2900" dirty="0" err="1">
                <a:effectLst/>
                <a:latin typeface="Calibri" panose="020F0502020204030204" pitchFamily="34" charset="0"/>
                <a:ea typeface="Calibri" panose="020F0502020204030204" pitchFamily="34" charset="0"/>
                <a:cs typeface="Calibri" panose="020F0502020204030204" pitchFamily="34" charset="0"/>
              </a:rPr>
              <a:t>moy</a:t>
            </a:r>
            <a:endParaRPr lang="fr-FR" sz="2900" dirty="0">
              <a:effectLst/>
              <a:latin typeface="Calibri" panose="020F0502020204030204" pitchFamily="34" charset="0"/>
              <a:ea typeface="Calibri" panose="020F0502020204030204" pitchFamily="34" charset="0"/>
              <a:cs typeface="Calibri" panose="020F0502020204030204" pitchFamily="34" charset="0"/>
            </a:endParaRPr>
          </a:p>
          <a:p>
            <a:pPr marL="0" indent="0">
              <a:spcBef>
                <a:spcPts val="10"/>
              </a:spcBef>
              <a:buNone/>
            </a:pPr>
            <a:endParaRPr lang="fr-DZ" sz="2900" dirty="0">
              <a:effectLst/>
              <a:latin typeface="Calibri" panose="020F0502020204030204" pitchFamily="34" charset="0"/>
              <a:ea typeface="Calibri" panose="020F0502020204030204" pitchFamily="34" charset="0"/>
            </a:endParaRPr>
          </a:p>
          <a:p>
            <a:pPr marL="0" indent="0">
              <a:spcBef>
                <a:spcPts val="10"/>
              </a:spcBef>
              <a:buNone/>
              <a:tabLst>
                <a:tab pos="539115" algn="l"/>
              </a:tabLst>
            </a:pPr>
            <a:r>
              <a:rPr lang="fr-FR" sz="2900" b="1" u="sng" dirty="0">
                <a:solidFill>
                  <a:schemeClr val="accent3"/>
                </a:solidFill>
                <a:latin typeface="Calibri" panose="020F0502020204030204" pitchFamily="34" charset="0"/>
              </a:rPr>
              <a:t>Comportement rénal :</a:t>
            </a:r>
            <a:endParaRPr lang="fr-DZ" sz="2900" b="1" u="sng" dirty="0">
              <a:solidFill>
                <a:schemeClr val="accent3"/>
              </a:solidFill>
              <a:latin typeface="Calibri" panose="020F0502020204030204" pitchFamily="34" charset="0"/>
            </a:endParaRPr>
          </a:p>
          <a:p>
            <a:pPr marL="0" indent="0">
              <a:spcBef>
                <a:spcPts val="10"/>
              </a:spcBef>
              <a:buNone/>
            </a:pPr>
            <a:r>
              <a:rPr lang="fr-FR" sz="2900" dirty="0">
                <a:effectLst/>
                <a:latin typeface="Calibri" panose="020F0502020204030204" pitchFamily="34" charset="0"/>
                <a:ea typeface="Calibri" panose="020F0502020204030204" pitchFamily="34" charset="0"/>
                <a:cs typeface="Calibri" panose="020F0502020204030204" pitchFamily="34" charset="0"/>
              </a:rPr>
              <a:t>99% réabsorbée et 1% excrété</a:t>
            </a: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dirty="0">
                <a:effectLst/>
                <a:latin typeface="Calibri" panose="020F0502020204030204" pitchFamily="34" charset="0"/>
                <a:ea typeface="Calibri" panose="020F0502020204030204" pitchFamily="34" charset="0"/>
                <a:cs typeface="Calibri" panose="020F0502020204030204" pitchFamily="34" charset="0"/>
              </a:rPr>
              <a:t>1.	TCP :70%. </a:t>
            </a: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dirty="0">
                <a:effectLst/>
                <a:latin typeface="Calibri" panose="020F0502020204030204" pitchFamily="34" charset="0"/>
                <a:ea typeface="Calibri" panose="020F0502020204030204" pitchFamily="34" charset="0"/>
                <a:cs typeface="Calibri" panose="020F0502020204030204" pitchFamily="34" charset="0"/>
              </a:rPr>
              <a:t>2. BDAH :10%.   </a:t>
            </a: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dirty="0">
                <a:effectLst/>
                <a:latin typeface="Calibri" panose="020F0502020204030204" pitchFamily="34" charset="0"/>
                <a:ea typeface="Calibri" panose="020F0502020204030204" pitchFamily="34" charset="0"/>
                <a:cs typeface="Calibri" panose="020F0502020204030204" pitchFamily="34" charset="0"/>
              </a:rPr>
              <a:t> 3. TC :variable ADH dépendante</a:t>
            </a:r>
            <a:endParaRPr lang="fr-DZ" sz="2900" dirty="0">
              <a:effectLst/>
              <a:latin typeface="Calibri" panose="020F0502020204030204" pitchFamily="34" charset="0"/>
              <a:ea typeface="Calibri" panose="020F0502020204030204" pitchFamily="34" charset="0"/>
            </a:endParaRPr>
          </a:p>
          <a:p>
            <a:pPr marL="0" indent="0">
              <a:spcBef>
                <a:spcPts val="10"/>
              </a:spcBef>
              <a:buNone/>
            </a:pP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dirty="0">
                <a:effectLst/>
                <a:latin typeface="Calibri" panose="020F0502020204030204" pitchFamily="34" charset="0"/>
                <a:ea typeface="Calibri" panose="020F0502020204030204" pitchFamily="34" charset="0"/>
                <a:cs typeface="Calibri" panose="020F0502020204030204" pitchFamily="34" charset="0"/>
              </a:rPr>
              <a:t>De façon schématique, le transport tubulaire de l’H20    peut être décrit en 2 étapes :</a:t>
            </a: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b="1" dirty="0">
                <a:solidFill>
                  <a:srgbClr val="538135"/>
                </a:solidFill>
                <a:effectLst/>
                <a:latin typeface="Calibri" panose="020F0502020204030204" pitchFamily="34" charset="0"/>
                <a:ea typeface="Calibri" panose="020F0502020204030204" pitchFamily="34" charset="0"/>
                <a:cs typeface="Calibri" panose="020F0502020204030204" pitchFamily="34" charset="0"/>
              </a:rPr>
              <a:t>Etape 1 </a:t>
            </a:r>
            <a:r>
              <a:rPr lang="fr-FR" sz="2900" dirty="0">
                <a:effectLst/>
                <a:latin typeface="Calibri" panose="020F0502020204030204" pitchFamily="34" charset="0"/>
                <a:ea typeface="Calibri" panose="020F0502020204030204" pitchFamily="34" charset="0"/>
                <a:cs typeface="Calibri" panose="020F0502020204030204" pitchFamily="34" charset="0"/>
              </a:rPr>
              <a:t>: le long des parties proximales du néphron jusqu’à la fin du tube contourné distal (réabsorption 99% de l’eau)</a:t>
            </a: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b="1" dirty="0">
                <a:solidFill>
                  <a:srgbClr val="538135"/>
                </a:solidFill>
                <a:effectLst/>
                <a:latin typeface="Calibri" panose="020F0502020204030204" pitchFamily="34" charset="0"/>
                <a:ea typeface="Calibri" panose="020F0502020204030204" pitchFamily="34" charset="0"/>
                <a:cs typeface="Calibri" panose="020F0502020204030204" pitchFamily="34" charset="0"/>
              </a:rPr>
              <a:t>Etape 2 </a:t>
            </a:r>
            <a:r>
              <a:rPr lang="fr-FR" sz="2900" dirty="0">
                <a:effectLst/>
                <a:latin typeface="Calibri" panose="020F0502020204030204" pitchFamily="34" charset="0"/>
                <a:ea typeface="Calibri" panose="020F0502020204030204" pitchFamily="34" charset="0"/>
                <a:cs typeface="Calibri" panose="020F0502020204030204" pitchFamily="34" charset="0"/>
              </a:rPr>
              <a:t>: le long du canal collecteur( régulation sur 1%)</a:t>
            </a:r>
            <a:endParaRPr lang="fr-DZ" sz="2900" dirty="0">
              <a:effectLst/>
              <a:latin typeface="Calibri" panose="020F0502020204030204" pitchFamily="34" charset="0"/>
              <a:ea typeface="Calibri" panose="020F0502020204030204" pitchFamily="34" charset="0"/>
            </a:endParaRPr>
          </a:p>
          <a:p>
            <a:pPr marL="0" indent="0">
              <a:spcBef>
                <a:spcPts val="10"/>
              </a:spcBef>
              <a:buNone/>
            </a:pPr>
            <a:r>
              <a:rPr lang="fr-FR" sz="2900" b="1" dirty="0">
                <a:effectLst/>
                <a:latin typeface="Calibri" panose="020F0502020204030204" pitchFamily="34" charset="0"/>
                <a:ea typeface="Calibri" panose="020F0502020204030204" pitchFamily="34" charset="0"/>
                <a:cs typeface="Calibri" panose="020F0502020204030204" pitchFamily="34" charset="0"/>
              </a:rPr>
              <a:t>La </a:t>
            </a:r>
            <a:r>
              <a:rPr lang="fr-FR" sz="2900" b="1" dirty="0" err="1">
                <a:effectLst/>
                <a:latin typeface="Calibri" panose="020F0502020204030204" pitchFamily="34" charset="0"/>
                <a:ea typeface="Calibri" panose="020F0502020204030204" pitchFamily="34" charset="0"/>
                <a:cs typeface="Calibri" panose="020F0502020204030204" pitchFamily="34" charset="0"/>
              </a:rPr>
              <a:t>régulation</a:t>
            </a:r>
            <a:r>
              <a:rPr lang="fr-FR" sz="2900" b="1" dirty="0">
                <a:effectLst/>
                <a:latin typeface="Calibri" panose="020F0502020204030204" pitchFamily="34" charset="0"/>
                <a:ea typeface="Calibri" panose="020F0502020204030204" pitchFamily="34" charset="0"/>
                <a:cs typeface="Calibri" panose="020F0502020204030204" pitchFamily="34" charset="0"/>
              </a:rPr>
              <a:t> de la balance hydrique est </a:t>
            </a:r>
            <a:r>
              <a:rPr lang="fr-FR" sz="2900" b="1" dirty="0" err="1">
                <a:effectLst/>
                <a:latin typeface="Calibri" panose="020F0502020204030204" pitchFamily="34" charset="0"/>
                <a:ea typeface="Calibri" panose="020F0502020204030204" pitchFamily="34" charset="0"/>
                <a:cs typeface="Calibri" panose="020F0502020204030204" pitchFamily="34" charset="0"/>
              </a:rPr>
              <a:t>assurée</a:t>
            </a:r>
            <a:r>
              <a:rPr lang="fr-FR" sz="2900" b="1" dirty="0">
                <a:effectLst/>
                <a:latin typeface="Calibri" panose="020F0502020204030204" pitchFamily="34" charset="0"/>
                <a:ea typeface="Calibri" panose="020F0502020204030204" pitchFamily="34" charset="0"/>
                <a:cs typeface="Calibri" panose="020F0502020204030204" pitchFamily="34" charset="0"/>
              </a:rPr>
              <a:t> essentiellement par trois </a:t>
            </a:r>
            <a:r>
              <a:rPr lang="fr-FR" sz="2900" b="1" dirty="0" err="1">
                <a:effectLst/>
                <a:latin typeface="Calibri" panose="020F0502020204030204" pitchFamily="34" charset="0"/>
                <a:ea typeface="Calibri" panose="020F0502020204030204" pitchFamily="34" charset="0"/>
                <a:cs typeface="Calibri" panose="020F0502020204030204" pitchFamily="34" charset="0"/>
              </a:rPr>
              <a:t>mécanismes</a:t>
            </a:r>
            <a:r>
              <a:rPr lang="fr-FR" sz="2900" b="1" dirty="0">
                <a:effectLst/>
                <a:latin typeface="Calibri" panose="020F0502020204030204" pitchFamily="34" charset="0"/>
                <a:ea typeface="Calibri" panose="020F0502020204030204" pitchFamily="34" charset="0"/>
                <a:cs typeface="Calibri" panose="020F0502020204030204" pitchFamily="34" charset="0"/>
              </a:rPr>
              <a:t>: ADH/soif/capacité concentration dilution du rein</a:t>
            </a:r>
            <a:endParaRPr lang="fr-DZ" sz="2900" dirty="0">
              <a:effectLst/>
              <a:latin typeface="Calibri" panose="020F0502020204030204" pitchFamily="34" charset="0"/>
              <a:ea typeface="Calibri" panose="020F0502020204030204" pitchFamily="34" charset="0"/>
            </a:endParaRPr>
          </a:p>
          <a:p>
            <a:endParaRPr lang="fr-DZ" dirty="0"/>
          </a:p>
        </p:txBody>
      </p:sp>
    </p:spTree>
    <p:extLst>
      <p:ext uri="{BB962C8B-B14F-4D97-AF65-F5344CB8AC3E}">
        <p14:creationId xmlns:p14="http://schemas.microsoft.com/office/powerpoint/2010/main" val="1934553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17F408-091D-E64E-B9F0-E2F30DCD1466}"/>
              </a:ext>
            </a:extLst>
          </p:cNvPr>
          <p:cNvSpPr>
            <a:spLocks noGrp="1"/>
          </p:cNvSpPr>
          <p:nvPr>
            <p:ph type="title"/>
          </p:nvPr>
        </p:nvSpPr>
        <p:spPr/>
        <p:txBody>
          <a:bodyPr/>
          <a:lstStyle/>
          <a:p>
            <a:r>
              <a:rPr lang="fr-FR" dirty="0"/>
              <a:t>G</a:t>
            </a:r>
            <a:r>
              <a:rPr lang="fr-DZ" dirty="0"/>
              <a:t>énéralités  bilan d’eau </a:t>
            </a:r>
          </a:p>
        </p:txBody>
      </p:sp>
      <p:sp>
        <p:nvSpPr>
          <p:cNvPr id="3" name="Espace réservé du contenu 2">
            <a:extLst>
              <a:ext uri="{FF2B5EF4-FFF2-40B4-BE49-F238E27FC236}">
                <a16:creationId xmlns:a16="http://schemas.microsoft.com/office/drawing/2014/main" id="{C4EB17F8-6BB3-094E-9FB3-9963396A909D}"/>
              </a:ext>
            </a:extLst>
          </p:cNvPr>
          <p:cNvSpPr>
            <a:spLocks noGrp="1"/>
          </p:cNvSpPr>
          <p:nvPr>
            <p:ph idx="1"/>
          </p:nvPr>
        </p:nvSpPr>
        <p:spPr/>
        <p:txBody>
          <a:bodyPr/>
          <a:lstStyle/>
          <a:p>
            <a:r>
              <a:rPr lang="fr-FR" sz="1600" b="1" u="sng" dirty="0">
                <a:solidFill>
                  <a:schemeClr val="accent3"/>
                </a:solidFill>
                <a:latin typeface="Calibri" panose="020F0502020204030204" pitchFamily="34" charset="0"/>
              </a:rPr>
              <a:t>Notion d’</a:t>
            </a:r>
            <a:r>
              <a:rPr lang="fr-FR" sz="1600" b="1" u="sng" dirty="0" err="1">
                <a:solidFill>
                  <a:schemeClr val="accent3"/>
                </a:solidFill>
                <a:latin typeface="Calibri" panose="020F0502020204030204" pitchFamily="34" charset="0"/>
              </a:rPr>
              <a:t>osmolalite</a:t>
            </a:r>
            <a:r>
              <a:rPr lang="fr-FR" sz="1600" b="1" u="sng" dirty="0">
                <a:solidFill>
                  <a:schemeClr val="accent3"/>
                </a:solidFill>
                <a:latin typeface="Calibri" panose="020F0502020204030204" pitchFamily="34" charset="0"/>
              </a:rPr>
              <a:t>́ :</a:t>
            </a:r>
            <a:br>
              <a:rPr lang="fr-FR" sz="1800" dirty="0">
                <a:effectLst/>
                <a:latin typeface="Calibri" panose="020F0502020204030204" pitchFamily="34" charset="0"/>
              </a:rPr>
            </a:br>
            <a:r>
              <a:rPr lang="fr-FR" sz="2000" dirty="0">
                <a:effectLst/>
                <a:latin typeface="Calibri" panose="020F0502020204030204" pitchFamily="34" charset="0"/>
              </a:rPr>
              <a:t>L’</a:t>
            </a:r>
            <a:r>
              <a:rPr lang="fr-FR" sz="2000" dirty="0" err="1">
                <a:effectLst/>
                <a:latin typeface="Calibri" panose="020F0502020204030204" pitchFamily="34" charset="0"/>
              </a:rPr>
              <a:t>osmolarite</a:t>
            </a:r>
            <a:r>
              <a:rPr lang="fr-FR" sz="2000" dirty="0">
                <a:effectLst/>
                <a:latin typeface="Calibri" panose="020F0502020204030204" pitchFamily="34" charset="0"/>
              </a:rPr>
              <a:t>́́ correspond à la </a:t>
            </a:r>
            <a:r>
              <a:rPr lang="fr-FR" sz="2000" dirty="0" err="1">
                <a:effectLst/>
                <a:latin typeface="Calibri" panose="020F0502020204030204" pitchFamily="34" charset="0"/>
              </a:rPr>
              <a:t>quantite</a:t>
            </a:r>
            <a:r>
              <a:rPr lang="fr-FR" sz="2000" dirty="0">
                <a:effectLst/>
                <a:latin typeface="Calibri" panose="020F0502020204030204" pitchFamily="34" charset="0"/>
              </a:rPr>
              <a:t>́́ d’</a:t>
            </a:r>
            <a:r>
              <a:rPr lang="fr-FR" sz="2000" dirty="0" err="1">
                <a:effectLst/>
                <a:latin typeface="Calibri" panose="020F0502020204030204" pitchFamily="34" charset="0"/>
              </a:rPr>
              <a:t>osmoles</a:t>
            </a:r>
            <a:r>
              <a:rPr lang="fr-FR" sz="2000" dirty="0">
                <a:effectLst/>
                <a:latin typeface="Calibri" panose="020F0502020204030204" pitchFamily="34" charset="0"/>
              </a:rPr>
              <a:t> par litre de plasma, l’</a:t>
            </a:r>
            <a:r>
              <a:rPr lang="fr-FR" sz="2000" dirty="0" err="1">
                <a:effectLst/>
                <a:latin typeface="Calibri" panose="020F0502020204030204" pitchFamily="34" charset="0"/>
              </a:rPr>
              <a:t>osmolalite</a:t>
            </a:r>
            <a:r>
              <a:rPr lang="fr-FR" sz="2000" dirty="0">
                <a:effectLst/>
                <a:latin typeface="Calibri" panose="020F0502020204030204" pitchFamily="34" charset="0"/>
              </a:rPr>
              <a:t>́ correspond à la </a:t>
            </a:r>
            <a:r>
              <a:rPr lang="fr-FR" sz="2000" dirty="0" err="1">
                <a:effectLst/>
                <a:latin typeface="Calibri" panose="020F0502020204030204" pitchFamily="34" charset="0"/>
              </a:rPr>
              <a:t>quantite</a:t>
            </a:r>
            <a:r>
              <a:rPr lang="fr-FR" sz="2000" dirty="0">
                <a:effectLst/>
                <a:latin typeface="Calibri" panose="020F0502020204030204" pitchFamily="34" charset="0"/>
              </a:rPr>
              <a:t>́́ d’</a:t>
            </a:r>
            <a:r>
              <a:rPr lang="fr-FR" sz="2000" dirty="0" err="1">
                <a:effectLst/>
                <a:latin typeface="Calibri" panose="020F0502020204030204" pitchFamily="34" charset="0"/>
              </a:rPr>
              <a:t>osmoles</a:t>
            </a:r>
            <a:r>
              <a:rPr lang="fr-FR" sz="2000" dirty="0">
                <a:effectLst/>
                <a:latin typeface="Calibri" panose="020F0502020204030204" pitchFamily="34" charset="0"/>
              </a:rPr>
              <a:t> par Kg d’eau plasmatique. La valeur normale d’</a:t>
            </a:r>
            <a:r>
              <a:rPr lang="fr-FR" sz="2000" dirty="0" err="1">
                <a:effectLst/>
                <a:latin typeface="Calibri" panose="020F0502020204030204" pitchFamily="34" charset="0"/>
              </a:rPr>
              <a:t>osmolalite</a:t>
            </a:r>
            <a:r>
              <a:rPr lang="fr-FR" sz="2000" dirty="0">
                <a:effectLst/>
                <a:latin typeface="Calibri" panose="020F0502020204030204" pitchFamily="34" charset="0"/>
              </a:rPr>
              <a:t>́ plasmatique est de 285 </a:t>
            </a:r>
            <a:r>
              <a:rPr lang="fr-FR" sz="2000" dirty="0" err="1">
                <a:effectLst/>
                <a:latin typeface="Calibri" panose="020F0502020204030204" pitchFamily="34" charset="0"/>
              </a:rPr>
              <a:t>mOsmol</a:t>
            </a:r>
            <a:r>
              <a:rPr lang="fr-FR" sz="2000" dirty="0">
                <a:effectLst/>
                <a:latin typeface="Calibri" panose="020F0502020204030204" pitchFamily="34" charset="0"/>
              </a:rPr>
              <a:t>/Kg. </a:t>
            </a:r>
          </a:p>
          <a:p>
            <a:r>
              <a:rPr lang="fr-FR" sz="2000" dirty="0">
                <a:effectLst/>
                <a:latin typeface="Calibri" panose="020F0502020204030204" pitchFamily="34" charset="0"/>
              </a:rPr>
              <a:t>L’</a:t>
            </a:r>
            <a:r>
              <a:rPr lang="fr-FR" sz="2000" dirty="0" err="1">
                <a:effectLst/>
                <a:latin typeface="Calibri" panose="020F0502020204030204" pitchFamily="34" charset="0"/>
              </a:rPr>
              <a:t>osmolalite</a:t>
            </a:r>
            <a:r>
              <a:rPr lang="fr-FR" sz="2000" dirty="0">
                <a:effectLst/>
                <a:latin typeface="Calibri" panose="020F0502020204030204" pitchFamily="34" charset="0"/>
              </a:rPr>
              <a:t>́ intracellulaire est par </a:t>
            </a:r>
            <a:r>
              <a:rPr lang="fr-FR" sz="2000" dirty="0" err="1">
                <a:effectLst/>
                <a:latin typeface="Calibri" panose="020F0502020204030204" pitchFamily="34" charset="0"/>
              </a:rPr>
              <a:t>définition</a:t>
            </a:r>
            <a:r>
              <a:rPr lang="fr-FR" sz="2000" dirty="0">
                <a:effectLst/>
                <a:latin typeface="Calibri" panose="020F0502020204030204" pitchFamily="34" charset="0"/>
              </a:rPr>
              <a:t> identique, mais on ne la mesure pas.</a:t>
            </a:r>
            <a:br>
              <a:rPr lang="fr-FR" sz="2000" dirty="0">
                <a:effectLst/>
                <a:latin typeface="Calibri" panose="020F0502020204030204" pitchFamily="34" charset="0"/>
              </a:rPr>
            </a:br>
            <a:r>
              <a:rPr lang="fr-FR" sz="2000" dirty="0">
                <a:effectLst/>
                <a:latin typeface="Calibri" panose="020F0502020204030204" pitchFamily="34" charset="0"/>
              </a:rPr>
              <a:t>L’</a:t>
            </a:r>
            <a:r>
              <a:rPr lang="fr-FR" sz="2000" dirty="0" err="1">
                <a:effectLst/>
                <a:latin typeface="Calibri" panose="020F0502020204030204" pitchFamily="34" charset="0"/>
              </a:rPr>
              <a:t>osmolalite</a:t>
            </a:r>
            <a:r>
              <a:rPr lang="fr-FR" sz="2000" dirty="0">
                <a:effectLst/>
                <a:latin typeface="Calibri" panose="020F0502020204030204" pitchFamily="34" charset="0"/>
              </a:rPr>
              <a:t>́ est une variable </a:t>
            </a:r>
            <a:r>
              <a:rPr lang="fr-FR" sz="2000" dirty="0" err="1">
                <a:effectLst/>
                <a:latin typeface="Calibri" panose="020F0502020204030204" pitchFamily="34" charset="0"/>
              </a:rPr>
              <a:t>régulée</a:t>
            </a:r>
            <a:r>
              <a:rPr lang="fr-FR" sz="2000" dirty="0">
                <a:effectLst/>
                <a:latin typeface="Calibri" panose="020F0502020204030204" pitchFamily="34" charset="0"/>
              </a:rPr>
              <a:t>, c’est à dire qu’elle est maintenue constante. C’est l’obtention d’un bilan nul d’eau qui permet de maintenir constante l’</a:t>
            </a:r>
            <a:r>
              <a:rPr lang="fr-FR" sz="2000" dirty="0" err="1">
                <a:effectLst/>
                <a:latin typeface="Calibri" panose="020F0502020204030204" pitchFamily="34" charset="0"/>
              </a:rPr>
              <a:t>osmolalite</a:t>
            </a:r>
            <a:r>
              <a:rPr lang="fr-FR" sz="2000" dirty="0">
                <a:effectLst/>
                <a:latin typeface="Calibri" panose="020F0502020204030204" pitchFamily="34" charset="0"/>
              </a:rPr>
              <a:t>́. </a:t>
            </a:r>
            <a:endParaRPr lang="fr-FR" sz="2000" dirty="0"/>
          </a:p>
          <a:p>
            <a:r>
              <a:rPr lang="fr-FR" sz="2000" dirty="0" err="1">
                <a:effectLst/>
                <a:latin typeface="Calibri" panose="020F0502020204030204" pitchFamily="34" charset="0"/>
              </a:rPr>
              <a:t>Natrémie</a:t>
            </a:r>
            <a:r>
              <a:rPr lang="fr-FR" sz="2000" dirty="0">
                <a:effectLst/>
                <a:latin typeface="Calibri" panose="020F0502020204030204" pitchFamily="34" charset="0"/>
              </a:rPr>
              <a:t> (</a:t>
            </a:r>
            <a:r>
              <a:rPr lang="fr-FR" sz="2000" dirty="0" err="1">
                <a:effectLst/>
                <a:latin typeface="Calibri" panose="020F0502020204030204" pitchFamily="34" charset="0"/>
              </a:rPr>
              <a:t>mmol</a:t>
            </a:r>
            <a:r>
              <a:rPr lang="fr-FR" sz="2000" dirty="0">
                <a:effectLst/>
                <a:latin typeface="Calibri" panose="020F0502020204030204" pitchFamily="34" charset="0"/>
              </a:rPr>
              <a:t>/L) x 2 + </a:t>
            </a:r>
            <a:r>
              <a:rPr lang="fr-FR" sz="2000" dirty="0" err="1">
                <a:effectLst/>
                <a:latin typeface="Calibri" panose="020F0502020204030204" pitchFamily="34" charset="0"/>
              </a:rPr>
              <a:t>Glycémie</a:t>
            </a:r>
            <a:r>
              <a:rPr lang="fr-FR" sz="2000" dirty="0">
                <a:effectLst/>
                <a:latin typeface="Calibri" panose="020F0502020204030204" pitchFamily="34" charset="0"/>
              </a:rPr>
              <a:t> (</a:t>
            </a:r>
            <a:r>
              <a:rPr lang="fr-FR" sz="2000" dirty="0" err="1">
                <a:effectLst/>
                <a:latin typeface="Calibri" panose="020F0502020204030204" pitchFamily="34" charset="0"/>
              </a:rPr>
              <a:t>mmol</a:t>
            </a:r>
            <a:r>
              <a:rPr lang="fr-FR" sz="2000" dirty="0">
                <a:effectLst/>
                <a:latin typeface="Calibri" panose="020F0502020204030204" pitchFamily="34" charset="0"/>
              </a:rPr>
              <a:t>/L) = 285 </a:t>
            </a:r>
            <a:r>
              <a:rPr lang="fr-FR" sz="2000" dirty="0" err="1">
                <a:effectLst/>
                <a:latin typeface="Calibri" panose="020F0502020204030204" pitchFamily="34" charset="0"/>
              </a:rPr>
              <a:t>mOsmol</a:t>
            </a:r>
            <a:r>
              <a:rPr lang="fr-FR" sz="2000" dirty="0">
                <a:effectLst/>
                <a:latin typeface="Calibri" panose="020F0502020204030204" pitchFamily="34" charset="0"/>
              </a:rPr>
              <a:t>/kg d’H2O. </a:t>
            </a:r>
            <a:endParaRPr lang="fr-FR" sz="2000" dirty="0"/>
          </a:p>
          <a:p>
            <a:pPr marL="0" indent="0">
              <a:buNone/>
            </a:pPr>
            <a:endParaRPr lang="fr-DZ" dirty="0"/>
          </a:p>
        </p:txBody>
      </p:sp>
    </p:spTree>
    <p:extLst>
      <p:ext uri="{BB962C8B-B14F-4D97-AF65-F5344CB8AC3E}">
        <p14:creationId xmlns:p14="http://schemas.microsoft.com/office/powerpoint/2010/main" val="1414671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100C7D-36CD-7D4C-8CFF-43BF1675D6DF}"/>
              </a:ext>
            </a:extLst>
          </p:cNvPr>
          <p:cNvSpPr>
            <a:spLocks noGrp="1"/>
          </p:cNvSpPr>
          <p:nvPr>
            <p:ph type="title"/>
          </p:nvPr>
        </p:nvSpPr>
        <p:spPr/>
        <p:txBody>
          <a:bodyPr/>
          <a:lstStyle/>
          <a:p>
            <a:endParaRPr lang="fr-DZ"/>
          </a:p>
        </p:txBody>
      </p:sp>
      <p:pic>
        <p:nvPicPr>
          <p:cNvPr id="4" name="Espace réservé du contenu 3">
            <a:extLst>
              <a:ext uri="{FF2B5EF4-FFF2-40B4-BE49-F238E27FC236}">
                <a16:creationId xmlns:a16="http://schemas.microsoft.com/office/drawing/2014/main" id="{C4C66708-B8B2-1344-98EC-F12C01F8E6CD}"/>
              </a:ext>
            </a:extLst>
          </p:cNvPr>
          <p:cNvPicPr>
            <a:picLocks noGrp="1" noChangeAspect="1"/>
          </p:cNvPicPr>
          <p:nvPr>
            <p:ph idx="1"/>
          </p:nvPr>
        </p:nvPicPr>
        <p:blipFill rotWithShape="1">
          <a:blip r:embed="rId2"/>
          <a:srcRect l="23572" t="33789" r="24818" b="8399"/>
          <a:stretch/>
        </p:blipFill>
        <p:spPr>
          <a:xfrm>
            <a:off x="892098" y="1962615"/>
            <a:ext cx="9612351" cy="4539251"/>
          </a:xfrm>
          <a:prstGeom prst="rect">
            <a:avLst/>
          </a:prstGeom>
        </p:spPr>
      </p:pic>
    </p:spTree>
    <p:extLst>
      <p:ext uri="{BB962C8B-B14F-4D97-AF65-F5344CB8AC3E}">
        <p14:creationId xmlns:p14="http://schemas.microsoft.com/office/powerpoint/2010/main" val="560331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7CBD08-ECB5-604B-89F8-9C2C04E64044}"/>
              </a:ext>
            </a:extLst>
          </p:cNvPr>
          <p:cNvSpPr>
            <a:spLocks noGrp="1"/>
          </p:cNvSpPr>
          <p:nvPr>
            <p:ph type="title"/>
          </p:nvPr>
        </p:nvSpPr>
        <p:spPr/>
        <p:txBody>
          <a:bodyPr/>
          <a:lstStyle/>
          <a:p>
            <a:endParaRPr lang="fr-DZ"/>
          </a:p>
        </p:txBody>
      </p:sp>
      <p:sp>
        <p:nvSpPr>
          <p:cNvPr id="3" name="Espace réservé du contenu 2">
            <a:extLst>
              <a:ext uri="{FF2B5EF4-FFF2-40B4-BE49-F238E27FC236}">
                <a16:creationId xmlns:a16="http://schemas.microsoft.com/office/drawing/2014/main" id="{CC544488-1F55-624F-9166-C886327EC31A}"/>
              </a:ext>
            </a:extLst>
          </p:cNvPr>
          <p:cNvSpPr>
            <a:spLocks noGrp="1"/>
          </p:cNvSpPr>
          <p:nvPr>
            <p:ph idx="1"/>
          </p:nvPr>
        </p:nvSpPr>
        <p:spPr/>
        <p:txBody>
          <a:bodyPr>
            <a:normAutofit lnSpcReduction="10000"/>
          </a:bodyPr>
          <a:lstStyle/>
          <a:p>
            <a:pPr marL="0" indent="0">
              <a:buNone/>
            </a:pPr>
            <a:r>
              <a:rPr lang="fr-DZ" sz="1800" u="sng" dirty="0">
                <a:effectLst/>
                <a:latin typeface="Calibri" panose="020F0502020204030204" pitchFamily="34" charset="0"/>
                <a:ea typeface="Calibri" panose="020F0502020204030204" pitchFamily="34" charset="0"/>
                <a:cs typeface="Arial" panose="020B0604020202020204" pitchFamily="34" charset="0"/>
              </a:rPr>
              <a:t>Conséquences des anomalies du bilan hydrique sur l’hydratation</a:t>
            </a:r>
            <a:r>
              <a:rPr lang="fr-DZ" sz="1800" u="sng" spc="-15" dirty="0">
                <a:effectLst/>
                <a:latin typeface="Calibri" panose="020F0502020204030204" pitchFamily="34" charset="0"/>
                <a:ea typeface="Calibri" panose="020F0502020204030204" pitchFamily="34" charset="0"/>
                <a:cs typeface="Arial" panose="020B0604020202020204" pitchFamily="34" charset="0"/>
              </a:rPr>
              <a:t> </a:t>
            </a:r>
            <a:r>
              <a:rPr lang="fr-DZ" sz="1800" u="sng" dirty="0">
                <a:effectLst/>
                <a:latin typeface="Calibri" panose="020F0502020204030204" pitchFamily="34" charset="0"/>
                <a:ea typeface="Calibri" panose="020F0502020204030204" pitchFamily="34" charset="0"/>
                <a:cs typeface="Arial" panose="020B0604020202020204" pitchFamily="34" charset="0"/>
              </a:rPr>
              <a:t>intracellulaire</a:t>
            </a:r>
            <a:r>
              <a:rPr lang="fr-DZ" sz="1800" dirty="0">
                <a:effectLst/>
                <a:latin typeface="Calibri" panose="020F0502020204030204" pitchFamily="34" charset="0"/>
                <a:ea typeface="Calibri" panose="020F0502020204030204" pitchFamily="34" charset="0"/>
                <a:cs typeface="Arial" panose="020B0604020202020204" pitchFamily="34" charset="0"/>
              </a:rPr>
              <a:t> :</a:t>
            </a:r>
          </a:p>
          <a:p>
            <a:r>
              <a:rPr lang="fr-DZ" sz="1800" dirty="0">
                <a:effectLst/>
                <a:latin typeface="Calibri" panose="020F0502020204030204" pitchFamily="34" charset="0"/>
                <a:ea typeface="Calibri" panose="020F0502020204030204" pitchFamily="34" charset="0"/>
                <a:cs typeface="Calibri" panose="020F0502020204030204" pitchFamily="34" charset="0"/>
              </a:rPr>
              <a:t>HIC</a:t>
            </a:r>
            <a:r>
              <a:rPr lang="fr-DZ" sz="1800" spc="-35" dirty="0">
                <a:effectLst/>
                <a:latin typeface="Calibri" panose="020F0502020204030204" pitchFamily="34" charset="0"/>
                <a:ea typeface="Calibri" panose="020F0502020204030204" pitchFamily="34" charset="0"/>
                <a:cs typeface="Calibri" panose="020F0502020204030204" pitchFamily="34" charset="0"/>
              </a:rPr>
              <a:t> </a:t>
            </a:r>
            <a:r>
              <a:rPr lang="fr-DZ" sz="1800" dirty="0">
                <a:effectLst/>
                <a:latin typeface="Calibri" panose="020F0502020204030204" pitchFamily="34" charset="0"/>
                <a:ea typeface="Calibri" panose="020F0502020204030204" pitchFamily="34" charset="0"/>
                <a:cs typeface="Calibri" panose="020F0502020204030204" pitchFamily="34" charset="0"/>
              </a:rPr>
              <a:t>:</a:t>
            </a:r>
            <a:r>
              <a:rPr lang="fr-DZ" sz="1800" spc="-35" dirty="0">
                <a:effectLst/>
                <a:latin typeface="Calibri" panose="020F0502020204030204" pitchFamily="34" charset="0"/>
                <a:ea typeface="Calibri" panose="020F0502020204030204" pitchFamily="34" charset="0"/>
                <a:cs typeface="Calibri" panose="020F0502020204030204" pitchFamily="34" charset="0"/>
              </a:rPr>
              <a:t> </a:t>
            </a:r>
            <a:r>
              <a:rPr lang="fr-DZ" sz="1800" dirty="0">
                <a:effectLst/>
                <a:latin typeface="Calibri" panose="020F0502020204030204" pitchFamily="34" charset="0"/>
                <a:ea typeface="Calibri" panose="020F0502020204030204" pitchFamily="34" charset="0"/>
                <a:cs typeface="Calibri" panose="020F0502020204030204" pitchFamily="34" charset="0"/>
              </a:rPr>
              <a:t>hyper-hydratation</a:t>
            </a:r>
            <a:r>
              <a:rPr lang="fr-DZ" sz="1800" spc="-35" dirty="0">
                <a:effectLst/>
                <a:latin typeface="Calibri" panose="020F0502020204030204" pitchFamily="34" charset="0"/>
                <a:ea typeface="Calibri" panose="020F0502020204030204" pitchFamily="34" charset="0"/>
                <a:cs typeface="Calibri" panose="020F0502020204030204" pitchFamily="34" charset="0"/>
              </a:rPr>
              <a:t> </a:t>
            </a:r>
            <a:r>
              <a:rPr lang="fr-DZ" sz="1800" dirty="0">
                <a:effectLst/>
                <a:latin typeface="Calibri" panose="020F0502020204030204" pitchFamily="34" charset="0"/>
                <a:ea typeface="Calibri" panose="020F0502020204030204" pitchFamily="34" charset="0"/>
                <a:cs typeface="Calibri" panose="020F0502020204030204" pitchFamily="34" charset="0"/>
              </a:rPr>
              <a:t>intracellulaire,</a:t>
            </a:r>
            <a:r>
              <a:rPr lang="fr-DZ" sz="1800" spc="-235" dirty="0">
                <a:effectLst/>
                <a:latin typeface="Calibri" panose="020F0502020204030204" pitchFamily="34" charset="0"/>
                <a:ea typeface="Calibri" panose="020F0502020204030204" pitchFamily="34" charset="0"/>
                <a:cs typeface="Calibri" panose="020F0502020204030204" pitchFamily="34" charset="0"/>
              </a:rPr>
              <a:t> </a:t>
            </a:r>
            <a:endParaRPr lang="fr-DZ" sz="1800" dirty="0">
              <a:effectLst/>
              <a:latin typeface="Calibri" panose="020F0502020204030204" pitchFamily="34" charset="0"/>
              <a:ea typeface="Calibri" panose="020F0502020204030204" pitchFamily="34" charset="0"/>
              <a:cs typeface="Arial" panose="020B0604020202020204" pitchFamily="34" charset="0"/>
            </a:endParaRPr>
          </a:p>
          <a:p>
            <a:r>
              <a:rPr lang="fr-DZ" sz="1800" dirty="0">
                <a:effectLst/>
                <a:latin typeface="Calibri" panose="020F0502020204030204" pitchFamily="34" charset="0"/>
                <a:ea typeface="Calibri" panose="020F0502020204030204" pitchFamily="34" charset="0"/>
                <a:cs typeface="Calibri" panose="020F0502020204030204" pitchFamily="34" charset="0"/>
              </a:rPr>
              <a:t>DIC</a:t>
            </a:r>
            <a:r>
              <a:rPr lang="fr-FR" sz="1800" dirty="0">
                <a:effectLst/>
                <a:latin typeface="Calibri" panose="020F0502020204030204" pitchFamily="34" charset="0"/>
                <a:ea typeface="Calibri" panose="020F0502020204030204" pitchFamily="34" charset="0"/>
                <a:cs typeface="Calibri" panose="020F0502020204030204" pitchFamily="34" charset="0"/>
              </a:rPr>
              <a:t> :</a:t>
            </a:r>
            <a:r>
              <a:rPr lang="fr-DZ" sz="1800" dirty="0">
                <a:effectLst/>
                <a:latin typeface="Calibri" panose="020F0502020204030204" pitchFamily="34" charset="0"/>
                <a:ea typeface="Calibri" panose="020F0502020204030204" pitchFamily="34" charset="0"/>
                <a:cs typeface="Calibri" panose="020F0502020204030204" pitchFamily="34" charset="0"/>
              </a:rPr>
              <a:t>déshydratation</a:t>
            </a:r>
            <a:r>
              <a:rPr lang="fr-DZ" sz="1800" spc="-15" dirty="0">
                <a:effectLst/>
                <a:latin typeface="Calibri" panose="020F0502020204030204" pitchFamily="34" charset="0"/>
                <a:ea typeface="Calibri" panose="020F0502020204030204" pitchFamily="34" charset="0"/>
                <a:cs typeface="Calibri" panose="020F0502020204030204" pitchFamily="34" charset="0"/>
              </a:rPr>
              <a:t> </a:t>
            </a:r>
            <a:r>
              <a:rPr lang="fr-DZ" sz="1800" dirty="0">
                <a:effectLst/>
                <a:latin typeface="Calibri" panose="020F0502020204030204" pitchFamily="34" charset="0"/>
                <a:ea typeface="Calibri" panose="020F0502020204030204" pitchFamily="34" charset="0"/>
                <a:cs typeface="Calibri" panose="020F0502020204030204" pitchFamily="34" charset="0"/>
              </a:rPr>
              <a:t>intracellulaire</a:t>
            </a:r>
            <a:endParaRPr lang="fr-DZ" sz="1800" dirty="0">
              <a:effectLst/>
              <a:latin typeface="Calibri" panose="020F0502020204030204" pitchFamily="34" charset="0"/>
              <a:ea typeface="Calibri" panose="020F0502020204030204" pitchFamily="34" charset="0"/>
              <a:cs typeface="Arial" panose="020B0604020202020204" pitchFamily="34" charset="0"/>
            </a:endParaRPr>
          </a:p>
          <a:p>
            <a:r>
              <a:rPr lang="fr-DZ" sz="1800" dirty="0">
                <a:effectLst/>
                <a:latin typeface="Calibri" panose="020F0502020204030204" pitchFamily="34" charset="0"/>
                <a:ea typeface="Calibri" panose="020F0502020204030204" pitchFamily="34" charset="0"/>
                <a:cs typeface="Arial" panose="020B0604020202020204" pitchFamily="34" charset="0"/>
              </a:rPr>
              <a:t>Un</a:t>
            </a:r>
            <a:r>
              <a:rPr lang="fr-DZ" sz="1800" spc="-20"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trouble</a:t>
            </a:r>
            <a:r>
              <a:rPr lang="fr-DZ" sz="1800" spc="-20"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de</a:t>
            </a:r>
            <a:r>
              <a:rPr lang="fr-DZ" sz="1800" spc="-20"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l’hydratation</a:t>
            </a:r>
            <a:r>
              <a:rPr lang="fr-DZ" sz="1800" spc="-20"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intracellulaire</a:t>
            </a:r>
            <a:r>
              <a:rPr lang="fr-DZ" sz="1800" spc="-20"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est</a:t>
            </a:r>
            <a:r>
              <a:rPr lang="fr-DZ" sz="1800" spc="-20"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la</a:t>
            </a:r>
            <a:r>
              <a:rPr lang="fr-DZ" sz="1800" spc="-20"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conséquence</a:t>
            </a:r>
            <a:r>
              <a:rPr lang="fr-DZ" sz="1800" spc="-20" dirty="0">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d’un</a:t>
            </a:r>
            <a:r>
              <a:rPr lang="fr-DZ" sz="1800" spc="-2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bilan</a:t>
            </a:r>
            <a:r>
              <a:rPr lang="fr-DZ" sz="1800" spc="-2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hydrique</a:t>
            </a:r>
            <a:r>
              <a:rPr lang="fr-DZ" sz="1800" spc="-2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non</a:t>
            </a:r>
            <a:r>
              <a:rPr lang="fr-DZ" sz="1800" spc="-15"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nul</a:t>
            </a:r>
            <a:r>
              <a:rPr lang="fr-DZ" sz="1800" spc="-235"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endParaRPr lang="fr-DZ" sz="1800" dirty="0">
              <a:effectLst/>
              <a:latin typeface="Calibri" panose="020F0502020204030204" pitchFamily="34" charset="0"/>
              <a:ea typeface="Calibri" panose="020F0502020204030204" pitchFamily="34" charset="0"/>
              <a:cs typeface="Arial" panose="020B0604020202020204" pitchFamily="34" charset="0"/>
            </a:endParaRPr>
          </a:p>
          <a:p>
            <a:r>
              <a:rPr lang="fr-DZ" sz="1800" dirty="0">
                <a:effectLst/>
                <a:latin typeface="Calibri" panose="020F0502020204030204" pitchFamily="34" charset="0"/>
                <a:ea typeface="Calibri" panose="020F0502020204030204" pitchFamily="34" charset="0"/>
                <a:cs typeface="Arial" panose="020B0604020202020204" pitchFamily="34" charset="0"/>
              </a:rPr>
              <a:t>Un</a:t>
            </a:r>
            <a:r>
              <a:rPr lang="fr-DZ" sz="1800" spc="-15"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trouble</a:t>
            </a:r>
            <a:r>
              <a:rPr lang="fr-DZ" sz="1800" spc="-15"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de</a:t>
            </a:r>
            <a:r>
              <a:rPr lang="fr-DZ" sz="1800" spc="-15"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l’hydratation</a:t>
            </a:r>
            <a:r>
              <a:rPr lang="fr-DZ" sz="1800" spc="-15"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extracellulaire</a:t>
            </a:r>
            <a:r>
              <a:rPr lang="fr-DZ" sz="1800" spc="-15"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est</a:t>
            </a:r>
            <a:r>
              <a:rPr lang="fr-DZ" sz="1800" spc="-15"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la</a:t>
            </a:r>
            <a:r>
              <a:rPr lang="fr-DZ" sz="1800" spc="-15" dirty="0">
                <a:effectLst/>
                <a:latin typeface="Calibri" panose="020F0502020204030204" pitchFamily="34" charset="0"/>
                <a:ea typeface="Calibri" panose="020F0502020204030204" pitchFamily="34" charset="0"/>
                <a:cs typeface="Arial" panose="020B0604020202020204" pitchFamily="34" charset="0"/>
              </a:rPr>
              <a:t> </a:t>
            </a:r>
            <a:r>
              <a:rPr lang="fr-DZ" sz="1800" dirty="0">
                <a:effectLst/>
                <a:latin typeface="Calibri" panose="020F0502020204030204" pitchFamily="34" charset="0"/>
                <a:ea typeface="Calibri" panose="020F0502020204030204" pitchFamily="34" charset="0"/>
                <a:cs typeface="Arial" panose="020B0604020202020204" pitchFamily="34" charset="0"/>
              </a:rPr>
              <a:t>conséquence</a:t>
            </a:r>
            <a:r>
              <a:rPr lang="fr-DZ" sz="1800" spc="-10" dirty="0">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d’un</a:t>
            </a:r>
            <a:r>
              <a:rPr lang="fr-DZ" sz="1800" spc="-15"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bilan</a:t>
            </a:r>
            <a:r>
              <a:rPr lang="fr-DZ" sz="1800" spc="-15"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sodé</a:t>
            </a:r>
            <a:r>
              <a:rPr lang="fr-DZ" sz="1800" spc="-15"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non</a:t>
            </a:r>
            <a:r>
              <a:rPr lang="fr-DZ" sz="1800" spc="-15"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DZ"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nul</a:t>
            </a:r>
            <a:r>
              <a:rPr lang="fr-DZ" sz="1800" dirty="0">
                <a:effectLst/>
                <a:latin typeface="Calibri" panose="020F0502020204030204" pitchFamily="34" charset="0"/>
                <a:ea typeface="Calibri" panose="020F0502020204030204" pitchFamily="34" charset="0"/>
                <a:cs typeface="Arial" panose="020B0604020202020204" pitchFamily="34" charset="0"/>
              </a:rPr>
              <a:t> </a:t>
            </a:r>
          </a:p>
          <a:p>
            <a:pPr marL="17780" marR="514350">
              <a:spcAft>
                <a:spcPts val="0"/>
              </a:spcAft>
            </a:pPr>
            <a:r>
              <a:rPr lang="fr-FR" sz="1800" dirty="0">
                <a:effectLst/>
                <a:latin typeface="Calibri" panose="020F0502020204030204" pitchFamily="34" charset="0"/>
                <a:ea typeface="Calibri" panose="020F0502020204030204" pitchFamily="34" charset="0"/>
                <a:cs typeface="Calibri" panose="020F0502020204030204" pitchFamily="34" charset="0"/>
              </a:rPr>
              <a:t>De façon encore plus simple, on peut extrapoler les modifications de l’</a:t>
            </a:r>
            <a:r>
              <a:rPr lang="fr-FR" sz="1800" dirty="0" err="1">
                <a:effectLst/>
                <a:latin typeface="Calibri" panose="020F0502020204030204" pitchFamily="34" charset="0"/>
                <a:ea typeface="Calibri" panose="020F0502020204030204" pitchFamily="34" charset="0"/>
                <a:cs typeface="Calibri" panose="020F0502020204030204" pitchFamily="34" charset="0"/>
              </a:rPr>
              <a:t>osmolalité</a:t>
            </a:r>
            <a:r>
              <a:rPr lang="fr-FR" sz="1800" dirty="0">
                <a:effectLst/>
                <a:latin typeface="Calibri" panose="020F0502020204030204" pitchFamily="34" charset="0"/>
                <a:ea typeface="Calibri" panose="020F0502020204030204" pitchFamily="34" charset="0"/>
                <a:cs typeface="Calibri" panose="020F0502020204030204" pitchFamily="34" charset="0"/>
              </a:rPr>
              <a:t> plasmatique et donc des</a:t>
            </a:r>
            <a:r>
              <a:rPr lang="fr-FR" sz="1800" spc="-24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troubles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du</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SIC</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à</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la</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seule</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natrémie.</a:t>
            </a:r>
          </a:p>
          <a:p>
            <a:pPr marL="0" marR="514350" indent="0">
              <a:spcAft>
                <a:spcPts val="0"/>
              </a:spcAft>
              <a:buNone/>
            </a:pPr>
            <a:endParaRPr lang="fr-FR" sz="1800" dirty="0">
              <a:effectLst/>
              <a:latin typeface="Calibri" panose="020F0502020204030204" pitchFamily="34" charset="0"/>
              <a:ea typeface="Calibri" panose="020F0502020204030204" pitchFamily="34" charset="0"/>
              <a:cs typeface="Calibri" panose="020F0502020204030204" pitchFamily="34" charset="0"/>
            </a:endParaRPr>
          </a:p>
          <a:p>
            <a:r>
              <a:rPr lang="fr-FR" sz="1600" dirty="0">
                <a:effectLst/>
                <a:highlight>
                  <a:srgbClr val="FFFF00"/>
                </a:highlight>
                <a:latin typeface="Calibri" panose="020F0502020204030204" pitchFamily="34" charset="0"/>
              </a:rPr>
              <a:t>- </a:t>
            </a:r>
            <a:r>
              <a:rPr lang="fr-FR" sz="1800" dirty="0" err="1">
                <a:effectLst/>
                <a:highlight>
                  <a:srgbClr val="FFFF00"/>
                </a:highlight>
                <a:latin typeface="Calibri" panose="020F0502020204030204" pitchFamily="34" charset="0"/>
              </a:rPr>
              <a:t>hyponatrémie</a:t>
            </a:r>
            <a:r>
              <a:rPr lang="fr-FR" sz="1800" dirty="0">
                <a:effectLst/>
                <a:highlight>
                  <a:srgbClr val="FFFF00"/>
                </a:highlight>
                <a:latin typeface="Calibri" panose="020F0502020204030204" pitchFamily="34" charset="0"/>
              </a:rPr>
              <a:t> = hyperhydratation </a:t>
            </a:r>
            <a:r>
              <a:rPr lang="fr-FR" sz="1800" dirty="0" err="1">
                <a:effectLst/>
                <a:highlight>
                  <a:srgbClr val="FFFF00"/>
                </a:highlight>
                <a:latin typeface="Calibri" panose="020F0502020204030204" pitchFamily="34" charset="0"/>
              </a:rPr>
              <a:t>intra-cellulaire</a:t>
            </a:r>
            <a:r>
              <a:rPr lang="fr-FR" sz="1800" dirty="0">
                <a:effectLst/>
                <a:highlight>
                  <a:srgbClr val="FFFF00"/>
                </a:highlight>
                <a:latin typeface="Calibri" panose="020F0502020204030204" pitchFamily="34" charset="0"/>
              </a:rPr>
              <a:t> </a:t>
            </a:r>
          </a:p>
          <a:p>
            <a:r>
              <a:rPr lang="fr-FR" sz="1800" dirty="0">
                <a:effectLst/>
                <a:highlight>
                  <a:srgbClr val="FFFF00"/>
                </a:highlight>
                <a:latin typeface="Calibri" panose="020F0502020204030204" pitchFamily="34" charset="0"/>
              </a:rPr>
              <a:t>- </a:t>
            </a:r>
            <a:r>
              <a:rPr lang="fr-FR" sz="1800" dirty="0" err="1">
                <a:effectLst/>
                <a:highlight>
                  <a:srgbClr val="FFFF00"/>
                </a:highlight>
                <a:latin typeface="Calibri" panose="020F0502020204030204" pitchFamily="34" charset="0"/>
              </a:rPr>
              <a:t>hypernatrémie</a:t>
            </a:r>
            <a:r>
              <a:rPr lang="fr-FR" sz="1800" dirty="0">
                <a:effectLst/>
                <a:highlight>
                  <a:srgbClr val="FFFF00"/>
                </a:highlight>
                <a:latin typeface="Calibri" panose="020F0502020204030204" pitchFamily="34" charset="0"/>
              </a:rPr>
              <a:t> = </a:t>
            </a:r>
            <a:r>
              <a:rPr lang="fr-FR" sz="1800" dirty="0" err="1">
                <a:effectLst/>
                <a:highlight>
                  <a:srgbClr val="FFFF00"/>
                </a:highlight>
                <a:latin typeface="Calibri" panose="020F0502020204030204" pitchFamily="34" charset="0"/>
              </a:rPr>
              <a:t>déshydratation</a:t>
            </a:r>
            <a:r>
              <a:rPr lang="fr-FR" sz="1800" dirty="0">
                <a:effectLst/>
                <a:highlight>
                  <a:srgbClr val="FFFF00"/>
                </a:highlight>
                <a:latin typeface="Calibri" panose="020F0502020204030204" pitchFamily="34" charset="0"/>
              </a:rPr>
              <a:t> </a:t>
            </a:r>
            <a:r>
              <a:rPr lang="fr-FR" sz="1800" dirty="0" err="1">
                <a:effectLst/>
                <a:highlight>
                  <a:srgbClr val="FFFF00"/>
                </a:highlight>
                <a:latin typeface="Calibri" panose="020F0502020204030204" pitchFamily="34" charset="0"/>
              </a:rPr>
              <a:t>intra-cellulaire</a:t>
            </a:r>
            <a:r>
              <a:rPr lang="fr-FR" sz="1800" dirty="0">
                <a:effectLst/>
                <a:highlight>
                  <a:srgbClr val="FFFF00"/>
                </a:highlight>
                <a:latin typeface="Calibri" panose="020F0502020204030204" pitchFamily="34" charset="0"/>
              </a:rPr>
              <a:t> </a:t>
            </a:r>
            <a:endParaRPr lang="fr-FR" dirty="0">
              <a:highlight>
                <a:srgbClr val="FFFF00"/>
              </a:highlight>
            </a:endParaRPr>
          </a:p>
          <a:p>
            <a:pPr marL="17780" marR="514350">
              <a:spcAft>
                <a:spcPts val="0"/>
              </a:spcAft>
            </a:pPr>
            <a:endParaRPr lang="fr-DZ" sz="1800" dirty="0">
              <a:effectLst/>
              <a:latin typeface="Calibri" panose="020F0502020204030204" pitchFamily="34" charset="0"/>
              <a:ea typeface="Calibri" panose="020F0502020204030204" pitchFamily="34" charset="0"/>
            </a:endParaRPr>
          </a:p>
          <a:p>
            <a:endParaRPr lang="fr-DZ" dirty="0"/>
          </a:p>
        </p:txBody>
      </p:sp>
    </p:spTree>
    <p:extLst>
      <p:ext uri="{BB962C8B-B14F-4D97-AF65-F5344CB8AC3E}">
        <p14:creationId xmlns:p14="http://schemas.microsoft.com/office/powerpoint/2010/main" val="2509109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5B2514-31BB-A24C-9A3E-126AEDF967E1}"/>
              </a:ext>
            </a:extLst>
          </p:cNvPr>
          <p:cNvSpPr>
            <a:spLocks noGrp="1"/>
          </p:cNvSpPr>
          <p:nvPr>
            <p:ph type="title"/>
          </p:nvPr>
        </p:nvSpPr>
        <p:spPr/>
        <p:txBody>
          <a:bodyPr/>
          <a:lstStyle/>
          <a:p>
            <a:r>
              <a:rPr lang="fr-FR" dirty="0" err="1"/>
              <a:t>T</a:t>
            </a:r>
            <a:r>
              <a:rPr lang="fr-DZ" dirty="0"/>
              <a:t>roubles de rehydratation</a:t>
            </a:r>
          </a:p>
        </p:txBody>
      </p:sp>
      <p:sp>
        <p:nvSpPr>
          <p:cNvPr id="3" name="Espace réservé du contenu 2">
            <a:extLst>
              <a:ext uri="{FF2B5EF4-FFF2-40B4-BE49-F238E27FC236}">
                <a16:creationId xmlns:a16="http://schemas.microsoft.com/office/drawing/2014/main" id="{5008BFA8-E1C1-1249-AA0E-B4D16FA07799}"/>
              </a:ext>
            </a:extLst>
          </p:cNvPr>
          <p:cNvSpPr>
            <a:spLocks noGrp="1"/>
          </p:cNvSpPr>
          <p:nvPr>
            <p:ph idx="1"/>
          </p:nvPr>
        </p:nvSpPr>
        <p:spPr>
          <a:xfrm>
            <a:off x="581192" y="2180496"/>
            <a:ext cx="11306008" cy="4282649"/>
          </a:xfrm>
        </p:spPr>
        <p:txBody>
          <a:bodyPr>
            <a:normAutofit/>
          </a:bodyPr>
          <a:lstStyle/>
          <a:p>
            <a:pPr marL="457200" marR="0" lvl="0" indent="-457200" fontAlgn="auto">
              <a:lnSpc>
                <a:spcPct val="100000"/>
              </a:lnSpc>
              <a:buFont typeface="Wingdings 2" panose="05020102010507070707" pitchFamily="18" charset="2"/>
              <a:buChar char="•"/>
              <a:tabLst/>
              <a:defRPr/>
            </a:pPr>
            <a:r>
              <a:rPr lang="fr-FR" sz="2100" b="1" u="sng" dirty="0">
                <a:solidFill>
                  <a:schemeClr val="accent2"/>
                </a:solidFill>
                <a:latin typeface="Calibri" panose="020F0502020204030204" pitchFamily="34" charset="0"/>
                <a:cs typeface="Arial" panose="020B0604020202020204" pitchFamily="34" charset="0"/>
              </a:rPr>
              <a:t>Un trouble de l’hydratation intracellulaire</a:t>
            </a:r>
            <a:r>
              <a:rPr lang="fr-FR" sz="2100" dirty="0">
                <a:latin typeface="Calibri" panose="020F0502020204030204" pitchFamily="34" charset="0"/>
                <a:cs typeface="Arial" panose="020B0604020202020204" pitchFamily="34" charset="0"/>
              </a:rPr>
              <a:t> est la conséquence </a:t>
            </a:r>
            <a:r>
              <a:rPr lang="fr-FR" sz="2100" dirty="0">
                <a:highlight>
                  <a:srgbClr val="FFFF00"/>
                </a:highlight>
                <a:latin typeface="Calibri" panose="020F0502020204030204" pitchFamily="34" charset="0"/>
                <a:cs typeface="Arial" panose="020B0604020202020204" pitchFamily="34" charset="0"/>
              </a:rPr>
              <a:t>d’un bilan hydrique </a:t>
            </a:r>
            <a:r>
              <a:rPr lang="fr-FR" sz="2100" dirty="0">
                <a:latin typeface="Calibri" panose="020F0502020204030204" pitchFamily="34" charset="0"/>
                <a:cs typeface="Arial" panose="020B0604020202020204" pitchFamily="34" charset="0"/>
              </a:rPr>
              <a:t>non nul (positif dans l’hyperhydratation intracellulaire [HIC] et négatif dans la déshydratation intracellulaire [DIC]), et s’accompagne obligatoirement d’une modification de l’</a:t>
            </a:r>
            <a:r>
              <a:rPr lang="fr-FR" sz="2100" dirty="0" err="1">
                <a:latin typeface="Calibri" panose="020F0502020204030204" pitchFamily="34" charset="0"/>
                <a:cs typeface="Arial" panose="020B0604020202020204" pitchFamily="34" charset="0"/>
              </a:rPr>
              <a:t>osmolalité</a:t>
            </a:r>
            <a:r>
              <a:rPr lang="fr-FR" sz="2100" dirty="0">
                <a:latin typeface="Calibri" panose="020F0502020204030204" pitchFamily="34" charset="0"/>
                <a:cs typeface="Arial" panose="020B0604020202020204" pitchFamily="34" charset="0"/>
              </a:rPr>
              <a:t> (</a:t>
            </a:r>
            <a:r>
              <a:rPr lang="fr-FR" sz="2100" dirty="0" err="1">
                <a:latin typeface="Calibri" panose="020F0502020204030204" pitchFamily="34" charset="0"/>
                <a:cs typeface="Arial" panose="020B0604020202020204" pitchFamily="34" charset="0"/>
              </a:rPr>
              <a:t>hypoosmolalité</a:t>
            </a:r>
            <a:r>
              <a:rPr lang="fr-FR" sz="2100" dirty="0">
                <a:latin typeface="Calibri" panose="020F0502020204030204" pitchFamily="34" charset="0"/>
                <a:cs typeface="Arial" panose="020B0604020202020204" pitchFamily="34" charset="0"/>
              </a:rPr>
              <a:t> dans l’HIC et </a:t>
            </a:r>
            <a:r>
              <a:rPr lang="fr-FR" sz="2100" dirty="0" err="1">
                <a:latin typeface="Calibri" panose="020F0502020204030204" pitchFamily="34" charset="0"/>
                <a:cs typeface="Arial" panose="020B0604020202020204" pitchFamily="34" charset="0"/>
              </a:rPr>
              <a:t>hyperosmolalité</a:t>
            </a:r>
            <a:r>
              <a:rPr lang="fr-FR" sz="2100" dirty="0">
                <a:latin typeface="Calibri" panose="020F0502020204030204" pitchFamily="34" charset="0"/>
                <a:cs typeface="Arial" panose="020B0604020202020204" pitchFamily="34" charset="0"/>
              </a:rPr>
              <a:t> dans la DIC). Il peut être isolé ou s’accompagner d’un trouble de l’hydratation extracellulaire. </a:t>
            </a:r>
          </a:p>
          <a:p>
            <a:pPr marL="457200" marR="0" lvl="0" indent="-457200" fontAlgn="auto">
              <a:lnSpc>
                <a:spcPct val="100000"/>
              </a:lnSpc>
              <a:buFont typeface="Wingdings 2" panose="05020102010507070707" pitchFamily="18" charset="2"/>
              <a:buChar char="•"/>
              <a:tabLst/>
              <a:defRPr/>
            </a:pPr>
            <a:r>
              <a:rPr lang="fr-FR" sz="2100" b="1" u="sng" dirty="0">
                <a:solidFill>
                  <a:schemeClr val="accent2"/>
                </a:solidFill>
                <a:latin typeface="Calibri" panose="020F0502020204030204" pitchFamily="34" charset="0"/>
                <a:cs typeface="Arial" panose="020B0604020202020204" pitchFamily="34" charset="0"/>
              </a:rPr>
              <a:t>Un trouble de l’hydratation extracellulaire </a:t>
            </a:r>
            <a:r>
              <a:rPr lang="fr-FR" sz="2100" dirty="0">
                <a:latin typeface="Calibri" panose="020F0502020204030204" pitchFamily="34" charset="0"/>
                <a:cs typeface="Arial" panose="020B0604020202020204" pitchFamily="34" charset="0"/>
              </a:rPr>
              <a:t>est la conséquence </a:t>
            </a:r>
            <a:r>
              <a:rPr lang="fr-FR" sz="2100" dirty="0">
                <a:highlight>
                  <a:srgbClr val="FFFF00"/>
                </a:highlight>
                <a:latin typeface="Calibri" panose="020F0502020204030204" pitchFamily="34" charset="0"/>
                <a:cs typeface="Arial" panose="020B0604020202020204" pitchFamily="34" charset="0"/>
              </a:rPr>
              <a:t>d’un bilan sodé </a:t>
            </a:r>
            <a:r>
              <a:rPr lang="fr-FR" sz="2100" dirty="0">
                <a:latin typeface="Calibri" panose="020F0502020204030204" pitchFamily="34" charset="0"/>
                <a:cs typeface="Arial" panose="020B0604020202020204" pitchFamily="34" charset="0"/>
              </a:rPr>
              <a:t>non nul (positif dans l’hyperhydratation extracellulaire et négatif dans la déshydratation extracellulaire). </a:t>
            </a:r>
          </a:p>
          <a:p>
            <a:pPr marL="457200" marR="0" lvl="0" indent="-457200" fontAlgn="auto">
              <a:lnSpc>
                <a:spcPct val="100000"/>
              </a:lnSpc>
              <a:buFont typeface="Wingdings 2" panose="05020102010507070707" pitchFamily="18" charset="2"/>
              <a:buChar char="•"/>
              <a:tabLst/>
              <a:defRPr/>
            </a:pPr>
            <a:r>
              <a:rPr lang="fr-FR" sz="2100" dirty="0">
                <a:latin typeface="Calibri" panose="020F0502020204030204" pitchFamily="34" charset="0"/>
                <a:cs typeface="Arial" panose="020B0604020202020204" pitchFamily="34" charset="0"/>
              </a:rPr>
              <a:t>Au sein du secteur extracellulaire, les mouvements d’eau sont régis par les différences de pression hydrostatique et oncotique (correspondant au pouvoir osmotique des protéines, qui ne passent pas librement la paroi vasculaire)</a:t>
            </a:r>
          </a:p>
          <a:p>
            <a:endParaRPr lang="fr-DZ" dirty="0"/>
          </a:p>
        </p:txBody>
      </p:sp>
    </p:spTree>
    <p:extLst>
      <p:ext uri="{BB962C8B-B14F-4D97-AF65-F5344CB8AC3E}">
        <p14:creationId xmlns:p14="http://schemas.microsoft.com/office/powerpoint/2010/main" val="2637574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C2FECD-3772-F347-9FD9-6F40460CB3C8}"/>
              </a:ext>
            </a:extLst>
          </p:cNvPr>
          <p:cNvSpPr>
            <a:spLocks noGrp="1"/>
          </p:cNvSpPr>
          <p:nvPr>
            <p:ph type="title"/>
          </p:nvPr>
        </p:nvSpPr>
        <p:spPr/>
        <p:txBody>
          <a:bodyPr/>
          <a:lstStyle/>
          <a:p>
            <a:r>
              <a:rPr lang="fr-FR" dirty="0" err="1"/>
              <a:t>T</a:t>
            </a:r>
            <a:r>
              <a:rPr lang="fr-DZ" dirty="0"/>
              <a:t>roubles d’hydratation</a:t>
            </a:r>
          </a:p>
        </p:txBody>
      </p:sp>
      <p:sp>
        <p:nvSpPr>
          <p:cNvPr id="3" name="Espace réservé du contenu 2">
            <a:extLst>
              <a:ext uri="{FF2B5EF4-FFF2-40B4-BE49-F238E27FC236}">
                <a16:creationId xmlns:a16="http://schemas.microsoft.com/office/drawing/2014/main" id="{ACC31482-427D-914D-86EC-21B98AC2CBD6}"/>
              </a:ext>
            </a:extLst>
          </p:cNvPr>
          <p:cNvSpPr>
            <a:spLocks noGrp="1"/>
          </p:cNvSpPr>
          <p:nvPr>
            <p:ph idx="1"/>
          </p:nvPr>
        </p:nvSpPr>
        <p:spPr/>
        <p:txBody>
          <a:bodyPr/>
          <a:lstStyle/>
          <a:p>
            <a:pPr marL="0" indent="0">
              <a:buNone/>
            </a:pPr>
            <a:endParaRPr lang="fr-DZ" dirty="0"/>
          </a:p>
        </p:txBody>
      </p:sp>
      <p:pic>
        <p:nvPicPr>
          <p:cNvPr id="5" name="Image 4">
            <a:extLst>
              <a:ext uri="{FF2B5EF4-FFF2-40B4-BE49-F238E27FC236}">
                <a16:creationId xmlns:a16="http://schemas.microsoft.com/office/drawing/2014/main" id="{1D811067-1FFC-414F-A9D1-81BE31C1F4A2}"/>
              </a:ext>
            </a:extLst>
          </p:cNvPr>
          <p:cNvPicPr>
            <a:picLocks noChangeAspect="1"/>
          </p:cNvPicPr>
          <p:nvPr/>
        </p:nvPicPr>
        <p:blipFill>
          <a:blip r:embed="rId2"/>
          <a:stretch>
            <a:fillRect/>
          </a:stretch>
        </p:blipFill>
        <p:spPr>
          <a:xfrm>
            <a:off x="2101561" y="2422236"/>
            <a:ext cx="7988878" cy="3043382"/>
          </a:xfrm>
          <a:prstGeom prst="rect">
            <a:avLst/>
          </a:prstGeom>
        </p:spPr>
      </p:pic>
    </p:spTree>
    <p:extLst>
      <p:ext uri="{BB962C8B-B14F-4D97-AF65-F5344CB8AC3E}">
        <p14:creationId xmlns:p14="http://schemas.microsoft.com/office/powerpoint/2010/main" val="1848134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8C886D-51CE-574E-882C-EF9B627066AC}"/>
              </a:ext>
            </a:extLst>
          </p:cNvPr>
          <p:cNvSpPr>
            <a:spLocks noGrp="1"/>
          </p:cNvSpPr>
          <p:nvPr>
            <p:ph type="title"/>
          </p:nvPr>
        </p:nvSpPr>
        <p:spPr/>
        <p:txBody>
          <a:bodyPr/>
          <a:lstStyle/>
          <a:p>
            <a:r>
              <a:rPr lang="fr-DZ" dirty="0"/>
              <a:t>TROUBLES D’HYDRATATION EXTRACELLULAIRE</a:t>
            </a:r>
          </a:p>
        </p:txBody>
      </p:sp>
      <p:sp>
        <p:nvSpPr>
          <p:cNvPr id="3" name="Espace réservé du contenu 2">
            <a:extLst>
              <a:ext uri="{FF2B5EF4-FFF2-40B4-BE49-F238E27FC236}">
                <a16:creationId xmlns:a16="http://schemas.microsoft.com/office/drawing/2014/main" id="{A4BB3CD3-1207-CE4A-95BC-A0ECDECFED34}"/>
              </a:ext>
            </a:extLst>
          </p:cNvPr>
          <p:cNvSpPr>
            <a:spLocks noGrp="1"/>
          </p:cNvSpPr>
          <p:nvPr>
            <p:ph idx="1"/>
          </p:nvPr>
        </p:nvSpPr>
        <p:spPr>
          <a:xfrm>
            <a:off x="581193" y="2180496"/>
            <a:ext cx="4697390" cy="3678303"/>
          </a:xfrm>
        </p:spPr>
        <p:txBody>
          <a:bodyPr>
            <a:normAutofit/>
          </a:bodyPr>
          <a:lstStyle/>
          <a:p>
            <a:pPr marL="0" lvl="0" indent="0" rtl="0">
              <a:spcBef>
                <a:spcPts val="1265"/>
              </a:spcBef>
              <a:spcAft>
                <a:spcPts val="0"/>
              </a:spcAft>
              <a:buNone/>
              <a:tabLst>
                <a:tab pos="520700" algn="l"/>
                <a:tab pos="521335" algn="l"/>
              </a:tabLst>
            </a:pPr>
            <a:r>
              <a:rPr lang="fr-FR" sz="1800" dirty="0">
                <a:solidFill>
                  <a:srgbClr val="1B1C1F"/>
                </a:solidFill>
                <a:effectLst/>
                <a:latin typeface="Calibri" panose="020F0502020204030204" pitchFamily="34" charset="0"/>
                <a:ea typeface="Times New Roman" panose="02020603050405020304" pitchFamily="18" charset="0"/>
              </a:rPr>
              <a:t>La DSH</a:t>
            </a:r>
          </a:p>
          <a:p>
            <a:pPr marL="342900" lvl="0" indent="-342900" rtl="0">
              <a:spcBef>
                <a:spcPts val="1265"/>
              </a:spcBef>
              <a:spcAft>
                <a:spcPts val="0"/>
              </a:spcAft>
              <a:buFont typeface="Symbol" pitchFamily="2" charset="2"/>
              <a:buChar char="-"/>
              <a:tabLst>
                <a:tab pos="520700" algn="l"/>
                <a:tab pos="521335" algn="l"/>
              </a:tabLst>
            </a:pPr>
            <a:r>
              <a:rPr lang="fr-FR" sz="1800" dirty="0">
                <a:solidFill>
                  <a:srgbClr val="1B1C1F"/>
                </a:solidFill>
                <a:effectLst/>
                <a:latin typeface="Calibri" panose="020F0502020204030204" pitchFamily="34" charset="0"/>
                <a:ea typeface="Times New Roman" panose="02020603050405020304" pitchFamily="18" charset="0"/>
              </a:rPr>
              <a:t>C’</a:t>
            </a:r>
            <a:r>
              <a:rPr lang="fr-FR" dirty="0">
                <a:solidFill>
                  <a:srgbClr val="1B1C1F"/>
                </a:solidFill>
                <a:latin typeface="Calibri" panose="020F0502020204030204" pitchFamily="34" charset="0"/>
                <a:ea typeface="Times New Roman" panose="02020603050405020304" pitchFamily="18" charset="0"/>
              </a:rPr>
              <a:t>est le résultat d’</a:t>
            </a:r>
            <a:r>
              <a:rPr lang="fr-FR" sz="1800" dirty="0">
                <a:solidFill>
                  <a:srgbClr val="1B1C1F"/>
                </a:solidFill>
                <a:effectLst/>
                <a:latin typeface="Calibri" panose="020F0502020204030204" pitchFamily="34" charset="0"/>
                <a:ea typeface="Times New Roman" panose="02020603050405020304" pitchFamily="18" charset="0"/>
              </a:rPr>
              <a:t>un</a:t>
            </a:r>
            <a:r>
              <a:rPr lang="fr-FR" sz="1800" spc="-20" dirty="0">
                <a:solidFill>
                  <a:srgbClr val="1B1C1F"/>
                </a:solidFill>
                <a:effectLst/>
                <a:latin typeface="Calibri" panose="020F0502020204030204" pitchFamily="34" charset="0"/>
                <a:ea typeface="Times New Roman" panose="02020603050405020304" pitchFamily="18" charset="0"/>
              </a:rPr>
              <a:t> </a:t>
            </a:r>
            <a:r>
              <a:rPr lang="fr-FR" sz="1800" b="1" dirty="0">
                <a:solidFill>
                  <a:srgbClr val="7030A0"/>
                </a:solidFill>
                <a:effectLst/>
                <a:latin typeface="Calibri" panose="020F0502020204030204" pitchFamily="34" charset="0"/>
                <a:ea typeface="Times New Roman" panose="02020603050405020304" pitchFamily="18" charset="0"/>
              </a:rPr>
              <a:t>déficit</a:t>
            </a:r>
            <a:r>
              <a:rPr lang="fr-FR" sz="1800" b="1" spc="-10" dirty="0">
                <a:solidFill>
                  <a:srgbClr val="7030A0"/>
                </a:solidFill>
                <a:effectLst/>
                <a:latin typeface="Calibri" panose="020F0502020204030204" pitchFamily="34" charset="0"/>
                <a:ea typeface="Times New Roman" panose="02020603050405020304" pitchFamily="18" charset="0"/>
              </a:rPr>
              <a:t> </a:t>
            </a:r>
            <a:r>
              <a:rPr lang="fr-FR" sz="1800" b="1" dirty="0">
                <a:solidFill>
                  <a:srgbClr val="7030A0"/>
                </a:solidFill>
                <a:effectLst/>
                <a:latin typeface="Calibri" panose="020F0502020204030204" pitchFamily="34" charset="0"/>
                <a:ea typeface="Times New Roman" panose="02020603050405020304" pitchFamily="18" charset="0"/>
              </a:rPr>
              <a:t>sodé</a:t>
            </a:r>
            <a:r>
              <a:rPr lang="fr-FR" sz="1800" dirty="0">
                <a:solidFill>
                  <a:srgbClr val="1B1C1F"/>
                </a:solidFill>
                <a:effectLst/>
                <a:latin typeface="Calibri" panose="020F0502020204030204" pitchFamily="34" charset="0"/>
                <a:ea typeface="Times New Roman" panose="02020603050405020304" pitchFamily="18" charset="0"/>
              </a:rPr>
              <a:t>  (sorties&gt;&gt;&gt;</a:t>
            </a:r>
            <a:r>
              <a:rPr lang="fr-FR" sz="1800" spc="-2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entrées</a:t>
            </a:r>
            <a:endParaRPr lang="fr-DZ" sz="2400" dirty="0">
              <a:effectLst/>
              <a:latin typeface="Times New Roman" panose="02020603050405020304" pitchFamily="18" charset="0"/>
              <a:ea typeface="Times New Roman" panose="02020603050405020304" pitchFamily="18" charset="0"/>
            </a:endParaRPr>
          </a:p>
          <a:p>
            <a:pPr marL="342900" marR="77470" lvl="0" indent="-342900">
              <a:lnSpc>
                <a:spcPct val="115000"/>
              </a:lnSpc>
              <a:spcBef>
                <a:spcPts val="165"/>
              </a:spcBef>
              <a:spcAft>
                <a:spcPts val="0"/>
              </a:spcAft>
              <a:buFont typeface="Symbol" pitchFamily="2" charset="2"/>
              <a:buChar char="-"/>
              <a:tabLst>
                <a:tab pos="520700" algn="l"/>
                <a:tab pos="521335" algn="l"/>
              </a:tabLst>
            </a:pPr>
            <a:r>
              <a:rPr lang="fr-FR" sz="1800" dirty="0">
                <a:solidFill>
                  <a:srgbClr val="1B1C1F"/>
                </a:solidFill>
                <a:effectLst/>
                <a:latin typeface="Calibri" panose="020F0502020204030204" pitchFamily="34" charset="0"/>
                <a:ea typeface="Times New Roman" panose="02020603050405020304" pitchFamily="18" charset="0"/>
              </a:rPr>
              <a:t>Elle</a:t>
            </a:r>
            <a:r>
              <a:rPr lang="fr-FR" sz="1800" spc="-1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est</a:t>
            </a:r>
            <a:r>
              <a:rPr lang="fr-FR" sz="1800" spc="-15" dirty="0">
                <a:solidFill>
                  <a:srgbClr val="1B1C1F"/>
                </a:solidFill>
                <a:effectLst/>
                <a:latin typeface="Calibri" panose="020F0502020204030204" pitchFamily="34" charset="0"/>
                <a:ea typeface="Times New Roman" panose="02020603050405020304" pitchFamily="18" charset="0"/>
              </a:rPr>
              <a:t> </a:t>
            </a:r>
            <a:r>
              <a:rPr lang="fr-FR" sz="1800" b="1" dirty="0">
                <a:solidFill>
                  <a:srgbClr val="7030A0"/>
                </a:solidFill>
                <a:effectLst/>
                <a:latin typeface="Calibri" panose="020F0502020204030204" pitchFamily="34" charset="0"/>
                <a:ea typeface="Times New Roman" panose="02020603050405020304" pitchFamily="18" charset="0"/>
              </a:rPr>
              <a:t>isotonique</a:t>
            </a:r>
            <a:r>
              <a:rPr lang="fr-FR" sz="1800" spc="-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a:t>
            </a:r>
            <a:r>
              <a:rPr lang="fr-FR" sz="1800" spc="-2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perte</a:t>
            </a:r>
            <a:r>
              <a:rPr lang="fr-FR" sz="1800" spc="-1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d’H2O=</a:t>
            </a:r>
            <a:r>
              <a:rPr lang="fr-FR" sz="1800" spc="-1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perte</a:t>
            </a:r>
            <a:r>
              <a:rPr lang="fr-FR" sz="1800" spc="-1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de</a:t>
            </a:r>
            <a:r>
              <a:rPr lang="fr-FR" sz="1800" spc="-2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Na</a:t>
            </a:r>
            <a:r>
              <a:rPr lang="fr-FR" sz="1800" spc="-1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entrainant</a:t>
            </a:r>
            <a:r>
              <a:rPr lang="fr-FR" sz="1800" spc="-2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une</a:t>
            </a:r>
            <a:r>
              <a:rPr lang="fr-FR" sz="1800" spc="-2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diminution</a:t>
            </a:r>
            <a:r>
              <a:rPr lang="fr-FR" sz="1800" spc="-2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du</a:t>
            </a:r>
            <a:r>
              <a:rPr lang="fr-FR" sz="1800" spc="-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VEC</a:t>
            </a:r>
            <a:r>
              <a:rPr lang="fr-FR" sz="1800" spc="-1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sans</a:t>
            </a:r>
            <a:r>
              <a:rPr lang="fr-FR" sz="1800" spc="-1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modification</a:t>
            </a:r>
            <a:r>
              <a:rPr lang="fr-FR" sz="1800" spc="-1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du</a:t>
            </a:r>
            <a:r>
              <a:rPr lang="fr-FR" sz="1800" spc="-5" dirty="0">
                <a:solidFill>
                  <a:srgbClr val="1B1C1F"/>
                </a:solidFill>
                <a:effectLst/>
                <a:latin typeface="Calibri" panose="020F0502020204030204" pitchFamily="34" charset="0"/>
                <a:ea typeface="Times New Roman" panose="02020603050405020304" pitchFamily="18" charset="0"/>
              </a:rPr>
              <a:t> </a:t>
            </a:r>
            <a:r>
              <a:rPr lang="fr-FR" sz="1800" dirty="0" err="1">
                <a:solidFill>
                  <a:srgbClr val="1B1C1F"/>
                </a:solidFill>
                <a:effectLst/>
                <a:latin typeface="Calibri" panose="020F0502020204030204" pitchFamily="34" charset="0"/>
                <a:ea typeface="Times New Roman" panose="02020603050405020304" pitchFamily="18" charset="0"/>
              </a:rPr>
              <a:t>VICre</a:t>
            </a:r>
            <a:r>
              <a:rPr lang="fr-FR" sz="1800" spc="-20"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et</a:t>
            </a:r>
            <a:r>
              <a:rPr lang="fr-FR" sz="1800" spc="-1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de</a:t>
            </a:r>
            <a:r>
              <a:rPr lang="fr-FR" sz="1800" spc="-1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l’</a:t>
            </a:r>
            <a:r>
              <a:rPr lang="fr-FR" sz="1800" dirty="0" err="1">
                <a:solidFill>
                  <a:srgbClr val="1B1C1F"/>
                </a:solidFill>
                <a:effectLst/>
                <a:latin typeface="Calibri" panose="020F0502020204030204" pitchFamily="34" charset="0"/>
                <a:ea typeface="Times New Roman" panose="02020603050405020304" pitchFamily="18" charset="0"/>
              </a:rPr>
              <a:t>osmolalité</a:t>
            </a:r>
            <a:r>
              <a:rPr lang="fr-FR" sz="1800" spc="5" dirty="0">
                <a:solidFill>
                  <a:srgbClr val="1B1C1F"/>
                </a:solidFill>
                <a:effectLst/>
                <a:latin typeface="Calibri" panose="020F0502020204030204" pitchFamily="34" charset="0"/>
                <a:ea typeface="Times New Roman" panose="02020603050405020304" pitchFamily="18" charset="0"/>
              </a:rPr>
              <a:t> </a:t>
            </a:r>
            <a:r>
              <a:rPr lang="fr-FR" sz="1800" dirty="0">
                <a:solidFill>
                  <a:srgbClr val="1B1C1F"/>
                </a:solidFill>
                <a:effectLst/>
                <a:latin typeface="Calibri" panose="020F0502020204030204" pitchFamily="34" charset="0"/>
                <a:ea typeface="Times New Roman" panose="02020603050405020304" pitchFamily="18" charset="0"/>
              </a:rPr>
              <a:t>plasmatique.</a:t>
            </a:r>
            <a:endParaRPr lang="fr-DZ" sz="2400" dirty="0">
              <a:effectLst/>
              <a:latin typeface="Times New Roman" panose="02020603050405020304" pitchFamily="18" charset="0"/>
              <a:ea typeface="Times New Roman" panose="02020603050405020304" pitchFamily="18" charset="0"/>
            </a:endParaRPr>
          </a:p>
          <a:p>
            <a:pPr marL="0" indent="0">
              <a:buNone/>
            </a:pPr>
            <a:endParaRPr lang="fr-DZ" dirty="0"/>
          </a:p>
        </p:txBody>
      </p:sp>
      <p:sp>
        <p:nvSpPr>
          <p:cNvPr id="4" name="ZoneTexte 3">
            <a:extLst>
              <a:ext uri="{FF2B5EF4-FFF2-40B4-BE49-F238E27FC236}">
                <a16:creationId xmlns:a16="http://schemas.microsoft.com/office/drawing/2014/main" id="{A8F69BFD-9EC9-4545-AA08-6833890E0959}"/>
              </a:ext>
            </a:extLst>
          </p:cNvPr>
          <p:cNvSpPr txBox="1"/>
          <p:nvPr/>
        </p:nvSpPr>
        <p:spPr>
          <a:xfrm>
            <a:off x="6096000" y="1881253"/>
            <a:ext cx="5514807" cy="4976747"/>
          </a:xfrm>
          <a:prstGeom prst="rect">
            <a:avLst/>
          </a:prstGeom>
          <a:noFill/>
        </p:spPr>
        <p:txBody>
          <a:bodyPr wrap="square" rtlCol="0">
            <a:spAutoFit/>
          </a:bodyPr>
          <a:lstStyle/>
          <a:p>
            <a:pPr marL="0" marR="0" lvl="0" indent="0" algn="l" defTabSz="457200" rtl="0" eaLnBrk="1" fontAlgn="auto" latinLnBrk="0" hangingPunct="1">
              <a:lnSpc>
                <a:spcPct val="100000"/>
              </a:lnSpc>
              <a:spcBef>
                <a:spcPct val="20000"/>
              </a:spcBef>
              <a:spcAft>
                <a:spcPts val="600"/>
              </a:spcAft>
              <a:buClr>
                <a:srgbClr val="903163"/>
              </a:buClr>
              <a:buSzPct val="92000"/>
              <a:buFont typeface="Wingdings 2" panose="05020102010507070707" pitchFamily="18" charset="2"/>
              <a:buNone/>
              <a:tabLst/>
              <a:defRPr/>
            </a:pPr>
            <a:r>
              <a:rPr kumimoji="0" lang="fr-DZ" sz="1800" b="0" i="0" u="none" strike="noStrike" kern="1200" cap="none" spc="0" normalizeH="0" baseline="0" noProof="0" dirty="0">
                <a:ln>
                  <a:noFill/>
                </a:ln>
                <a:solidFill>
                  <a:srgbClr val="3D3D3D"/>
                </a:solidFill>
                <a:effectLst/>
                <a:uLnTx/>
                <a:uFillTx/>
                <a:latin typeface="Gill Sans MT" panose="020B0502020104020203"/>
                <a:ea typeface="+mn-ea"/>
                <a:cs typeface="+mn-cs"/>
              </a:rPr>
              <a:t>L HyperHDR:</a:t>
            </a:r>
          </a:p>
          <a:p>
            <a:pPr marL="342900" marR="0" lvl="0" indent="-342900" algn="l" defTabSz="457200" rtl="0" eaLnBrk="1" fontAlgn="auto" latinLnBrk="0" hangingPunct="1">
              <a:lnSpc>
                <a:spcPct val="100000"/>
              </a:lnSpc>
              <a:spcBef>
                <a:spcPct val="20000"/>
              </a:spcBef>
              <a:spcAft>
                <a:spcPts val="600"/>
              </a:spcAft>
              <a:buClr>
                <a:srgbClr val="903163"/>
              </a:buClr>
              <a:buSzPct val="92000"/>
              <a:buFont typeface="Wingdings" pitchFamily="2" charset="2"/>
              <a:buChar char=""/>
              <a:tabLst/>
              <a:defRPr/>
            </a:pPr>
            <a:r>
              <a:rPr kumimoji="0" lang="fr-FR"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L’HEC pure est due à une rétention iso-osmotique de Na et d’eau .</a:t>
            </a:r>
            <a:endParaRPr kumimoji="0" lang="fr-DZ" sz="24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l" defTabSz="457200" rtl="0" eaLnBrk="1" fontAlgn="auto" latinLnBrk="0" hangingPunct="1">
              <a:lnSpc>
                <a:spcPct val="100000"/>
              </a:lnSpc>
              <a:spcBef>
                <a:spcPct val="20000"/>
              </a:spcBef>
              <a:spcAft>
                <a:spcPts val="600"/>
              </a:spcAft>
              <a:buClr>
                <a:srgbClr val="903163"/>
              </a:buClr>
              <a:buSzPct val="92000"/>
              <a:buFont typeface="Wingdings" pitchFamily="2" charset="2"/>
              <a:buChar char=""/>
              <a:tabLst/>
              <a:defRPr/>
            </a:pPr>
            <a:r>
              <a:rPr kumimoji="0" lang="fr-FR"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Elle se traduit par un bilan sodé positif</a:t>
            </a:r>
            <a:r>
              <a:rPr kumimoji="0" lang="fr-FR"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endParaRPr lang="fr-FR"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rtl="0">
              <a:buFont typeface="Symbol" pitchFamily="2" charset="2"/>
              <a:buChar char=""/>
            </a:pPr>
            <a:r>
              <a:rPr lang="fr-FR" dirty="0">
                <a:effectLst/>
                <a:latin typeface="Calibri" panose="020F0502020204030204" pitchFamily="34" charset="0"/>
                <a:ea typeface="Calibri" panose="020F0502020204030204" pitchFamily="34" charset="0"/>
                <a:cs typeface="Arial" panose="020B0604020202020204" pitchFamily="34" charset="0"/>
              </a:rPr>
              <a:t>Une diminution de la </a:t>
            </a:r>
            <a:r>
              <a:rPr lang="fr-FR" dirty="0">
                <a:effectLst/>
                <a:highlight>
                  <a:srgbClr val="00FFFF"/>
                </a:highlight>
                <a:latin typeface="Calibri" panose="020F0502020204030204" pitchFamily="34" charset="0"/>
                <a:ea typeface="Calibri" panose="020F0502020204030204" pitchFamily="34" charset="0"/>
                <a:cs typeface="Arial" panose="020B0604020202020204" pitchFamily="34" charset="0"/>
              </a:rPr>
              <a:t>pression oncotique</a:t>
            </a:r>
            <a:r>
              <a:rPr lang="fr-FR" dirty="0">
                <a:effectLst/>
                <a:latin typeface="Calibri" panose="020F0502020204030204" pitchFamily="34" charset="0"/>
                <a:ea typeface="Calibri" panose="020F0502020204030204" pitchFamily="34" charset="0"/>
                <a:cs typeface="Arial" panose="020B0604020202020204" pitchFamily="34" charset="0"/>
              </a:rPr>
              <a:t> </a:t>
            </a:r>
            <a:r>
              <a:rPr lang="fr-FR" dirty="0" err="1">
                <a:effectLst/>
                <a:latin typeface="Calibri" panose="020F0502020204030204" pitchFamily="34" charset="0"/>
                <a:ea typeface="Calibri" panose="020F0502020204030204" pitchFamily="34" charset="0"/>
                <a:cs typeface="Arial" panose="020B0604020202020204" pitchFamily="34" charset="0"/>
              </a:rPr>
              <a:t>intracap</a:t>
            </a:r>
            <a:r>
              <a:rPr lang="fr-FR" dirty="0">
                <a:effectLst/>
                <a:latin typeface="Calibri" panose="020F0502020204030204" pitchFamily="34" charset="0"/>
                <a:ea typeface="Calibri" panose="020F0502020204030204" pitchFamily="34" charset="0"/>
                <a:cs typeface="Arial" panose="020B0604020202020204" pitchFamily="34" charset="0"/>
              </a:rPr>
              <a:t> :donc le volume du secteur plasmatique est diminué. C’est le cas </a:t>
            </a:r>
            <a:r>
              <a:rPr lang="fr-FR" dirty="0">
                <a:effectLst/>
                <a:highlight>
                  <a:srgbClr val="FFFF00"/>
                </a:highlight>
                <a:latin typeface="Calibri" panose="020F0502020204030204" pitchFamily="34" charset="0"/>
                <a:ea typeface="Calibri" panose="020F0502020204030204" pitchFamily="34" charset="0"/>
                <a:cs typeface="Arial" panose="020B0604020202020204" pitchFamily="34" charset="0"/>
              </a:rPr>
              <a:t>des </a:t>
            </a:r>
            <a:r>
              <a:rPr lang="fr-FR"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hypoprotidémie</a:t>
            </a:r>
            <a:r>
              <a:rPr lang="fr-FR" dirty="0">
                <a:effectLst/>
                <a:highlight>
                  <a:srgbClr val="FFFF00"/>
                </a:highlight>
                <a:latin typeface="Calibri" panose="020F0502020204030204" pitchFamily="34" charset="0"/>
                <a:ea typeface="Calibri" panose="020F0502020204030204" pitchFamily="34" charset="0"/>
                <a:cs typeface="Arial" panose="020B0604020202020204" pitchFamily="34" charset="0"/>
              </a:rPr>
              <a:t> sévère</a:t>
            </a:r>
            <a:r>
              <a:rPr lang="fr-FR" dirty="0">
                <a:effectLst/>
                <a:latin typeface="Calibri" panose="020F0502020204030204" pitchFamily="34" charset="0"/>
                <a:ea typeface="Calibri" panose="020F0502020204030204" pitchFamily="34" charset="0"/>
                <a:cs typeface="Arial" panose="020B0604020202020204" pitchFamily="34" charset="0"/>
              </a:rPr>
              <a:t> secondaire :</a:t>
            </a:r>
            <a:endParaRPr lang="fr-DZ" sz="24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fr-FR" dirty="0">
                <a:effectLst/>
                <a:latin typeface="Calibri" panose="020F0502020204030204" pitchFamily="34" charset="0"/>
                <a:ea typeface="Calibri" panose="020F0502020204030204" pitchFamily="34" charset="0"/>
                <a:cs typeface="Arial" panose="020B0604020202020204" pitchFamily="34" charset="0"/>
              </a:rPr>
              <a:t>Une </a:t>
            </a:r>
            <a:r>
              <a:rPr lang="fr-FR" dirty="0" err="1">
                <a:effectLst/>
                <a:latin typeface="Calibri" panose="020F0502020204030204" pitchFamily="34" charset="0"/>
                <a:ea typeface="Calibri" panose="020F0502020204030204" pitchFamily="34" charset="0"/>
                <a:cs typeface="Arial" panose="020B0604020202020204" pitchFamily="34" charset="0"/>
              </a:rPr>
              <a:t>insuf</a:t>
            </a:r>
            <a:r>
              <a:rPr lang="fr-FR" dirty="0">
                <a:effectLst/>
                <a:latin typeface="Calibri" panose="020F0502020204030204" pitchFamily="34" charset="0"/>
                <a:ea typeface="Calibri" panose="020F0502020204030204" pitchFamily="34" charset="0"/>
                <a:cs typeface="Arial" panose="020B0604020202020204" pitchFamily="34" charset="0"/>
              </a:rPr>
              <a:t> de synthèse (</a:t>
            </a:r>
            <a:r>
              <a:rPr lang="fr-FR" dirty="0" err="1">
                <a:effectLst/>
                <a:latin typeface="Calibri" panose="020F0502020204030204" pitchFamily="34" charset="0"/>
                <a:ea typeface="Calibri" panose="020F0502020204030204" pitchFamily="34" charset="0"/>
                <a:cs typeface="Arial" panose="020B0604020202020204" pitchFamily="34" charset="0"/>
              </a:rPr>
              <a:t>ice</a:t>
            </a:r>
            <a:r>
              <a:rPr lang="fr-FR" dirty="0">
                <a:effectLst/>
                <a:latin typeface="Calibri" panose="020F0502020204030204" pitchFamily="34" charset="0"/>
                <a:ea typeface="Calibri" panose="020F0502020204030204" pitchFamily="34" charset="0"/>
                <a:cs typeface="Arial" panose="020B0604020202020204" pitchFamily="34" charset="0"/>
              </a:rPr>
              <a:t> hépatique)</a:t>
            </a:r>
            <a:endParaRPr lang="fr-DZ" sz="24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fr-FR" dirty="0">
                <a:effectLst/>
                <a:latin typeface="Calibri" panose="020F0502020204030204" pitchFamily="34" charset="0"/>
                <a:ea typeface="Calibri" panose="020F0502020204030204" pitchFamily="34" charset="0"/>
                <a:cs typeface="Arial" panose="020B0604020202020204" pitchFamily="34" charset="0"/>
              </a:rPr>
              <a:t>Une </a:t>
            </a:r>
            <a:r>
              <a:rPr lang="fr-FR" dirty="0" err="1">
                <a:effectLst/>
                <a:latin typeface="Calibri" panose="020F0502020204030204" pitchFamily="34" charset="0"/>
                <a:ea typeface="Calibri" panose="020F0502020204030204" pitchFamily="34" charset="0"/>
                <a:cs typeface="Arial" panose="020B0604020202020204" pitchFamily="34" charset="0"/>
              </a:rPr>
              <a:t>insuf</a:t>
            </a:r>
            <a:r>
              <a:rPr lang="fr-FR" dirty="0">
                <a:effectLst/>
                <a:latin typeface="Calibri" panose="020F0502020204030204" pitchFamily="34" charset="0"/>
                <a:ea typeface="Calibri" panose="020F0502020204030204" pitchFamily="34" charset="0"/>
                <a:cs typeface="Arial" panose="020B0604020202020204" pitchFamily="34" charset="0"/>
              </a:rPr>
              <a:t> d’apporte (cachexie)</a:t>
            </a:r>
            <a:endParaRPr lang="fr-DZ" sz="24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fr-FR" dirty="0">
                <a:effectLst/>
                <a:latin typeface="Calibri" panose="020F0502020204030204" pitchFamily="34" charset="0"/>
                <a:ea typeface="Calibri" panose="020F0502020204030204" pitchFamily="34" charset="0"/>
                <a:cs typeface="Arial" panose="020B0604020202020204" pitchFamily="34" charset="0"/>
              </a:rPr>
              <a:t>Une fuite digestive (entéropathie)</a:t>
            </a:r>
            <a:endParaRPr lang="fr-DZ" sz="24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fr-FR" dirty="0">
                <a:effectLst/>
                <a:latin typeface="Calibri" panose="020F0502020204030204" pitchFamily="34" charset="0"/>
                <a:ea typeface="Calibri" panose="020F0502020204030204" pitchFamily="34" charset="0"/>
                <a:cs typeface="Arial" panose="020B0604020202020204" pitchFamily="34" charset="0"/>
              </a:rPr>
              <a:t>Une fuite rénale( </a:t>
            </a:r>
            <a:r>
              <a:rPr lang="fr-FR" dirty="0" err="1">
                <a:effectLst/>
                <a:latin typeface="Calibri" panose="020F0502020204030204" pitchFamily="34" charset="0"/>
                <a:ea typeface="Calibri" panose="020F0502020204030204" pitchFamily="34" charset="0"/>
                <a:cs typeface="Arial" panose="020B0604020202020204" pitchFamily="34" charset="0"/>
              </a:rPr>
              <a:t>synd</a:t>
            </a:r>
            <a:r>
              <a:rPr lang="fr-FR" dirty="0">
                <a:effectLst/>
                <a:latin typeface="Calibri" panose="020F0502020204030204" pitchFamily="34" charset="0"/>
                <a:ea typeface="Calibri" panose="020F0502020204030204" pitchFamily="34" charset="0"/>
                <a:cs typeface="Arial" panose="020B0604020202020204" pitchFamily="34" charset="0"/>
              </a:rPr>
              <a:t> n </a:t>
            </a:r>
            <a:r>
              <a:rPr lang="fr-FR" dirty="0" err="1">
                <a:effectLst/>
                <a:latin typeface="Calibri" panose="020F0502020204030204" pitchFamily="34" charset="0"/>
                <a:ea typeface="Calibri" panose="020F0502020204030204" pitchFamily="34" charset="0"/>
                <a:cs typeface="Arial" panose="020B0604020202020204" pitchFamily="34" charset="0"/>
              </a:rPr>
              <a:t>éphrotique</a:t>
            </a:r>
            <a:r>
              <a:rPr lang="fr-FR" dirty="0">
                <a:effectLst/>
                <a:latin typeface="Calibri" panose="020F0502020204030204" pitchFamily="34" charset="0"/>
                <a:ea typeface="Calibri" panose="020F0502020204030204" pitchFamily="34" charset="0"/>
                <a:cs typeface="Arial" panose="020B0604020202020204" pitchFamily="34" charset="0"/>
              </a:rPr>
              <a:t>)</a:t>
            </a:r>
            <a:endParaRPr lang="fr-DZ"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buFont typeface="Symbol" pitchFamily="2" charset="2"/>
              <a:buChar char=""/>
            </a:pPr>
            <a:r>
              <a:rPr lang="fr-FR" dirty="0">
                <a:effectLst/>
                <a:latin typeface="Calibri" panose="020F0502020204030204" pitchFamily="34" charset="0"/>
                <a:ea typeface="Calibri" panose="020F0502020204030204" pitchFamily="34" charset="0"/>
                <a:cs typeface="Arial" panose="020B0604020202020204" pitchFamily="34" charset="0"/>
              </a:rPr>
              <a:t>Une augmentation de </a:t>
            </a:r>
            <a:r>
              <a:rPr lang="fr-FR" dirty="0">
                <a:effectLst/>
                <a:highlight>
                  <a:srgbClr val="00FFFF"/>
                </a:highlight>
                <a:latin typeface="Calibri" panose="020F0502020204030204" pitchFamily="34" charset="0"/>
                <a:ea typeface="Calibri" panose="020F0502020204030204" pitchFamily="34" charset="0"/>
                <a:cs typeface="Arial" panose="020B0604020202020204" pitchFamily="34" charset="0"/>
              </a:rPr>
              <a:t>la pression hydrostatique</a:t>
            </a:r>
            <a:r>
              <a:rPr lang="fr-FR" dirty="0">
                <a:effectLst/>
                <a:latin typeface="Calibri" panose="020F0502020204030204" pitchFamily="34" charset="0"/>
                <a:ea typeface="Calibri" panose="020F0502020204030204" pitchFamily="34" charset="0"/>
                <a:cs typeface="Arial" panose="020B0604020202020204" pitchFamily="34" charset="0"/>
              </a:rPr>
              <a:t> </a:t>
            </a:r>
            <a:r>
              <a:rPr lang="fr-FR" dirty="0" err="1">
                <a:effectLst/>
                <a:latin typeface="Calibri" panose="020F0502020204030204" pitchFamily="34" charset="0"/>
                <a:ea typeface="Calibri" panose="020F0502020204030204" pitchFamily="34" charset="0"/>
                <a:cs typeface="Arial" panose="020B0604020202020204" pitchFamily="34" charset="0"/>
              </a:rPr>
              <a:t>intracap</a:t>
            </a:r>
            <a:r>
              <a:rPr lang="fr-FR" dirty="0">
                <a:effectLst/>
                <a:latin typeface="Calibri" panose="020F0502020204030204" pitchFamily="34" charset="0"/>
                <a:ea typeface="Calibri" panose="020F0502020204030204" pitchFamily="34" charset="0"/>
                <a:cs typeface="Arial" panose="020B0604020202020204" pitchFamily="34" charset="0"/>
              </a:rPr>
              <a:t> : donc le secteur </a:t>
            </a:r>
            <a:r>
              <a:rPr lang="fr-FR" dirty="0" err="1">
                <a:effectLst/>
                <a:latin typeface="Calibri" panose="020F0502020204030204" pitchFamily="34" charset="0"/>
                <a:ea typeface="Calibri" panose="020F0502020204030204" pitchFamily="34" charset="0"/>
                <a:cs typeface="Arial" panose="020B0604020202020204" pitchFamily="34" charset="0"/>
              </a:rPr>
              <a:t>extracel</a:t>
            </a:r>
            <a:r>
              <a:rPr lang="fr-FR" dirty="0">
                <a:effectLst/>
                <a:latin typeface="Calibri" panose="020F0502020204030204" pitchFamily="34" charset="0"/>
                <a:ea typeface="Calibri" panose="020F0502020204030204" pitchFamily="34" charset="0"/>
                <a:cs typeface="Arial" panose="020B0604020202020204" pitchFamily="34" charset="0"/>
              </a:rPr>
              <a:t> est augmenté ;c’est le cas de :</a:t>
            </a:r>
            <a:endParaRPr lang="fr-DZ" sz="24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buFont typeface="Courier New" panose="02070309020205020404" pitchFamily="49" charset="0"/>
              <a:buChar char="o"/>
            </a:pPr>
            <a:r>
              <a:rPr lang="fr-FR" dirty="0">
                <a:effectLst/>
                <a:latin typeface="Calibri" panose="020F0502020204030204" pitchFamily="34" charset="0"/>
                <a:ea typeface="Calibri" panose="020F0502020204030204" pitchFamily="34" charset="0"/>
                <a:cs typeface="Arial" panose="020B0604020202020204" pitchFamily="34" charset="0"/>
              </a:rPr>
              <a:t>L’insuffisance cardiaque</a:t>
            </a:r>
            <a:endParaRPr lang="fr-DZ"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43326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14963B-EDC8-7942-8434-46BA070B80A3}"/>
              </a:ext>
            </a:extLst>
          </p:cNvPr>
          <p:cNvSpPr>
            <a:spLocks noGrp="1"/>
          </p:cNvSpPr>
          <p:nvPr>
            <p:ph type="title"/>
          </p:nvPr>
        </p:nvSpPr>
        <p:spPr/>
        <p:txBody>
          <a:bodyPr/>
          <a:lstStyle/>
          <a:p>
            <a:endParaRPr lang="fr-DZ"/>
          </a:p>
        </p:txBody>
      </p:sp>
      <p:pic>
        <p:nvPicPr>
          <p:cNvPr id="5" name="Espace réservé du contenu 4">
            <a:extLst>
              <a:ext uri="{FF2B5EF4-FFF2-40B4-BE49-F238E27FC236}">
                <a16:creationId xmlns:a16="http://schemas.microsoft.com/office/drawing/2014/main" id="{8D1D2F99-8E80-7D4B-B506-7DC2F5125A69}"/>
              </a:ext>
            </a:extLst>
          </p:cNvPr>
          <p:cNvPicPr>
            <a:picLocks noGrp="1" noChangeAspect="1"/>
          </p:cNvPicPr>
          <p:nvPr>
            <p:ph idx="1"/>
          </p:nvPr>
        </p:nvPicPr>
        <p:blipFill>
          <a:blip r:embed="rId2"/>
          <a:stretch>
            <a:fillRect/>
          </a:stretch>
        </p:blipFill>
        <p:spPr>
          <a:xfrm>
            <a:off x="810492" y="-145473"/>
            <a:ext cx="10162308" cy="7003473"/>
          </a:xfrm>
        </p:spPr>
      </p:pic>
    </p:spTree>
    <p:extLst>
      <p:ext uri="{BB962C8B-B14F-4D97-AF65-F5344CB8AC3E}">
        <p14:creationId xmlns:p14="http://schemas.microsoft.com/office/powerpoint/2010/main" val="1599203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A013E3-FD8B-A141-BC6D-1AE8C7FB6A37}"/>
              </a:ext>
            </a:extLst>
          </p:cNvPr>
          <p:cNvSpPr>
            <a:spLocks noGrp="1"/>
          </p:cNvSpPr>
          <p:nvPr>
            <p:ph type="title"/>
          </p:nvPr>
        </p:nvSpPr>
        <p:spPr/>
        <p:txBody>
          <a:bodyPr/>
          <a:lstStyle/>
          <a:p>
            <a:r>
              <a:rPr lang="fr-FR" dirty="0" err="1"/>
              <a:t>T</a:t>
            </a:r>
            <a:r>
              <a:rPr lang="fr-DZ" dirty="0"/>
              <a:t>roubles de HD INTTRACELLULAIRRE dysnatrémie</a:t>
            </a:r>
          </a:p>
        </p:txBody>
      </p:sp>
      <p:sp>
        <p:nvSpPr>
          <p:cNvPr id="3" name="Espace réservé du contenu 2">
            <a:extLst>
              <a:ext uri="{FF2B5EF4-FFF2-40B4-BE49-F238E27FC236}">
                <a16:creationId xmlns:a16="http://schemas.microsoft.com/office/drawing/2014/main" id="{28CDB37F-D316-B64C-9CE0-0BA56709BE15}"/>
              </a:ext>
            </a:extLst>
          </p:cNvPr>
          <p:cNvSpPr>
            <a:spLocks noGrp="1"/>
          </p:cNvSpPr>
          <p:nvPr>
            <p:ph idx="1"/>
          </p:nvPr>
        </p:nvSpPr>
        <p:spPr/>
        <p:txBody>
          <a:bodyPr/>
          <a:lstStyle/>
          <a:p>
            <a:r>
              <a:rPr lang="fr-FR" sz="1800" b="1" dirty="0" err="1">
                <a:effectLst/>
                <a:latin typeface="Calibri" panose="020F0502020204030204" pitchFamily="34" charset="0"/>
              </a:rPr>
              <a:t>Déshydratation</a:t>
            </a:r>
            <a:r>
              <a:rPr lang="fr-FR" sz="1800" b="1" dirty="0">
                <a:effectLst/>
                <a:latin typeface="Calibri" panose="020F0502020204030204" pitchFamily="34" charset="0"/>
              </a:rPr>
              <a:t> intracellulaire :</a:t>
            </a:r>
            <a:br>
              <a:rPr lang="fr-FR" sz="1800" b="1" dirty="0">
                <a:effectLst/>
                <a:latin typeface="Calibri" panose="020F0502020204030204" pitchFamily="34" charset="0"/>
              </a:rPr>
            </a:br>
            <a:r>
              <a:rPr lang="fr-FR" sz="1800" b="1" dirty="0">
                <a:solidFill>
                  <a:srgbClr val="7F5E00"/>
                </a:solidFill>
                <a:effectLst/>
                <a:latin typeface="Calibri" panose="020F0502020204030204" pitchFamily="34" charset="0"/>
              </a:rPr>
              <a:t>La diminution du volume intracellulaire </a:t>
            </a:r>
            <a:r>
              <a:rPr lang="fr-FR" sz="1800" dirty="0">
                <a:effectLst/>
                <a:latin typeface="Calibri" panose="020F0502020204030204" pitchFamily="34" charset="0"/>
              </a:rPr>
              <a:t>est due à un mouvement d’eau des cellules vers le secteur extracellulaire secondaire à une </a:t>
            </a:r>
            <a:r>
              <a:rPr lang="fr-FR" sz="1800" dirty="0" err="1">
                <a:effectLst/>
                <a:latin typeface="Calibri" panose="020F0502020204030204" pitchFamily="34" charset="0"/>
              </a:rPr>
              <a:t>hyperosmolalite</a:t>
            </a:r>
            <a:r>
              <a:rPr lang="fr-FR" sz="1800" dirty="0">
                <a:effectLst/>
                <a:latin typeface="Calibri" panose="020F0502020204030204" pitchFamily="34" charset="0"/>
              </a:rPr>
              <a:t>́ plasmatique efficace (&gt; 300 </a:t>
            </a:r>
            <a:r>
              <a:rPr lang="fr-FR" sz="1800" dirty="0" err="1">
                <a:effectLst/>
                <a:latin typeface="Calibri" panose="020F0502020204030204" pitchFamily="34" charset="0"/>
              </a:rPr>
              <a:t>mOsm</a:t>
            </a:r>
            <a:r>
              <a:rPr lang="fr-FR" sz="1800" dirty="0">
                <a:effectLst/>
                <a:latin typeface="Calibri" panose="020F0502020204030204" pitchFamily="34" charset="0"/>
              </a:rPr>
              <a:t> kg).</a:t>
            </a:r>
            <a:br>
              <a:rPr lang="fr-FR" sz="1800" dirty="0">
                <a:effectLst/>
                <a:latin typeface="Calibri" panose="020F0502020204030204" pitchFamily="34" charset="0"/>
              </a:rPr>
            </a:br>
            <a:r>
              <a:rPr lang="fr-FR" sz="1800" dirty="0">
                <a:effectLst/>
                <a:latin typeface="Calibri" panose="020F0502020204030204" pitchFamily="34" charset="0"/>
              </a:rPr>
              <a:t>Elle est due à une perte nette d’eau libre (= bilan hydrique </a:t>
            </a:r>
            <a:r>
              <a:rPr lang="fr-FR" sz="1800" dirty="0" err="1">
                <a:effectLst/>
                <a:latin typeface="Calibri" panose="020F0502020204030204" pitchFamily="34" charset="0"/>
              </a:rPr>
              <a:t>négatif</a:t>
            </a:r>
            <a:r>
              <a:rPr lang="fr-FR" sz="1800" dirty="0">
                <a:effectLst/>
                <a:latin typeface="Calibri" panose="020F0502020204030204" pitchFamily="34" charset="0"/>
              </a:rPr>
              <a:t>) et se traduit habituellement par une </a:t>
            </a:r>
            <a:r>
              <a:rPr lang="fr-FR" sz="1800" dirty="0" err="1">
                <a:solidFill>
                  <a:srgbClr val="7F5E00"/>
                </a:solidFill>
                <a:effectLst/>
                <a:latin typeface="Calibri" panose="020F0502020204030204" pitchFamily="34" charset="0"/>
              </a:rPr>
              <a:t>hypernatrémie</a:t>
            </a:r>
            <a:r>
              <a:rPr lang="fr-FR" sz="1800" dirty="0">
                <a:solidFill>
                  <a:srgbClr val="7F5E00"/>
                </a:solidFill>
                <a:effectLst/>
                <a:latin typeface="Calibri" panose="020F0502020204030204" pitchFamily="34" charset="0"/>
              </a:rPr>
              <a:t>. </a:t>
            </a:r>
            <a:endParaRPr lang="fr-FR" dirty="0"/>
          </a:p>
          <a:p>
            <a:r>
              <a:rPr lang="fr-FR" sz="1800" b="1" dirty="0">
                <a:effectLst/>
                <a:latin typeface="Calibri" panose="020F0502020204030204" pitchFamily="34" charset="0"/>
              </a:rPr>
              <a:t>Hyperhydratation intracellulaire :</a:t>
            </a:r>
            <a:br>
              <a:rPr lang="fr-FR" sz="1800" b="1" dirty="0">
                <a:effectLst/>
                <a:latin typeface="Calibri" panose="020F0502020204030204" pitchFamily="34" charset="0"/>
              </a:rPr>
            </a:br>
            <a:r>
              <a:rPr lang="fr-FR" sz="1800" dirty="0">
                <a:effectLst/>
                <a:latin typeface="Calibri" panose="020F0502020204030204" pitchFamily="34" charset="0"/>
              </a:rPr>
              <a:t>L’augmentation du volume intracellulaire est due à </a:t>
            </a:r>
            <a:r>
              <a:rPr lang="fr-FR" sz="1800" dirty="0">
                <a:solidFill>
                  <a:srgbClr val="7F5E00"/>
                </a:solidFill>
                <a:effectLst/>
                <a:latin typeface="Calibri" panose="020F0502020204030204" pitchFamily="34" charset="0"/>
              </a:rPr>
              <a:t>un transfert d’eau du secteur extracellulaire vers le secteur </a:t>
            </a:r>
            <a:r>
              <a:rPr lang="fr-FR" sz="1800" dirty="0" err="1">
                <a:solidFill>
                  <a:srgbClr val="7F5E00"/>
                </a:solidFill>
                <a:effectLst/>
                <a:latin typeface="Calibri" panose="020F0502020204030204" pitchFamily="34" charset="0"/>
              </a:rPr>
              <a:t>intracel</a:t>
            </a:r>
            <a:r>
              <a:rPr lang="fr-FR" sz="1800" dirty="0">
                <a:solidFill>
                  <a:srgbClr val="7F5E00"/>
                </a:solidFill>
                <a:effectLst/>
                <a:latin typeface="Calibri" panose="020F0502020204030204" pitchFamily="34" charset="0"/>
              </a:rPr>
              <a:t>- </a:t>
            </a:r>
            <a:r>
              <a:rPr lang="fr-FR" sz="1800" dirty="0" err="1">
                <a:solidFill>
                  <a:srgbClr val="7F5E00"/>
                </a:solidFill>
                <a:effectLst/>
                <a:latin typeface="Calibri" panose="020F0502020204030204" pitchFamily="34" charset="0"/>
              </a:rPr>
              <a:t>lulaire</a:t>
            </a:r>
            <a:r>
              <a:rPr lang="fr-FR" sz="1800" dirty="0">
                <a:solidFill>
                  <a:srgbClr val="7F5E00"/>
                </a:solidFill>
                <a:effectLst/>
                <a:latin typeface="Calibri" panose="020F0502020204030204" pitchFamily="34" charset="0"/>
              </a:rPr>
              <a:t> du fait d’une hypo-</a:t>
            </a:r>
            <a:r>
              <a:rPr lang="fr-FR" sz="1800" dirty="0" err="1">
                <a:solidFill>
                  <a:srgbClr val="7F5E00"/>
                </a:solidFill>
                <a:effectLst/>
                <a:latin typeface="Calibri" panose="020F0502020204030204" pitchFamily="34" charset="0"/>
              </a:rPr>
              <a:t>osmolalite</a:t>
            </a:r>
            <a:r>
              <a:rPr lang="fr-FR" sz="1800" dirty="0">
                <a:solidFill>
                  <a:srgbClr val="7F5E00"/>
                </a:solidFill>
                <a:effectLst/>
                <a:latin typeface="Calibri" panose="020F0502020204030204" pitchFamily="34" charset="0"/>
              </a:rPr>
              <a:t>́ plasmatique. La traduction biologique en est toujours </a:t>
            </a:r>
            <a:endParaRPr lang="fr-FR" dirty="0"/>
          </a:p>
          <a:p>
            <a:r>
              <a:rPr lang="fr-FR" sz="1800" dirty="0">
                <a:solidFill>
                  <a:srgbClr val="7F5E00"/>
                </a:solidFill>
                <a:effectLst/>
                <a:latin typeface="Calibri" panose="020F0502020204030204" pitchFamily="34" charset="0"/>
              </a:rPr>
              <a:t>l’</a:t>
            </a:r>
            <a:r>
              <a:rPr lang="fr-FR" sz="1800" dirty="0" err="1">
                <a:solidFill>
                  <a:srgbClr val="7F5E00"/>
                </a:solidFill>
                <a:effectLst/>
                <a:latin typeface="Calibri" panose="020F0502020204030204" pitchFamily="34" charset="0"/>
              </a:rPr>
              <a:t>hyponatrémie</a:t>
            </a:r>
            <a:r>
              <a:rPr lang="fr-FR" sz="1800" dirty="0">
                <a:solidFill>
                  <a:srgbClr val="7F5E00"/>
                </a:solidFill>
                <a:effectLst/>
                <a:latin typeface="Calibri" panose="020F0502020204030204" pitchFamily="34" charset="0"/>
              </a:rPr>
              <a:t> ([Na+] &lt; 135 </a:t>
            </a:r>
            <a:r>
              <a:rPr lang="fr-FR" sz="1800" dirty="0" err="1">
                <a:solidFill>
                  <a:srgbClr val="7F5E00"/>
                </a:solidFill>
                <a:effectLst/>
                <a:latin typeface="Calibri" panose="020F0502020204030204" pitchFamily="34" charset="0"/>
              </a:rPr>
              <a:t>mmol</a:t>
            </a:r>
            <a:r>
              <a:rPr lang="fr-FR" sz="1800" dirty="0">
                <a:solidFill>
                  <a:srgbClr val="7F5E00"/>
                </a:solidFill>
                <a:effectLst/>
                <a:latin typeface="Calibri" panose="020F0502020204030204" pitchFamily="34" charset="0"/>
              </a:rPr>
              <a:t>/L) </a:t>
            </a:r>
            <a:endParaRPr lang="fr-FR" dirty="0"/>
          </a:p>
          <a:p>
            <a:endParaRPr lang="fr-DZ" dirty="0"/>
          </a:p>
        </p:txBody>
      </p:sp>
    </p:spTree>
    <p:extLst>
      <p:ext uri="{BB962C8B-B14F-4D97-AF65-F5344CB8AC3E}">
        <p14:creationId xmlns:p14="http://schemas.microsoft.com/office/powerpoint/2010/main" val="1320315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2FBB0F-D4A2-FE49-B5E4-BE5911636830}"/>
              </a:ext>
            </a:extLst>
          </p:cNvPr>
          <p:cNvSpPr>
            <a:spLocks noGrp="1"/>
          </p:cNvSpPr>
          <p:nvPr>
            <p:ph type="title"/>
          </p:nvPr>
        </p:nvSpPr>
        <p:spPr/>
        <p:txBody>
          <a:bodyPr/>
          <a:lstStyle/>
          <a:p>
            <a:endParaRPr lang="fr-DZ"/>
          </a:p>
        </p:txBody>
      </p:sp>
      <p:pic>
        <p:nvPicPr>
          <p:cNvPr id="5" name="Espace réservé du contenu 4">
            <a:extLst>
              <a:ext uri="{FF2B5EF4-FFF2-40B4-BE49-F238E27FC236}">
                <a16:creationId xmlns:a16="http://schemas.microsoft.com/office/drawing/2014/main" id="{61E3DD8E-8B81-974B-9A82-EE22ECC0E5B7}"/>
              </a:ext>
            </a:extLst>
          </p:cNvPr>
          <p:cNvPicPr>
            <a:picLocks noGrp="1" noChangeAspect="1"/>
          </p:cNvPicPr>
          <p:nvPr>
            <p:ph idx="1"/>
          </p:nvPr>
        </p:nvPicPr>
        <p:blipFill>
          <a:blip r:embed="rId2"/>
          <a:stretch>
            <a:fillRect/>
          </a:stretch>
        </p:blipFill>
        <p:spPr>
          <a:xfrm>
            <a:off x="1745674" y="-53772"/>
            <a:ext cx="8749144" cy="6909129"/>
          </a:xfrm>
        </p:spPr>
      </p:pic>
    </p:spTree>
    <p:extLst>
      <p:ext uri="{BB962C8B-B14F-4D97-AF65-F5344CB8AC3E}">
        <p14:creationId xmlns:p14="http://schemas.microsoft.com/office/powerpoint/2010/main" val="2455563443"/>
      </p:ext>
    </p:extLst>
  </p:cSld>
  <p:clrMapOvr>
    <a:masterClrMapping/>
  </p:clrMapOvr>
</p:sld>
</file>

<file path=ppt/theme/theme1.xml><?xml version="1.0" encoding="utf-8"?>
<a:theme xmlns:a="http://schemas.openxmlformats.org/drawingml/2006/main" name="Dividende">
  <a:themeElements>
    <a:clrScheme name="Dividende">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e">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{311CF51D-A56A-1E44-83E3-0FA35AD09C12}tf10001123</Template>
  <TotalTime>12473</TotalTime>
  <Words>1845</Words>
  <Application>Microsoft Macintosh PowerPoint</Application>
  <PresentationFormat>Grand écran</PresentationFormat>
  <Paragraphs>128</Paragraphs>
  <Slides>32</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32</vt:i4>
      </vt:variant>
    </vt:vector>
  </HeadingPairs>
  <TitlesOfParts>
    <vt:vector size="44" baseType="lpstr">
      <vt:lpstr>Arial</vt:lpstr>
      <vt:lpstr>Calibri</vt:lpstr>
      <vt:lpstr>Cambria</vt:lpstr>
      <vt:lpstr>Courier New</vt:lpstr>
      <vt:lpstr>Gill Sans MT</vt:lpstr>
      <vt:lpstr>SegoeUISymbol</vt:lpstr>
      <vt:lpstr>Symbol</vt:lpstr>
      <vt:lpstr>SymbolMT</vt:lpstr>
      <vt:lpstr>Times New Roman</vt:lpstr>
      <vt:lpstr>Wingdings</vt:lpstr>
      <vt:lpstr>Wingdings 2</vt:lpstr>
      <vt:lpstr>Dividende</vt:lpstr>
      <vt:lpstr>Physiologie rénale bilan du sodium et de l’eau</vt:lpstr>
      <vt:lpstr>programme</vt:lpstr>
      <vt:lpstr>Physiologie rénale</vt:lpstr>
      <vt:lpstr>imagerie</vt:lpstr>
      <vt:lpstr>Le néphron</vt:lpstr>
      <vt:lpstr>Présentation PowerPoint</vt:lpstr>
      <vt:lpstr>La physiologie rénale </vt:lpstr>
      <vt:lpstr>Présentation PowerPoint</vt:lpstr>
      <vt:lpstr>Transport tubulaire</vt:lpstr>
      <vt:lpstr>Présentation PowerPoint</vt:lpstr>
      <vt:lpstr>Anse large de henle</vt:lpstr>
      <vt:lpstr>Présentation PowerPoint</vt:lpstr>
      <vt:lpstr>Tube contourné distal</vt:lpstr>
      <vt:lpstr>Présentation PowerPoint</vt:lpstr>
      <vt:lpstr>Présentation PowerPoint</vt:lpstr>
      <vt:lpstr>Présentation PowerPoint</vt:lpstr>
      <vt:lpstr>Fontions endocrines </vt:lpstr>
      <vt:lpstr>¢ La rénine, sécrétée au niveau de l’appareil juxta-glomérulaire en réponse aux variations de la volémie, active par protéolyse l’angiotensinogène circulant d’origine hépatique ; l’enzyme de conversion transforme l’angiotensine I libérée en angiotensine II   L’angiotensine II exerce des effets vasoconstricteurs puissants (via son récepteur AT1) et stimule la sécrétion cortico-surrénalienne d’aldostérone, favorisant la rétention de Na et la sécrétion de K+ et de H+.  </vt:lpstr>
      <vt:lpstr>Anomalies du bilan d’eau et de sodium</vt:lpstr>
      <vt:lpstr>Généralités nA</vt:lpstr>
      <vt:lpstr>Présentation PowerPoint</vt:lpstr>
      <vt:lpstr>Présentation PowerPoint</vt:lpstr>
      <vt:lpstr>BilaN d’eau</vt:lpstr>
      <vt:lpstr>Généralités  bilan d’eau </vt:lpstr>
      <vt:lpstr>Présentation PowerPoint</vt:lpstr>
      <vt:lpstr>Présentation PowerPoint</vt:lpstr>
      <vt:lpstr>Troubles de rehydratation</vt:lpstr>
      <vt:lpstr>Troubles d’hydratation</vt:lpstr>
      <vt:lpstr>TROUBLES D’HYDRATATION EXTRACELLULAIRE</vt:lpstr>
      <vt:lpstr>Présentation PowerPoint</vt:lpstr>
      <vt:lpstr>Troubles de HD INTTRACELLULAIRRE dysnatrémie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Microsoft Office User</cp:lastModifiedBy>
  <cp:revision>36</cp:revision>
  <dcterms:created xsi:type="dcterms:W3CDTF">2025-04-26T09:39:24Z</dcterms:created>
  <dcterms:modified xsi:type="dcterms:W3CDTF">2025-05-12T18:49:07Z</dcterms:modified>
</cp:coreProperties>
</file>