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notesMasterIdLst>
    <p:notesMasterId r:id="rId54"/>
  </p:notesMasterIdLst>
  <p:sldIdLst>
    <p:sldId id="256" r:id="rId3"/>
    <p:sldId id="258" r:id="rId4"/>
    <p:sldId id="259" r:id="rId5"/>
    <p:sldId id="313" r:id="rId6"/>
    <p:sldId id="260" r:id="rId7"/>
    <p:sldId id="303" r:id="rId8"/>
    <p:sldId id="261" r:id="rId9"/>
    <p:sldId id="305" r:id="rId10"/>
    <p:sldId id="306" r:id="rId11"/>
    <p:sldId id="307" r:id="rId12"/>
    <p:sldId id="304" r:id="rId13"/>
    <p:sldId id="262" r:id="rId14"/>
    <p:sldId id="263" r:id="rId15"/>
    <p:sldId id="308" r:id="rId16"/>
    <p:sldId id="264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310" r:id="rId28"/>
    <p:sldId id="279" r:id="rId29"/>
    <p:sldId id="281" r:id="rId30"/>
    <p:sldId id="282" r:id="rId31"/>
    <p:sldId id="283" r:id="rId32"/>
    <p:sldId id="311" r:id="rId33"/>
    <p:sldId id="284" r:id="rId34"/>
    <p:sldId id="285" r:id="rId35"/>
    <p:sldId id="312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1608" y="17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ableStyles" Target="tableStyle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heme" Target="theme/theme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282049-A64A-43B2-AB6A-4C138B518080}" type="datetimeFigureOut">
              <a:rPr lang="fr-FR" smtClean="0"/>
              <a:t>23/11/2025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543300" y="946150"/>
            <a:ext cx="3606800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1069975" y="3640138"/>
            <a:ext cx="8553450" cy="29781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0558C3-0F7B-49FD-BD61-886292AABE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7926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Substance </a:t>
            </a:r>
            <a:r>
              <a:rPr lang="fr-FR" dirty="0" err="1"/>
              <a:t>granulo</a:t>
            </a:r>
            <a:r>
              <a:rPr lang="fr-FR" dirty="0"/>
              <a:t> filamenteuse : reste de ribosome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558C3-0F7B-49FD-BD61-886292AABEBA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5325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 u="heavy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 u="heavy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 u="heavy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497957" y="1991487"/>
            <a:ext cx="3811270" cy="3939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B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 u="heavy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8979" y="1237717"/>
            <a:ext cx="6655444" cy="2890550"/>
          </a:xfrm>
        </p:spPr>
        <p:txBody>
          <a:bodyPr anchor="b">
            <a:normAutofit/>
          </a:bodyPr>
          <a:lstStyle>
            <a:lvl1pPr algn="ctr">
              <a:defRPr sz="350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18979" y="4238756"/>
            <a:ext cx="6655444" cy="1559428"/>
          </a:xfrm>
        </p:spPr>
        <p:txBody>
          <a:bodyPr>
            <a:normAutofit/>
          </a:bodyPr>
          <a:lstStyle>
            <a:lvl1pPr marL="0" indent="0" algn="ctr">
              <a:buNone/>
              <a:defRPr sz="1579"/>
            </a:lvl1pPr>
            <a:lvl2pPr marL="401010" indent="0" algn="ctr">
              <a:buNone/>
              <a:defRPr sz="1754"/>
            </a:lvl2pPr>
            <a:lvl3pPr marL="802020" indent="0" algn="ctr">
              <a:buNone/>
              <a:defRPr sz="1579"/>
            </a:lvl3pPr>
            <a:lvl4pPr marL="1203030" indent="0" algn="ctr">
              <a:buNone/>
              <a:defRPr sz="1403"/>
            </a:lvl4pPr>
            <a:lvl5pPr marL="1604040" indent="0" algn="ctr">
              <a:buNone/>
              <a:defRPr sz="1403"/>
            </a:lvl5pPr>
            <a:lvl6pPr marL="2005051" indent="0" algn="ctr">
              <a:buNone/>
              <a:defRPr sz="1403"/>
            </a:lvl6pPr>
            <a:lvl7pPr marL="2406061" indent="0" algn="ctr">
              <a:buNone/>
              <a:defRPr sz="1403"/>
            </a:lvl7pPr>
            <a:lvl8pPr marL="2807071" indent="0" algn="ctr">
              <a:buNone/>
              <a:defRPr sz="1403"/>
            </a:lvl8pPr>
            <a:lvl9pPr marL="3208081" indent="0" algn="ctr">
              <a:buNone/>
              <a:defRPr sz="140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11/23/2025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621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11/23/2025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142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216" y="610516"/>
            <a:ext cx="7256233" cy="4420881"/>
          </a:xfrm>
        </p:spPr>
        <p:txBody>
          <a:bodyPr anchor="t">
            <a:normAutofit/>
          </a:bodyPr>
          <a:lstStyle>
            <a:lvl1pPr>
              <a:defRPr sz="4736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9215" y="5061158"/>
            <a:ext cx="7256233" cy="1526925"/>
          </a:xfrm>
        </p:spPr>
        <p:txBody>
          <a:bodyPr anchor="b">
            <a:normAutofit/>
          </a:bodyPr>
          <a:lstStyle>
            <a:lvl1pPr marL="0" indent="0">
              <a:buNone/>
              <a:defRPr sz="1754">
                <a:solidFill>
                  <a:schemeClr val="tx1"/>
                </a:solidFill>
              </a:defRPr>
            </a:lvl1pPr>
            <a:lvl2pPr marL="401010" indent="0">
              <a:buNone/>
              <a:defRPr sz="1754">
                <a:solidFill>
                  <a:schemeClr val="tx1">
                    <a:tint val="75000"/>
                  </a:schemeClr>
                </a:solidFill>
              </a:defRPr>
            </a:lvl2pPr>
            <a:lvl3pPr marL="802020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3pPr>
            <a:lvl4pPr marL="1203030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4pPr>
            <a:lvl5pPr marL="1604040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5pPr>
            <a:lvl6pPr marL="200505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6pPr>
            <a:lvl7pPr marL="240606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7pPr>
            <a:lvl8pPr marL="280707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8pPr>
            <a:lvl9pPr marL="320808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11/23/2025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544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344" y="605028"/>
            <a:ext cx="9420885" cy="12486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7343" y="2013259"/>
            <a:ext cx="4544695" cy="4798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13534" y="2013259"/>
            <a:ext cx="4544695" cy="4798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11/23/2025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795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670" y="603656"/>
            <a:ext cx="9424952" cy="126079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4670" y="1858991"/>
            <a:ext cx="4523809" cy="617372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754" b="1" cap="all" baseline="0"/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4670" y="2632214"/>
            <a:ext cx="4523809" cy="4152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13534" y="1858991"/>
            <a:ext cx="4546088" cy="617372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754" b="1" cap="all" baseline="0"/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13533" y="2632214"/>
            <a:ext cx="4546089" cy="4152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11/23/2025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406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11/23/2025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1547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11/23/2025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1637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759" y="610516"/>
            <a:ext cx="3153671" cy="1938137"/>
          </a:xfrm>
        </p:spPr>
        <p:txBody>
          <a:bodyPr anchor="t">
            <a:normAutofit/>
          </a:bodyPr>
          <a:lstStyle>
            <a:lvl1pPr>
              <a:defRPr sz="245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3567" y="610515"/>
            <a:ext cx="5507856" cy="6050280"/>
          </a:xfrm>
        </p:spPr>
        <p:txBody>
          <a:bodyPr>
            <a:normAutofit/>
          </a:bodyPr>
          <a:lstStyle>
            <a:lvl1pPr>
              <a:defRPr sz="2456"/>
            </a:lvl1pPr>
            <a:lvl2pPr>
              <a:defRPr sz="2105"/>
            </a:lvl2pPr>
            <a:lvl3pPr>
              <a:defRPr sz="1754"/>
            </a:lvl3pPr>
            <a:lvl4pPr>
              <a:defRPr sz="1579"/>
            </a:lvl4pPr>
            <a:lvl5pPr>
              <a:defRPr sz="1579"/>
            </a:lvl5pPr>
            <a:lvl6pPr>
              <a:defRPr sz="1754"/>
            </a:lvl6pPr>
            <a:lvl7pPr>
              <a:defRPr sz="1754"/>
            </a:lvl7pPr>
            <a:lvl8pPr>
              <a:defRPr sz="1754"/>
            </a:lvl8pPr>
            <a:lvl9pPr>
              <a:defRPr sz="175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3759" y="2548653"/>
            <a:ext cx="3153671" cy="4112143"/>
          </a:xfrm>
        </p:spPr>
        <p:txBody>
          <a:bodyPr anchor="t">
            <a:normAutofit/>
          </a:bodyPr>
          <a:lstStyle>
            <a:lvl1pPr marL="0" indent="0">
              <a:buNone/>
              <a:defRPr sz="1579"/>
            </a:lvl1pPr>
            <a:lvl2pPr marL="401010" indent="0">
              <a:buNone/>
              <a:defRPr sz="1228"/>
            </a:lvl2pPr>
            <a:lvl3pPr marL="802020" indent="0">
              <a:buNone/>
              <a:defRPr sz="1053"/>
            </a:lvl3pPr>
            <a:lvl4pPr marL="1203030" indent="0">
              <a:buNone/>
              <a:defRPr sz="877"/>
            </a:lvl4pPr>
            <a:lvl5pPr marL="1604040" indent="0">
              <a:buNone/>
              <a:defRPr sz="877"/>
            </a:lvl5pPr>
            <a:lvl6pPr marL="2005051" indent="0">
              <a:buNone/>
              <a:defRPr sz="877"/>
            </a:lvl6pPr>
            <a:lvl7pPr marL="2406061" indent="0">
              <a:buNone/>
              <a:defRPr sz="877"/>
            </a:lvl7pPr>
            <a:lvl8pPr marL="2807071" indent="0">
              <a:buNone/>
              <a:defRPr sz="877"/>
            </a:lvl8pPr>
            <a:lvl9pPr marL="3208081" indent="0">
              <a:buNone/>
              <a:defRPr sz="87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11/23/2025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509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303" y="615112"/>
            <a:ext cx="3153671" cy="2439690"/>
          </a:xfrm>
        </p:spPr>
        <p:txBody>
          <a:bodyPr anchor="t">
            <a:normAutofit/>
          </a:bodyPr>
          <a:lstStyle>
            <a:lvl1pPr>
              <a:defRPr sz="245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440953" y="724639"/>
            <a:ext cx="5686734" cy="6126927"/>
          </a:xfrm>
        </p:spPr>
        <p:txBody>
          <a:bodyPr/>
          <a:lstStyle>
            <a:lvl1pPr marL="0" indent="0">
              <a:buNone/>
              <a:defRPr sz="2807"/>
            </a:lvl1pPr>
            <a:lvl2pPr marL="401010" indent="0">
              <a:buNone/>
              <a:defRPr sz="2456"/>
            </a:lvl2pPr>
            <a:lvl3pPr marL="802020" indent="0">
              <a:buNone/>
              <a:defRPr sz="2105"/>
            </a:lvl3pPr>
            <a:lvl4pPr marL="1203030" indent="0">
              <a:buNone/>
              <a:defRPr sz="1754"/>
            </a:lvl4pPr>
            <a:lvl5pPr marL="1604040" indent="0">
              <a:buNone/>
              <a:defRPr sz="1754"/>
            </a:lvl5pPr>
            <a:lvl6pPr marL="2005051" indent="0">
              <a:buNone/>
              <a:defRPr sz="1754"/>
            </a:lvl6pPr>
            <a:lvl7pPr marL="2406061" indent="0">
              <a:buNone/>
              <a:defRPr sz="1754"/>
            </a:lvl7pPr>
            <a:lvl8pPr marL="2807071" indent="0">
              <a:buNone/>
              <a:defRPr sz="1754"/>
            </a:lvl8pPr>
            <a:lvl9pPr marL="3208081" indent="0">
              <a:buNone/>
              <a:defRPr sz="1754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4671" y="3116601"/>
            <a:ext cx="3144858" cy="3787642"/>
          </a:xfrm>
        </p:spPr>
        <p:txBody>
          <a:bodyPr anchor="b"/>
          <a:lstStyle>
            <a:lvl1pPr marL="0" indent="0">
              <a:buNone/>
              <a:defRPr sz="1403"/>
            </a:lvl1pPr>
            <a:lvl2pPr marL="401010" indent="0">
              <a:buNone/>
              <a:defRPr sz="1228"/>
            </a:lvl2pPr>
            <a:lvl3pPr marL="802020" indent="0">
              <a:buNone/>
              <a:defRPr sz="1053"/>
            </a:lvl3pPr>
            <a:lvl4pPr marL="1203030" indent="0">
              <a:buNone/>
              <a:defRPr sz="877"/>
            </a:lvl4pPr>
            <a:lvl5pPr marL="1604040" indent="0">
              <a:buNone/>
              <a:defRPr sz="877"/>
            </a:lvl5pPr>
            <a:lvl6pPr marL="2005051" indent="0">
              <a:buNone/>
              <a:defRPr sz="877"/>
            </a:lvl6pPr>
            <a:lvl7pPr marL="2406061" indent="0">
              <a:buNone/>
              <a:defRPr sz="877"/>
            </a:lvl7pPr>
            <a:lvl8pPr marL="2807071" indent="0">
              <a:buNone/>
              <a:defRPr sz="877"/>
            </a:lvl8pPr>
            <a:lvl9pPr marL="3208081" indent="0">
              <a:buNone/>
              <a:defRPr sz="87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11/23/2025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0326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343" y="605028"/>
            <a:ext cx="9223058" cy="124862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37343" y="1853657"/>
            <a:ext cx="9223058" cy="495816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11/23/2025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753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50600" y="637954"/>
            <a:ext cx="1795422" cy="617386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35171" y="637954"/>
            <a:ext cx="7715428" cy="61738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11/23/2025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463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41780" y="813626"/>
            <a:ext cx="7609838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 u="heavy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95841" y="1655684"/>
            <a:ext cx="4787265" cy="45205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343" y="605028"/>
            <a:ext cx="9344076" cy="12486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7343" y="1891851"/>
            <a:ext cx="9344077" cy="50659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0301" y="7116228"/>
            <a:ext cx="3064805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9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11/23/2025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85449" y="7116228"/>
            <a:ext cx="2460574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9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02376" y="7116228"/>
            <a:ext cx="376450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9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066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sldNum="0" hdr="0" ftr="0" dt="0"/>
  <p:txStyles>
    <p:titleStyle>
      <a:lvl1pPr algn="l" defTabSz="802020" rtl="0" eaLnBrk="1" latinLnBrk="0" hangingPunct="1">
        <a:lnSpc>
          <a:spcPct val="90000"/>
        </a:lnSpc>
        <a:spcBef>
          <a:spcPct val="0"/>
        </a:spcBef>
        <a:buNone/>
        <a:defRPr sz="3158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0505" indent="-200505" algn="l" defTabSz="802020" rtl="0" eaLnBrk="1" latinLnBrk="0" hangingPunct="1">
        <a:lnSpc>
          <a:spcPct val="120000"/>
        </a:lnSpc>
        <a:spcBef>
          <a:spcPts val="877"/>
        </a:spcBef>
        <a:buFont typeface="Arial" panose="020B0604020202020204" pitchFamily="34" charset="0"/>
        <a:buChar char="•"/>
        <a:defRPr sz="1754" kern="1200">
          <a:solidFill>
            <a:schemeClr val="tx1"/>
          </a:solidFill>
          <a:latin typeface="+mn-lt"/>
          <a:ea typeface="+mn-ea"/>
          <a:cs typeface="+mn-cs"/>
        </a:defRPr>
      </a:lvl1pPr>
      <a:lvl2pPr marL="401010" indent="-200505" algn="l" defTabSz="802020" rtl="0" eaLnBrk="1" latinLnBrk="0" hangingPunct="1">
        <a:lnSpc>
          <a:spcPct val="120000"/>
        </a:lnSpc>
        <a:spcBef>
          <a:spcPts val="439"/>
        </a:spcBef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2pPr>
      <a:lvl3pPr marL="601515" indent="-200505" algn="l" defTabSz="802020" rtl="0" eaLnBrk="1" latinLnBrk="0" hangingPunct="1">
        <a:lnSpc>
          <a:spcPct val="120000"/>
        </a:lnSpc>
        <a:spcBef>
          <a:spcPts val="439"/>
        </a:spcBef>
        <a:buFont typeface="Arial" panose="020B0604020202020204" pitchFamily="34" charset="0"/>
        <a:buChar char="•"/>
        <a:defRPr sz="1403" kern="1200">
          <a:solidFill>
            <a:schemeClr val="tx1"/>
          </a:solidFill>
          <a:latin typeface="+mn-lt"/>
          <a:ea typeface="+mn-ea"/>
          <a:cs typeface="+mn-cs"/>
        </a:defRPr>
      </a:lvl3pPr>
      <a:lvl4pPr marL="802020" indent="-200505" algn="l" defTabSz="802020" rtl="0" eaLnBrk="1" latinLnBrk="0" hangingPunct="1">
        <a:lnSpc>
          <a:spcPct val="120000"/>
        </a:lnSpc>
        <a:spcBef>
          <a:spcPts val="439"/>
        </a:spcBef>
        <a:buFont typeface="Arial" panose="020B0604020202020204" pitchFamily="34" charset="0"/>
        <a:buChar char="•"/>
        <a:defRPr sz="1228" kern="1200">
          <a:solidFill>
            <a:schemeClr val="tx1"/>
          </a:solidFill>
          <a:latin typeface="+mn-lt"/>
          <a:ea typeface="+mn-ea"/>
          <a:cs typeface="+mn-cs"/>
        </a:defRPr>
      </a:lvl4pPr>
      <a:lvl5pPr marL="1002525" indent="-200505" algn="l" defTabSz="802020" rtl="0" eaLnBrk="1" latinLnBrk="0" hangingPunct="1">
        <a:lnSpc>
          <a:spcPct val="120000"/>
        </a:lnSpc>
        <a:spcBef>
          <a:spcPts val="439"/>
        </a:spcBef>
        <a:buFont typeface="Arial" panose="020B0604020202020204" pitchFamily="34" charset="0"/>
        <a:buChar char="•"/>
        <a:defRPr sz="1053" kern="1200">
          <a:solidFill>
            <a:schemeClr val="tx1"/>
          </a:solidFill>
          <a:latin typeface="+mn-lt"/>
          <a:ea typeface="+mn-ea"/>
          <a:cs typeface="+mn-cs"/>
        </a:defRPr>
      </a:lvl5pPr>
      <a:lvl6pPr marL="2205556" indent="-200505" algn="l" defTabSz="802020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6pPr>
      <a:lvl7pPr marL="2606566" indent="-200505" algn="l" defTabSz="802020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7pPr>
      <a:lvl8pPr marL="3007576" indent="-200505" algn="l" defTabSz="802020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8pPr>
      <a:lvl9pPr marL="3408586" indent="-200505" algn="l" defTabSz="802020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0202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1pPr>
      <a:lvl2pPr marL="401010" algn="l" defTabSz="80202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2pPr>
      <a:lvl3pPr marL="802020" algn="l" defTabSz="80202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3pPr>
      <a:lvl4pPr marL="1203030" algn="l" defTabSz="80202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4pPr>
      <a:lvl5pPr marL="1604040" algn="l" defTabSz="80202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5pPr>
      <a:lvl6pPr marL="2005051" algn="l" defTabSz="80202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6pPr>
      <a:lvl7pPr marL="2406061" algn="l" defTabSz="80202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7pPr>
      <a:lvl8pPr marL="2807071" algn="l" defTabSz="80202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8pPr>
      <a:lvl9pPr marL="3208081" algn="l" defTabSz="80202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jp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47019" y="1647825"/>
            <a:ext cx="6799361" cy="204479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2069" marR="5080" indent="-40005">
              <a:lnSpc>
                <a:spcPct val="100000"/>
              </a:lnSpc>
              <a:spcBef>
                <a:spcPts val="105"/>
              </a:spcBef>
            </a:pPr>
            <a:r>
              <a:rPr sz="6600" b="0" u="none" spc="-155" dirty="0">
                <a:latin typeface="Times New Roman"/>
                <a:cs typeface="Times New Roman"/>
              </a:rPr>
              <a:t>HEMATOPOIESE </a:t>
            </a:r>
            <a:r>
              <a:rPr sz="6600" b="0" u="none" spc="-160" dirty="0">
                <a:latin typeface="Times New Roman"/>
                <a:cs typeface="Times New Roman"/>
              </a:rPr>
              <a:t>HEMATIMETRIE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93859" y="4314825"/>
            <a:ext cx="6614437" cy="101220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70"/>
              </a:spcBef>
              <a:tabLst>
                <a:tab pos="474980" algn="l"/>
              </a:tabLst>
            </a:pPr>
            <a:r>
              <a:rPr lang="fr-FR" sz="2800" b="1" spc="-25" dirty="0">
                <a:latin typeface="Calibri"/>
                <a:cs typeface="Calibri"/>
              </a:rPr>
              <a:t>Dr Zeroual Amel Oumniya</a:t>
            </a:r>
            <a:endParaRPr sz="2800" dirty="0">
              <a:latin typeface="Calibri"/>
              <a:cs typeface="Calibri"/>
            </a:endParaRPr>
          </a:p>
          <a:p>
            <a:pPr marL="38100" marR="30480" algn="ctr">
              <a:lnSpc>
                <a:spcPct val="120000"/>
              </a:lnSpc>
            </a:pPr>
            <a:r>
              <a:rPr lang="fr-FR" sz="2800" b="1" dirty="0" err="1">
                <a:latin typeface="Calibri"/>
                <a:cs typeface="Calibri"/>
              </a:rPr>
              <a:t>Medecin</a:t>
            </a:r>
            <a:r>
              <a:rPr lang="fr-FR" sz="2800" b="1" dirty="0">
                <a:latin typeface="Calibri"/>
                <a:cs typeface="Calibri"/>
              </a:rPr>
              <a:t> résidente en </a:t>
            </a:r>
            <a:r>
              <a:rPr lang="fr-FR" sz="2800" b="1" dirty="0" err="1">
                <a:latin typeface="Calibri"/>
                <a:cs typeface="Calibri"/>
              </a:rPr>
              <a:t>hemobiologie</a:t>
            </a:r>
            <a:r>
              <a:rPr lang="fr-FR" sz="2800" b="1" dirty="0">
                <a:latin typeface="Calibri"/>
                <a:cs typeface="Calibri"/>
              </a:rPr>
              <a:t> et TS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296"/>
    </mc:Choice>
    <mc:Fallback>
      <p:transition spd="slow" advTm="2729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14065">
              <a:lnSpc>
                <a:spcPct val="100000"/>
              </a:lnSpc>
              <a:spcBef>
                <a:spcPts val="100"/>
              </a:spcBef>
            </a:pPr>
            <a:r>
              <a:rPr b="0" u="heavy" spc="-2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Plan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0132" y="1991487"/>
            <a:ext cx="2177415" cy="225679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20"/>
              </a:spcBef>
            </a:pPr>
            <a:r>
              <a:rPr sz="2400" b="1" spc="-10" dirty="0">
                <a:solidFill>
                  <a:srgbClr val="BF0000"/>
                </a:solidFill>
                <a:latin typeface="Calibri"/>
                <a:cs typeface="Calibri"/>
              </a:rPr>
              <a:t>Hématopoïèse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2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spc="-10" dirty="0">
                <a:latin typeface="Calibri"/>
                <a:cs typeface="Calibri"/>
              </a:rPr>
              <a:t>Définition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spc="-20" dirty="0">
                <a:latin typeface="Calibri"/>
                <a:cs typeface="Calibri"/>
              </a:rPr>
              <a:t>Lieu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spc="-10" dirty="0">
                <a:latin typeface="Calibri"/>
                <a:cs typeface="Calibri"/>
              </a:rPr>
              <a:t>Hématopoïèse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spc="-10" dirty="0">
                <a:latin typeface="Calibri"/>
                <a:cs typeface="Calibri"/>
              </a:rPr>
              <a:t>Régulation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20"/>
              </a:spcBef>
            </a:pPr>
            <a:r>
              <a:rPr spc="-10" dirty="0"/>
              <a:t>Hématimétrie</a:t>
            </a:r>
          </a:p>
          <a:p>
            <a:pPr marL="354965" indent="-342265">
              <a:lnSpc>
                <a:spcPct val="100000"/>
              </a:lnSpc>
              <a:spcBef>
                <a:spcPts val="720"/>
              </a:spcBef>
              <a:buFont typeface="Arial MT"/>
              <a:buChar char="•"/>
              <a:tabLst>
                <a:tab pos="354965" algn="l"/>
              </a:tabLst>
            </a:pP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Définition</a:t>
            </a:r>
          </a:p>
          <a:p>
            <a:pPr marL="355600" marR="302895" indent="-342900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5600" algn="l"/>
              </a:tabLst>
            </a:pP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Méthodes</a:t>
            </a:r>
            <a:r>
              <a:rPr b="0" spc="-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b="0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mesure</a:t>
            </a:r>
            <a:r>
              <a:rPr b="0" spc="-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25" dirty="0">
                <a:solidFill>
                  <a:srgbClr val="000000"/>
                </a:solidFill>
                <a:latin typeface="Calibri"/>
                <a:cs typeface="Calibri"/>
              </a:rPr>
              <a:t>des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éléments</a:t>
            </a:r>
            <a:r>
              <a:rPr b="0" spc="-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figurés</a:t>
            </a:r>
            <a:r>
              <a:rPr b="0" spc="-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du</a:t>
            </a:r>
            <a:r>
              <a:rPr b="0" spc="-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20" dirty="0">
                <a:solidFill>
                  <a:srgbClr val="000000"/>
                </a:solidFill>
                <a:latin typeface="Calibri"/>
                <a:cs typeface="Calibri"/>
              </a:rPr>
              <a:t>sang</a:t>
            </a: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4965" algn="l"/>
              </a:tabLst>
            </a:pP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Etude</a:t>
            </a:r>
            <a:r>
              <a:rPr b="0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des</a:t>
            </a:r>
            <a:r>
              <a:rPr b="0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25" dirty="0">
                <a:solidFill>
                  <a:srgbClr val="000000"/>
                </a:solidFill>
                <a:latin typeface="Calibri"/>
                <a:cs typeface="Calibri"/>
              </a:rPr>
              <a:t>GR</a:t>
            </a: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4965" algn="l"/>
              </a:tabLst>
            </a:pP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Etude</a:t>
            </a:r>
            <a:r>
              <a:rPr b="0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des</a:t>
            </a:r>
            <a:r>
              <a:rPr b="0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25" dirty="0">
                <a:solidFill>
                  <a:srgbClr val="000000"/>
                </a:solidFill>
                <a:latin typeface="Calibri"/>
                <a:cs typeface="Calibri"/>
              </a:rPr>
              <a:t>GB</a:t>
            </a: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4965" algn="l"/>
              </a:tabLst>
            </a:pP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Etude</a:t>
            </a:r>
            <a:r>
              <a:rPr b="0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des</a:t>
            </a:r>
            <a:r>
              <a:rPr b="0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plaquettes</a:t>
            </a: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Font typeface="Arial MT"/>
              <a:buChar char="•"/>
              <a:tabLst>
                <a:tab pos="354965" algn="l"/>
              </a:tabLst>
            </a:pP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Ponction</a:t>
            </a:r>
            <a:r>
              <a:rPr b="0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b="0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moelle</a:t>
            </a:r>
            <a:r>
              <a:rPr b="0" spc="-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osseuse</a:t>
            </a: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4965" algn="l"/>
              </a:tabLst>
            </a:pP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Ponction</a:t>
            </a:r>
            <a:r>
              <a:rPr b="0" spc="-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biopsie</a:t>
            </a:r>
            <a:r>
              <a:rPr b="0" spc="-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osseuse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99544" y="3124448"/>
            <a:ext cx="408876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u="none" spc="-150" dirty="0">
                <a:latin typeface="Times New Roman"/>
                <a:cs typeface="Times New Roman"/>
              </a:rPr>
              <a:t>HEMATOPOIESE</a:t>
            </a:r>
          </a:p>
        </p:txBody>
      </p:sp>
      <p:sp>
        <p:nvSpPr>
          <p:cNvPr id="3" name="object 3"/>
          <p:cNvSpPr/>
          <p:nvPr/>
        </p:nvSpPr>
        <p:spPr>
          <a:xfrm>
            <a:off x="2834640" y="2554224"/>
            <a:ext cx="4954905" cy="1879600"/>
          </a:xfrm>
          <a:custGeom>
            <a:avLst/>
            <a:gdLst/>
            <a:ahLst/>
            <a:cxnLst/>
            <a:rect l="l" t="t" r="r" b="b"/>
            <a:pathLst>
              <a:path w="4954905" h="1879600">
                <a:moveTo>
                  <a:pt x="2852928" y="1866900"/>
                </a:moveTo>
                <a:lnTo>
                  <a:pt x="2100072" y="1866900"/>
                </a:lnTo>
                <a:lnTo>
                  <a:pt x="1859280" y="1854200"/>
                </a:lnTo>
                <a:lnTo>
                  <a:pt x="1741932" y="1828800"/>
                </a:lnTo>
                <a:lnTo>
                  <a:pt x="1514856" y="1803400"/>
                </a:lnTo>
                <a:lnTo>
                  <a:pt x="1406652" y="1778000"/>
                </a:lnTo>
                <a:lnTo>
                  <a:pt x="1299972" y="1765300"/>
                </a:lnTo>
                <a:lnTo>
                  <a:pt x="1196340" y="1739900"/>
                </a:lnTo>
                <a:lnTo>
                  <a:pt x="998220" y="1689100"/>
                </a:lnTo>
                <a:lnTo>
                  <a:pt x="815340" y="1638300"/>
                </a:lnTo>
                <a:lnTo>
                  <a:pt x="729996" y="1600200"/>
                </a:lnTo>
                <a:lnTo>
                  <a:pt x="647700" y="1574800"/>
                </a:lnTo>
                <a:lnTo>
                  <a:pt x="569976" y="1536700"/>
                </a:lnTo>
                <a:lnTo>
                  <a:pt x="496824" y="1498600"/>
                </a:lnTo>
                <a:lnTo>
                  <a:pt x="426720" y="1460500"/>
                </a:lnTo>
                <a:lnTo>
                  <a:pt x="362712" y="1422400"/>
                </a:lnTo>
                <a:lnTo>
                  <a:pt x="301752" y="1384300"/>
                </a:lnTo>
                <a:lnTo>
                  <a:pt x="246888" y="1346200"/>
                </a:lnTo>
                <a:lnTo>
                  <a:pt x="198120" y="1308100"/>
                </a:lnTo>
                <a:lnTo>
                  <a:pt x="152400" y="1270000"/>
                </a:lnTo>
                <a:lnTo>
                  <a:pt x="112776" y="1219200"/>
                </a:lnTo>
                <a:lnTo>
                  <a:pt x="79248" y="1168400"/>
                </a:lnTo>
                <a:lnTo>
                  <a:pt x="51816" y="1130300"/>
                </a:lnTo>
                <a:lnTo>
                  <a:pt x="28956" y="1079500"/>
                </a:lnTo>
                <a:lnTo>
                  <a:pt x="19812" y="1054100"/>
                </a:lnTo>
                <a:lnTo>
                  <a:pt x="12192" y="1028700"/>
                </a:lnTo>
                <a:lnTo>
                  <a:pt x="6096" y="1016000"/>
                </a:lnTo>
                <a:lnTo>
                  <a:pt x="0" y="965200"/>
                </a:lnTo>
                <a:lnTo>
                  <a:pt x="0" y="914400"/>
                </a:lnTo>
                <a:lnTo>
                  <a:pt x="6096" y="863600"/>
                </a:lnTo>
                <a:lnTo>
                  <a:pt x="19812" y="812800"/>
                </a:lnTo>
                <a:lnTo>
                  <a:pt x="50292" y="749300"/>
                </a:lnTo>
                <a:lnTo>
                  <a:pt x="79248" y="698500"/>
                </a:lnTo>
                <a:lnTo>
                  <a:pt x="112776" y="647700"/>
                </a:lnTo>
                <a:lnTo>
                  <a:pt x="152400" y="609600"/>
                </a:lnTo>
                <a:lnTo>
                  <a:pt x="196596" y="558800"/>
                </a:lnTo>
                <a:lnTo>
                  <a:pt x="246888" y="520700"/>
                </a:lnTo>
                <a:lnTo>
                  <a:pt x="301752" y="482600"/>
                </a:lnTo>
                <a:lnTo>
                  <a:pt x="361188" y="444500"/>
                </a:lnTo>
                <a:lnTo>
                  <a:pt x="426720" y="406400"/>
                </a:lnTo>
                <a:lnTo>
                  <a:pt x="495300" y="368300"/>
                </a:lnTo>
                <a:lnTo>
                  <a:pt x="569976" y="330200"/>
                </a:lnTo>
                <a:lnTo>
                  <a:pt x="647700" y="304800"/>
                </a:lnTo>
                <a:lnTo>
                  <a:pt x="728472" y="266700"/>
                </a:lnTo>
                <a:lnTo>
                  <a:pt x="815340" y="241300"/>
                </a:lnTo>
                <a:lnTo>
                  <a:pt x="905256" y="203200"/>
                </a:lnTo>
                <a:lnTo>
                  <a:pt x="998220" y="177800"/>
                </a:lnTo>
                <a:lnTo>
                  <a:pt x="1298448" y="101600"/>
                </a:lnTo>
                <a:lnTo>
                  <a:pt x="1405128" y="88900"/>
                </a:lnTo>
                <a:lnTo>
                  <a:pt x="1514856" y="63500"/>
                </a:lnTo>
                <a:lnTo>
                  <a:pt x="2100072" y="0"/>
                </a:lnTo>
                <a:lnTo>
                  <a:pt x="2852928" y="0"/>
                </a:lnTo>
                <a:lnTo>
                  <a:pt x="3093720" y="25400"/>
                </a:lnTo>
                <a:lnTo>
                  <a:pt x="2101596" y="25400"/>
                </a:lnTo>
                <a:lnTo>
                  <a:pt x="1519428" y="88900"/>
                </a:lnTo>
                <a:lnTo>
                  <a:pt x="1411224" y="114300"/>
                </a:lnTo>
                <a:lnTo>
                  <a:pt x="1304544" y="127000"/>
                </a:lnTo>
                <a:lnTo>
                  <a:pt x="1200912" y="152400"/>
                </a:lnTo>
                <a:lnTo>
                  <a:pt x="1005840" y="203200"/>
                </a:lnTo>
                <a:lnTo>
                  <a:pt x="912876" y="228600"/>
                </a:lnTo>
                <a:lnTo>
                  <a:pt x="824484" y="254000"/>
                </a:lnTo>
                <a:lnTo>
                  <a:pt x="739140" y="292100"/>
                </a:lnTo>
                <a:lnTo>
                  <a:pt x="656844" y="317500"/>
                </a:lnTo>
                <a:lnTo>
                  <a:pt x="580644" y="355600"/>
                </a:lnTo>
                <a:lnTo>
                  <a:pt x="507492" y="393700"/>
                </a:lnTo>
                <a:lnTo>
                  <a:pt x="438912" y="431800"/>
                </a:lnTo>
                <a:lnTo>
                  <a:pt x="376428" y="469900"/>
                </a:lnTo>
                <a:lnTo>
                  <a:pt x="316992" y="508000"/>
                </a:lnTo>
                <a:lnTo>
                  <a:pt x="263652" y="546100"/>
                </a:lnTo>
                <a:lnTo>
                  <a:pt x="214884" y="584200"/>
                </a:lnTo>
                <a:lnTo>
                  <a:pt x="170688" y="622300"/>
                </a:lnTo>
                <a:lnTo>
                  <a:pt x="132588" y="673100"/>
                </a:lnTo>
                <a:lnTo>
                  <a:pt x="100584" y="711200"/>
                </a:lnTo>
                <a:lnTo>
                  <a:pt x="73152" y="749300"/>
                </a:lnTo>
                <a:lnTo>
                  <a:pt x="51816" y="800100"/>
                </a:lnTo>
                <a:lnTo>
                  <a:pt x="36576" y="838200"/>
                </a:lnTo>
                <a:lnTo>
                  <a:pt x="27432" y="889000"/>
                </a:lnTo>
                <a:lnTo>
                  <a:pt x="24384" y="939800"/>
                </a:lnTo>
                <a:lnTo>
                  <a:pt x="25908" y="952500"/>
                </a:lnTo>
                <a:lnTo>
                  <a:pt x="27432" y="977900"/>
                </a:lnTo>
                <a:lnTo>
                  <a:pt x="36576" y="1028700"/>
                </a:lnTo>
                <a:lnTo>
                  <a:pt x="44196" y="1054100"/>
                </a:lnTo>
                <a:lnTo>
                  <a:pt x="51816" y="1066800"/>
                </a:lnTo>
                <a:lnTo>
                  <a:pt x="73152" y="1117600"/>
                </a:lnTo>
                <a:lnTo>
                  <a:pt x="99060" y="1155700"/>
                </a:lnTo>
                <a:lnTo>
                  <a:pt x="132588" y="1206500"/>
                </a:lnTo>
                <a:lnTo>
                  <a:pt x="170688" y="1244600"/>
                </a:lnTo>
                <a:lnTo>
                  <a:pt x="213360" y="1282700"/>
                </a:lnTo>
                <a:lnTo>
                  <a:pt x="262128" y="1333500"/>
                </a:lnTo>
                <a:lnTo>
                  <a:pt x="316992" y="1371600"/>
                </a:lnTo>
                <a:lnTo>
                  <a:pt x="374904" y="1409700"/>
                </a:lnTo>
                <a:lnTo>
                  <a:pt x="438912" y="1447800"/>
                </a:lnTo>
                <a:lnTo>
                  <a:pt x="507492" y="1473200"/>
                </a:lnTo>
                <a:lnTo>
                  <a:pt x="579120" y="1511300"/>
                </a:lnTo>
                <a:lnTo>
                  <a:pt x="656844" y="1549400"/>
                </a:lnTo>
                <a:lnTo>
                  <a:pt x="737616" y="1574800"/>
                </a:lnTo>
                <a:lnTo>
                  <a:pt x="822960" y="1612900"/>
                </a:lnTo>
                <a:lnTo>
                  <a:pt x="1005840" y="1663700"/>
                </a:lnTo>
                <a:lnTo>
                  <a:pt x="1200912" y="1714500"/>
                </a:lnTo>
                <a:lnTo>
                  <a:pt x="1409700" y="1765300"/>
                </a:lnTo>
                <a:lnTo>
                  <a:pt x="1630680" y="1790700"/>
                </a:lnTo>
                <a:lnTo>
                  <a:pt x="1744980" y="1816100"/>
                </a:lnTo>
                <a:lnTo>
                  <a:pt x="1862328" y="1816100"/>
                </a:lnTo>
                <a:lnTo>
                  <a:pt x="2101596" y="1841500"/>
                </a:lnTo>
                <a:lnTo>
                  <a:pt x="2225040" y="1841500"/>
                </a:lnTo>
                <a:lnTo>
                  <a:pt x="2350008" y="1854200"/>
                </a:lnTo>
                <a:lnTo>
                  <a:pt x="2974848" y="1854200"/>
                </a:lnTo>
                <a:lnTo>
                  <a:pt x="2852928" y="1866900"/>
                </a:lnTo>
                <a:close/>
              </a:path>
              <a:path w="4954905" h="1879600">
                <a:moveTo>
                  <a:pt x="2974848" y="1854200"/>
                </a:moveTo>
                <a:lnTo>
                  <a:pt x="2602992" y="1854200"/>
                </a:lnTo>
                <a:lnTo>
                  <a:pt x="2727960" y="1841500"/>
                </a:lnTo>
                <a:lnTo>
                  <a:pt x="2851404" y="1841500"/>
                </a:lnTo>
                <a:lnTo>
                  <a:pt x="3090672" y="1816100"/>
                </a:lnTo>
                <a:lnTo>
                  <a:pt x="3208020" y="1816100"/>
                </a:lnTo>
                <a:lnTo>
                  <a:pt x="3322320" y="1790700"/>
                </a:lnTo>
                <a:lnTo>
                  <a:pt x="3543300" y="1765300"/>
                </a:lnTo>
                <a:lnTo>
                  <a:pt x="3752088" y="1714500"/>
                </a:lnTo>
                <a:lnTo>
                  <a:pt x="3947160" y="1663700"/>
                </a:lnTo>
                <a:lnTo>
                  <a:pt x="4130040" y="1612900"/>
                </a:lnTo>
                <a:lnTo>
                  <a:pt x="4215384" y="1574800"/>
                </a:lnTo>
                <a:lnTo>
                  <a:pt x="4296156" y="1549400"/>
                </a:lnTo>
                <a:lnTo>
                  <a:pt x="4372356" y="1511300"/>
                </a:lnTo>
                <a:lnTo>
                  <a:pt x="4445508" y="1473200"/>
                </a:lnTo>
                <a:lnTo>
                  <a:pt x="4514088" y="1447800"/>
                </a:lnTo>
                <a:lnTo>
                  <a:pt x="4578096" y="1409700"/>
                </a:lnTo>
                <a:lnTo>
                  <a:pt x="4636008" y="1371600"/>
                </a:lnTo>
                <a:lnTo>
                  <a:pt x="4689348" y="1333500"/>
                </a:lnTo>
                <a:lnTo>
                  <a:pt x="4738116" y="1282700"/>
                </a:lnTo>
                <a:lnTo>
                  <a:pt x="4782312" y="1244600"/>
                </a:lnTo>
                <a:lnTo>
                  <a:pt x="4820412" y="1206500"/>
                </a:lnTo>
                <a:lnTo>
                  <a:pt x="4852416" y="1155700"/>
                </a:lnTo>
                <a:lnTo>
                  <a:pt x="4879848" y="1117600"/>
                </a:lnTo>
                <a:lnTo>
                  <a:pt x="4901184" y="1066800"/>
                </a:lnTo>
                <a:lnTo>
                  <a:pt x="4916424" y="1028700"/>
                </a:lnTo>
                <a:lnTo>
                  <a:pt x="4925568" y="977900"/>
                </a:lnTo>
                <a:lnTo>
                  <a:pt x="4928616" y="939800"/>
                </a:lnTo>
                <a:lnTo>
                  <a:pt x="4925568" y="889000"/>
                </a:lnTo>
                <a:lnTo>
                  <a:pt x="4916424" y="838200"/>
                </a:lnTo>
                <a:lnTo>
                  <a:pt x="4908804" y="825500"/>
                </a:lnTo>
                <a:lnTo>
                  <a:pt x="4901184" y="800100"/>
                </a:lnTo>
                <a:lnTo>
                  <a:pt x="4879848" y="749300"/>
                </a:lnTo>
                <a:lnTo>
                  <a:pt x="4853940" y="711200"/>
                </a:lnTo>
                <a:lnTo>
                  <a:pt x="4820412" y="673100"/>
                </a:lnTo>
                <a:lnTo>
                  <a:pt x="4782312" y="622300"/>
                </a:lnTo>
                <a:lnTo>
                  <a:pt x="4739640" y="584200"/>
                </a:lnTo>
                <a:lnTo>
                  <a:pt x="4690872" y="546100"/>
                </a:lnTo>
                <a:lnTo>
                  <a:pt x="4637532" y="508000"/>
                </a:lnTo>
                <a:lnTo>
                  <a:pt x="4578096" y="469900"/>
                </a:lnTo>
                <a:lnTo>
                  <a:pt x="4514088" y="431800"/>
                </a:lnTo>
                <a:lnTo>
                  <a:pt x="4445508" y="393700"/>
                </a:lnTo>
                <a:lnTo>
                  <a:pt x="4373880" y="355600"/>
                </a:lnTo>
                <a:lnTo>
                  <a:pt x="4296156" y="317500"/>
                </a:lnTo>
                <a:lnTo>
                  <a:pt x="4215384" y="292100"/>
                </a:lnTo>
                <a:lnTo>
                  <a:pt x="4130040" y="254000"/>
                </a:lnTo>
                <a:lnTo>
                  <a:pt x="3947160" y="203200"/>
                </a:lnTo>
                <a:lnTo>
                  <a:pt x="3752088" y="152400"/>
                </a:lnTo>
                <a:lnTo>
                  <a:pt x="3648456" y="127000"/>
                </a:lnTo>
                <a:lnTo>
                  <a:pt x="3543300" y="114300"/>
                </a:lnTo>
                <a:lnTo>
                  <a:pt x="3433572" y="88900"/>
                </a:lnTo>
                <a:lnTo>
                  <a:pt x="2851404" y="25400"/>
                </a:lnTo>
                <a:lnTo>
                  <a:pt x="3093720" y="25400"/>
                </a:lnTo>
                <a:lnTo>
                  <a:pt x="3438144" y="63500"/>
                </a:lnTo>
                <a:lnTo>
                  <a:pt x="3547872" y="88900"/>
                </a:lnTo>
                <a:lnTo>
                  <a:pt x="3653028" y="101600"/>
                </a:lnTo>
                <a:lnTo>
                  <a:pt x="3857244" y="152400"/>
                </a:lnTo>
                <a:lnTo>
                  <a:pt x="3954780" y="177800"/>
                </a:lnTo>
                <a:lnTo>
                  <a:pt x="4047744" y="203200"/>
                </a:lnTo>
                <a:lnTo>
                  <a:pt x="4137660" y="241300"/>
                </a:lnTo>
                <a:lnTo>
                  <a:pt x="4223004" y="266700"/>
                </a:lnTo>
                <a:lnTo>
                  <a:pt x="4305300" y="304800"/>
                </a:lnTo>
                <a:lnTo>
                  <a:pt x="4383024" y="330200"/>
                </a:lnTo>
                <a:lnTo>
                  <a:pt x="4457700" y="368300"/>
                </a:lnTo>
                <a:lnTo>
                  <a:pt x="4526280" y="406400"/>
                </a:lnTo>
                <a:lnTo>
                  <a:pt x="4590288" y="444500"/>
                </a:lnTo>
                <a:lnTo>
                  <a:pt x="4651248" y="482600"/>
                </a:lnTo>
                <a:lnTo>
                  <a:pt x="4706112" y="520700"/>
                </a:lnTo>
                <a:lnTo>
                  <a:pt x="4756404" y="558800"/>
                </a:lnTo>
                <a:lnTo>
                  <a:pt x="4800600" y="609600"/>
                </a:lnTo>
                <a:lnTo>
                  <a:pt x="4840224" y="647700"/>
                </a:lnTo>
                <a:lnTo>
                  <a:pt x="4873752" y="698500"/>
                </a:lnTo>
                <a:lnTo>
                  <a:pt x="4902708" y="736600"/>
                </a:lnTo>
                <a:lnTo>
                  <a:pt x="4924044" y="787400"/>
                </a:lnTo>
                <a:lnTo>
                  <a:pt x="4940808" y="838200"/>
                </a:lnTo>
                <a:lnTo>
                  <a:pt x="4953000" y="914400"/>
                </a:lnTo>
                <a:lnTo>
                  <a:pt x="4954524" y="939800"/>
                </a:lnTo>
                <a:lnTo>
                  <a:pt x="4953000" y="965200"/>
                </a:lnTo>
                <a:lnTo>
                  <a:pt x="4946904" y="1003300"/>
                </a:lnTo>
                <a:lnTo>
                  <a:pt x="4933188" y="1054100"/>
                </a:lnTo>
                <a:lnTo>
                  <a:pt x="4902708" y="1130300"/>
                </a:lnTo>
                <a:lnTo>
                  <a:pt x="4873752" y="1168400"/>
                </a:lnTo>
                <a:lnTo>
                  <a:pt x="4840224" y="1219200"/>
                </a:lnTo>
                <a:lnTo>
                  <a:pt x="4800600" y="1257300"/>
                </a:lnTo>
                <a:lnTo>
                  <a:pt x="4756404" y="1308100"/>
                </a:lnTo>
                <a:lnTo>
                  <a:pt x="4706112" y="1346200"/>
                </a:lnTo>
                <a:lnTo>
                  <a:pt x="4651248" y="1384300"/>
                </a:lnTo>
                <a:lnTo>
                  <a:pt x="4591812" y="1422400"/>
                </a:lnTo>
                <a:lnTo>
                  <a:pt x="4526280" y="1460500"/>
                </a:lnTo>
                <a:lnTo>
                  <a:pt x="4457700" y="1498600"/>
                </a:lnTo>
                <a:lnTo>
                  <a:pt x="4384548" y="1536700"/>
                </a:lnTo>
                <a:lnTo>
                  <a:pt x="4305300" y="1574800"/>
                </a:lnTo>
                <a:lnTo>
                  <a:pt x="4224528" y="1600200"/>
                </a:lnTo>
                <a:lnTo>
                  <a:pt x="4137660" y="1638300"/>
                </a:lnTo>
                <a:lnTo>
                  <a:pt x="3954780" y="1689100"/>
                </a:lnTo>
                <a:lnTo>
                  <a:pt x="3758184" y="1739900"/>
                </a:lnTo>
                <a:lnTo>
                  <a:pt x="3654552" y="1765300"/>
                </a:lnTo>
                <a:lnTo>
                  <a:pt x="3547872" y="1778000"/>
                </a:lnTo>
                <a:lnTo>
                  <a:pt x="3438144" y="1803400"/>
                </a:lnTo>
                <a:lnTo>
                  <a:pt x="2974848" y="1854200"/>
                </a:lnTo>
                <a:close/>
              </a:path>
              <a:path w="4954905" h="1879600">
                <a:moveTo>
                  <a:pt x="2604516" y="1879600"/>
                </a:moveTo>
                <a:lnTo>
                  <a:pt x="2350008" y="1879600"/>
                </a:lnTo>
                <a:lnTo>
                  <a:pt x="2223516" y="1866900"/>
                </a:lnTo>
                <a:lnTo>
                  <a:pt x="2729484" y="1866900"/>
                </a:lnTo>
                <a:lnTo>
                  <a:pt x="2604516" y="18796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9BE3D51-37DB-AE5E-EA68-F662918C3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7225"/>
            <a:ext cx="10693400" cy="661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873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0530">
              <a:lnSpc>
                <a:spcPct val="100000"/>
              </a:lnSpc>
              <a:spcBef>
                <a:spcPts val="100"/>
              </a:spcBef>
            </a:pPr>
            <a:r>
              <a:rPr dirty="0"/>
              <a:t>Définition</a:t>
            </a:r>
            <a:r>
              <a:rPr spc="-15" dirty="0"/>
              <a:t> </a:t>
            </a:r>
            <a:r>
              <a:rPr dirty="0"/>
              <a:t>de</a:t>
            </a:r>
            <a:r>
              <a:rPr spc="-5" dirty="0"/>
              <a:t> </a:t>
            </a:r>
            <a:r>
              <a:rPr spc="-10" dirty="0"/>
              <a:t>l’hématopoïése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50900" y="1862429"/>
            <a:ext cx="9296400" cy="23500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0000"/>
              </a:lnSpc>
              <a:spcBef>
                <a:spcPts val="100"/>
              </a:spcBef>
            </a:pPr>
            <a:r>
              <a:rPr lang="fr-FR" sz="3200" b="1" dirty="0">
                <a:latin typeface="Calibri"/>
                <a:cs typeface="Calibri"/>
              </a:rPr>
              <a:t>Mécanismes physiologiques assurant  la  production et le renouvellement continu et régulé des cellules sanguines.</a:t>
            </a:r>
          </a:p>
          <a:p>
            <a:pPr marL="12700" marR="5080" algn="just">
              <a:lnSpc>
                <a:spcPct val="120000"/>
              </a:lnSpc>
              <a:spcBef>
                <a:spcPts val="100"/>
              </a:spcBef>
            </a:pP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19A120D-6827-B58B-96A6-F3B4B5678F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FA8278F-E952-DF1C-6E50-F138AEF167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168" y="999737"/>
            <a:ext cx="7983064" cy="556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88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310132" y="1844505"/>
            <a:ext cx="7868284" cy="364587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Lieu</a:t>
            </a:r>
            <a:r>
              <a:rPr sz="32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32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spc="-10" dirty="0" err="1">
                <a:solidFill>
                  <a:srgbClr val="FF0000"/>
                </a:solidFill>
                <a:latin typeface="Calibri"/>
                <a:cs typeface="Calibri"/>
              </a:rPr>
              <a:t>l’hématopoïése</a:t>
            </a:r>
            <a:r>
              <a:rPr sz="3200" spc="-10" dirty="0">
                <a:latin typeface="Calibri"/>
                <a:cs typeface="Calibri"/>
              </a:rPr>
              <a:t>:</a:t>
            </a:r>
            <a:endParaRPr lang="fr-FR" sz="3200" spc="-1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lang="fr-FR" sz="3200" dirty="0">
                <a:latin typeface="Calibri"/>
                <a:cs typeface="Calibri"/>
              </a:rPr>
              <a:t>Chez l’embryon on distingue 3 périodes :</a:t>
            </a:r>
          </a:p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lang="fr-FR" sz="3200" dirty="0">
                <a:latin typeface="Calibri"/>
                <a:cs typeface="Calibri"/>
              </a:rPr>
              <a:t>Mésenchymateux.</a:t>
            </a:r>
          </a:p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lang="fr-FR" sz="3200" dirty="0">
                <a:latin typeface="Calibri"/>
                <a:cs typeface="Calibri"/>
              </a:rPr>
              <a:t>Hépatosplénique.</a:t>
            </a:r>
          </a:p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lang="fr-FR" sz="3200" dirty="0">
                <a:latin typeface="Calibri"/>
                <a:cs typeface="Calibri"/>
              </a:rPr>
              <a:t>Médullaire.</a:t>
            </a:r>
          </a:p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lang="fr-FR" sz="3200" dirty="0">
                <a:latin typeface="Calibri"/>
                <a:cs typeface="Calibri"/>
              </a:rPr>
              <a:t>	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25318FE-CA04-665B-C082-3E9521A55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A27A728A-EF7F-BB3E-A678-D0E1C6AD8678}"/>
              </a:ext>
            </a:extLst>
          </p:cNvPr>
          <p:cNvSpPr txBox="1"/>
          <p:nvPr/>
        </p:nvSpPr>
        <p:spPr>
          <a:xfrm>
            <a:off x="1310132" y="1844505"/>
            <a:ext cx="7868284" cy="390748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Lieu</a:t>
            </a:r>
            <a:r>
              <a:rPr sz="32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32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spc="-10" dirty="0" err="1">
                <a:solidFill>
                  <a:srgbClr val="FF0000"/>
                </a:solidFill>
                <a:latin typeface="Calibri"/>
                <a:cs typeface="Calibri"/>
              </a:rPr>
              <a:t>l’hématopoïése</a:t>
            </a:r>
            <a:r>
              <a:rPr sz="3200" spc="-10" dirty="0">
                <a:latin typeface="Calibri"/>
                <a:cs typeface="Calibri"/>
              </a:rPr>
              <a:t>:</a:t>
            </a:r>
            <a:endParaRPr lang="fr-FR" sz="3200" spc="-1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lang="fr-FR" sz="3200" dirty="0">
                <a:latin typeface="Calibri"/>
                <a:cs typeface="Calibri"/>
              </a:rPr>
              <a:t>Mésenchymateux :</a:t>
            </a:r>
          </a:p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lang="fr-FR" sz="3200" dirty="0">
                <a:latin typeface="Calibri"/>
                <a:cs typeface="Calibri"/>
              </a:rPr>
              <a:t>Chez l’embryon (aux environ du 18ème jour ( 20 – 2 ) ), l'érythropoïèse débutée dans les îlots de Wolf et Pander, est </a:t>
            </a:r>
            <a:r>
              <a:rPr lang="fr-FR" sz="3200" dirty="0" err="1">
                <a:latin typeface="Calibri"/>
                <a:cs typeface="Calibri"/>
              </a:rPr>
              <a:t>intra-vasculaire</a:t>
            </a:r>
            <a:r>
              <a:rPr lang="fr-FR" sz="3200" dirty="0">
                <a:latin typeface="Calibri"/>
                <a:cs typeface="Calibri"/>
              </a:rPr>
              <a:t> dans le mésoderme</a:t>
            </a:r>
          </a:p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lang="fr-FR" sz="3200" dirty="0">
                <a:latin typeface="Calibri"/>
                <a:cs typeface="Calibri"/>
              </a:rPr>
              <a:t>	</a:t>
            </a:r>
            <a:endParaRPr sz="3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2139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2C9889F-CCC9-532A-5F58-4F6128FE6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3344CF0B-6454-AE87-EF43-12B3DE219939}"/>
              </a:ext>
            </a:extLst>
          </p:cNvPr>
          <p:cNvSpPr txBox="1"/>
          <p:nvPr/>
        </p:nvSpPr>
        <p:spPr>
          <a:xfrm>
            <a:off x="1310132" y="1844505"/>
            <a:ext cx="7868284" cy="292259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Lieu</a:t>
            </a:r>
            <a:r>
              <a:rPr sz="32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32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spc="-10" dirty="0" err="1">
                <a:solidFill>
                  <a:srgbClr val="FF0000"/>
                </a:solidFill>
                <a:latin typeface="Calibri"/>
                <a:cs typeface="Calibri"/>
              </a:rPr>
              <a:t>l’hématopoïése</a:t>
            </a:r>
            <a:r>
              <a:rPr sz="3200" spc="-10" dirty="0">
                <a:latin typeface="Calibri"/>
                <a:cs typeface="Calibri"/>
              </a:rPr>
              <a:t>:</a:t>
            </a:r>
            <a:endParaRPr lang="fr-FR" sz="3200" spc="-1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lang="fr-FR" sz="3200" dirty="0">
                <a:latin typeface="Calibri"/>
                <a:cs typeface="Calibri"/>
              </a:rPr>
              <a:t>Hépatosplénique.</a:t>
            </a:r>
          </a:p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lang="fr-FR" sz="3200" dirty="0">
                <a:latin typeface="Calibri"/>
                <a:cs typeface="Calibri"/>
              </a:rPr>
              <a:t>A la fin du 2ème mois , </a:t>
            </a:r>
          </a:p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lang="fr-FR" sz="3200" dirty="0">
                <a:latin typeface="Calibri"/>
                <a:cs typeface="Calibri"/>
              </a:rPr>
              <a:t>elle devient viscérale, essentiellement </a:t>
            </a:r>
            <a:r>
              <a:rPr lang="fr-FR" sz="3200" dirty="0" err="1">
                <a:latin typeface="Calibri"/>
                <a:cs typeface="Calibri"/>
              </a:rPr>
              <a:t>hépato-splénique</a:t>
            </a:r>
            <a:r>
              <a:rPr lang="fr-FR" sz="3200" dirty="0">
                <a:latin typeface="Calibri"/>
                <a:cs typeface="Calibri"/>
              </a:rPr>
              <a:t> 	</a:t>
            </a:r>
            <a:endParaRPr sz="3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04899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D2E1A28-8268-FC92-5074-A625A9E40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EA1CAD59-0E8C-B65F-17E9-96B025C58FF1}"/>
              </a:ext>
            </a:extLst>
          </p:cNvPr>
          <p:cNvSpPr txBox="1"/>
          <p:nvPr/>
        </p:nvSpPr>
        <p:spPr>
          <a:xfrm>
            <a:off x="1310132" y="1844505"/>
            <a:ext cx="7868284" cy="3415037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Lieu</a:t>
            </a:r>
            <a:r>
              <a:rPr sz="32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32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spc="-10" dirty="0" err="1">
                <a:solidFill>
                  <a:srgbClr val="FF0000"/>
                </a:solidFill>
                <a:latin typeface="Calibri"/>
                <a:cs typeface="Calibri"/>
              </a:rPr>
              <a:t>l’hématopoïése</a:t>
            </a:r>
            <a:r>
              <a:rPr sz="3200" spc="-10" dirty="0">
                <a:latin typeface="Calibri"/>
                <a:cs typeface="Calibri"/>
              </a:rPr>
              <a:t>:</a:t>
            </a:r>
            <a:endParaRPr lang="fr-FR" sz="3200" spc="-1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lang="fr-FR" sz="3200" dirty="0">
                <a:latin typeface="Calibri"/>
                <a:cs typeface="Calibri"/>
              </a:rPr>
              <a:t>Médullaire.</a:t>
            </a:r>
          </a:p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lang="fr-FR" sz="3200" dirty="0">
                <a:latin typeface="Calibri"/>
                <a:cs typeface="Calibri"/>
              </a:rPr>
              <a:t>A la fin du 2ème trimestre </a:t>
            </a:r>
          </a:p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lang="fr-FR" sz="3200" dirty="0">
                <a:latin typeface="Calibri"/>
                <a:cs typeface="Calibri"/>
              </a:rPr>
              <a:t>elle se localise définitivement et exclusivement au niveau de la MO (colonisation progressive  jusqu'au 9 mois), </a:t>
            </a:r>
          </a:p>
        </p:txBody>
      </p:sp>
    </p:spTree>
    <p:extLst>
      <p:ext uri="{BB962C8B-B14F-4D97-AF65-F5344CB8AC3E}">
        <p14:creationId xmlns:p14="http://schemas.microsoft.com/office/powerpoint/2010/main" val="11906261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C0B5190-B7F0-2BB8-C66C-983F9B56C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40CDB72F-99FC-314C-3894-4100734777C8}"/>
              </a:ext>
            </a:extLst>
          </p:cNvPr>
          <p:cNvSpPr txBox="1"/>
          <p:nvPr/>
        </p:nvSpPr>
        <p:spPr>
          <a:xfrm>
            <a:off x="1310132" y="1844505"/>
            <a:ext cx="7868284" cy="2299347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Lieu</a:t>
            </a:r>
            <a:r>
              <a:rPr sz="32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32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FF0000"/>
                </a:solidFill>
                <a:latin typeface="Calibri"/>
                <a:cs typeface="Calibri"/>
              </a:rPr>
              <a:t>l’hématopoïése</a:t>
            </a:r>
            <a:r>
              <a:rPr sz="3200" spc="-10" dirty="0">
                <a:latin typeface="Calibri"/>
                <a:cs typeface="Calibri"/>
              </a:rPr>
              <a:t>:</a:t>
            </a:r>
            <a:endParaRPr sz="3200" dirty="0">
              <a:latin typeface="Calibri"/>
              <a:cs typeface="Calibri"/>
            </a:endParaRPr>
          </a:p>
          <a:p>
            <a:pPr marL="12700" marR="5080">
              <a:lnSpc>
                <a:spcPts val="3820"/>
              </a:lnSpc>
              <a:spcBef>
                <a:spcPts val="880"/>
              </a:spcBef>
              <a:tabLst>
                <a:tab pos="355600" algn="l"/>
                <a:tab pos="446405" algn="l"/>
              </a:tabLst>
            </a:pPr>
            <a:r>
              <a:rPr sz="3200" dirty="0">
                <a:latin typeface="Calibri"/>
                <a:cs typeface="Calibri"/>
              </a:rPr>
              <a:t>	</a:t>
            </a:r>
            <a:r>
              <a:rPr sz="3200" dirty="0" err="1">
                <a:latin typeface="Calibri"/>
                <a:cs typeface="Calibri"/>
              </a:rPr>
              <a:t>adulte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lang="fr-FR" sz="3200" spc="-20" dirty="0">
                <a:latin typeface="Symbol"/>
                <a:cs typeface="Calibri"/>
              </a:rPr>
              <a:t>:</a:t>
            </a:r>
          </a:p>
          <a:p>
            <a:pPr marL="12700" marR="5080">
              <a:lnSpc>
                <a:spcPts val="3820"/>
              </a:lnSpc>
              <a:spcBef>
                <a:spcPts val="880"/>
              </a:spcBef>
              <a:tabLst>
                <a:tab pos="355600" algn="l"/>
                <a:tab pos="446405" algn="l"/>
              </a:tabLst>
            </a:pPr>
            <a:r>
              <a:rPr lang="fr-FR" sz="3200" dirty="0">
                <a:latin typeface="Calibri"/>
                <a:cs typeface="Calibri"/>
              </a:rPr>
              <a:t>moelle osseuse des os courts, os plats, tête des os longs</a:t>
            </a:r>
            <a:endParaRPr sz="3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4454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05A7E2C2-6BE3-A374-E8E5-736C005BA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377" y="1485579"/>
            <a:ext cx="9640645" cy="459169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73144" y="1959356"/>
            <a:ext cx="243459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0" u="none" spc="-10" dirty="0">
                <a:solidFill>
                  <a:srgbClr val="000000"/>
                </a:solidFill>
                <a:latin typeface="Calibri"/>
                <a:cs typeface="Calibri"/>
              </a:rPr>
              <a:t>Hématopoïèse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475736" y="2496311"/>
            <a:ext cx="3600450" cy="856615"/>
          </a:xfrm>
          <a:custGeom>
            <a:avLst/>
            <a:gdLst/>
            <a:ahLst/>
            <a:cxnLst/>
            <a:rect l="l" t="t" r="r" b="b"/>
            <a:pathLst>
              <a:path w="3600450" h="856614">
                <a:moveTo>
                  <a:pt x="3600043" y="707504"/>
                </a:moveTo>
                <a:lnTo>
                  <a:pt x="3599815" y="700100"/>
                </a:lnTo>
                <a:lnTo>
                  <a:pt x="3596716" y="693547"/>
                </a:lnTo>
                <a:lnTo>
                  <a:pt x="3591052" y="688860"/>
                </a:lnTo>
                <a:lnTo>
                  <a:pt x="3583787" y="685952"/>
                </a:lnTo>
                <a:lnTo>
                  <a:pt x="3576383" y="686193"/>
                </a:lnTo>
                <a:lnTo>
                  <a:pt x="3569830" y="689279"/>
                </a:lnTo>
                <a:lnTo>
                  <a:pt x="3565144" y="694956"/>
                </a:lnTo>
                <a:lnTo>
                  <a:pt x="3533330" y="749160"/>
                </a:lnTo>
                <a:lnTo>
                  <a:pt x="3533432" y="714768"/>
                </a:lnTo>
                <a:lnTo>
                  <a:pt x="3533521" y="685952"/>
                </a:lnTo>
                <a:lnTo>
                  <a:pt x="3534664" y="285000"/>
                </a:lnTo>
                <a:lnTo>
                  <a:pt x="3514852" y="285000"/>
                </a:lnTo>
                <a:lnTo>
                  <a:pt x="3514852" y="268224"/>
                </a:lnTo>
                <a:lnTo>
                  <a:pt x="1675485" y="267411"/>
                </a:lnTo>
                <a:lnTo>
                  <a:pt x="1676908" y="0"/>
                </a:lnTo>
                <a:lnTo>
                  <a:pt x="1638808" y="0"/>
                </a:lnTo>
                <a:lnTo>
                  <a:pt x="1637385" y="267398"/>
                </a:lnTo>
                <a:lnTo>
                  <a:pt x="85852" y="266700"/>
                </a:lnTo>
                <a:lnTo>
                  <a:pt x="85852" y="285000"/>
                </a:lnTo>
                <a:lnTo>
                  <a:pt x="67564" y="285000"/>
                </a:lnTo>
                <a:lnTo>
                  <a:pt x="66230" y="748461"/>
                </a:lnTo>
                <a:lnTo>
                  <a:pt x="35560" y="694956"/>
                </a:lnTo>
                <a:lnTo>
                  <a:pt x="30226" y="689279"/>
                </a:lnTo>
                <a:lnTo>
                  <a:pt x="23749" y="686193"/>
                </a:lnTo>
                <a:lnTo>
                  <a:pt x="16700" y="685952"/>
                </a:lnTo>
                <a:lnTo>
                  <a:pt x="9652" y="688860"/>
                </a:lnTo>
                <a:lnTo>
                  <a:pt x="3949" y="693547"/>
                </a:lnTo>
                <a:lnTo>
                  <a:pt x="698" y="700100"/>
                </a:lnTo>
                <a:lnTo>
                  <a:pt x="0" y="707504"/>
                </a:lnTo>
                <a:lnTo>
                  <a:pt x="2032" y="714768"/>
                </a:lnTo>
                <a:lnTo>
                  <a:pt x="85852" y="856500"/>
                </a:lnTo>
                <a:lnTo>
                  <a:pt x="107086" y="819924"/>
                </a:lnTo>
                <a:lnTo>
                  <a:pt x="168148" y="714768"/>
                </a:lnTo>
                <a:lnTo>
                  <a:pt x="171043" y="707504"/>
                </a:lnTo>
                <a:lnTo>
                  <a:pt x="170815" y="700100"/>
                </a:lnTo>
                <a:lnTo>
                  <a:pt x="167716" y="693547"/>
                </a:lnTo>
                <a:lnTo>
                  <a:pt x="162052" y="688860"/>
                </a:lnTo>
                <a:lnTo>
                  <a:pt x="154787" y="685952"/>
                </a:lnTo>
                <a:lnTo>
                  <a:pt x="147383" y="686193"/>
                </a:lnTo>
                <a:lnTo>
                  <a:pt x="140830" y="689279"/>
                </a:lnTo>
                <a:lnTo>
                  <a:pt x="136144" y="694956"/>
                </a:lnTo>
                <a:lnTo>
                  <a:pt x="104330" y="749160"/>
                </a:lnTo>
                <a:lnTo>
                  <a:pt x="104432" y="714768"/>
                </a:lnTo>
                <a:lnTo>
                  <a:pt x="104521" y="685952"/>
                </a:lnTo>
                <a:lnTo>
                  <a:pt x="105600" y="304812"/>
                </a:lnTo>
                <a:lnTo>
                  <a:pt x="3496500" y="306324"/>
                </a:lnTo>
                <a:lnTo>
                  <a:pt x="3495230" y="748461"/>
                </a:lnTo>
                <a:lnTo>
                  <a:pt x="3464560" y="694956"/>
                </a:lnTo>
                <a:lnTo>
                  <a:pt x="3459226" y="689279"/>
                </a:lnTo>
                <a:lnTo>
                  <a:pt x="3452749" y="686193"/>
                </a:lnTo>
                <a:lnTo>
                  <a:pt x="3445700" y="685952"/>
                </a:lnTo>
                <a:lnTo>
                  <a:pt x="3438652" y="688860"/>
                </a:lnTo>
                <a:lnTo>
                  <a:pt x="3432949" y="693547"/>
                </a:lnTo>
                <a:lnTo>
                  <a:pt x="3429698" y="700100"/>
                </a:lnTo>
                <a:lnTo>
                  <a:pt x="3429000" y="707504"/>
                </a:lnTo>
                <a:lnTo>
                  <a:pt x="3431032" y="714768"/>
                </a:lnTo>
                <a:lnTo>
                  <a:pt x="3514852" y="856500"/>
                </a:lnTo>
                <a:lnTo>
                  <a:pt x="3536086" y="819924"/>
                </a:lnTo>
                <a:lnTo>
                  <a:pt x="3597148" y="714768"/>
                </a:lnTo>
                <a:lnTo>
                  <a:pt x="3600043" y="70750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086013" y="3434014"/>
            <a:ext cx="27235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secteur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médullaire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32147" y="3434014"/>
            <a:ext cx="22948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secteur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sanguin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du contenu 9" descr="Une image contenant texte, capture d’écran, diagramme, nombre&#10;&#10;Le contenu généré par l’IA peut être incorrect.">
            <a:extLst>
              <a:ext uri="{FF2B5EF4-FFF2-40B4-BE49-F238E27FC236}">
                <a16:creationId xmlns:a16="http://schemas.microsoft.com/office/drawing/2014/main" id="{B3D987E2-77B8-1FDB-7AB9-DD8D3A0B99BD}"/>
              </a:ext>
            </a:extLst>
          </p:cNvPr>
          <p:cNvPicPr>
            <a:picLocks noGrp="1" noChangeAspect="1"/>
          </p:cNvPicPr>
          <p:nvPr>
            <p:ph sz="half" idx="3"/>
          </p:nvPr>
        </p:nvPicPr>
        <p:blipFill>
          <a:blip r:embed="rId2"/>
          <a:stretch>
            <a:fillRect/>
          </a:stretch>
        </p:blipFill>
        <p:spPr>
          <a:xfrm>
            <a:off x="829312" y="709600"/>
            <a:ext cx="9034775" cy="614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2741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19250">
              <a:lnSpc>
                <a:spcPct val="100000"/>
              </a:lnSpc>
              <a:spcBef>
                <a:spcPts val="100"/>
              </a:spcBef>
            </a:pPr>
            <a:r>
              <a:rPr dirty="0"/>
              <a:t>Secteur</a:t>
            </a:r>
            <a:r>
              <a:rPr spc="-65" dirty="0"/>
              <a:t> </a:t>
            </a:r>
            <a:r>
              <a:rPr spc="-10" dirty="0"/>
              <a:t>médullaire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0132" y="1910588"/>
            <a:ext cx="8041640" cy="422021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55600" marR="52705" indent="-342900">
              <a:lnSpc>
                <a:spcPts val="3460"/>
              </a:lnSpc>
              <a:spcBef>
                <a:spcPts val="535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Débute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à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partir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d’une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cellule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souche,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cellule multipotente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ou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CFU-</a:t>
            </a:r>
            <a:r>
              <a:rPr sz="3200" dirty="0">
                <a:latin typeface="Calibri"/>
                <a:cs typeface="Calibri"/>
              </a:rPr>
              <a:t>S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(colony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forming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unit </a:t>
            </a:r>
            <a:r>
              <a:rPr sz="3200" spc="-10" dirty="0">
                <a:latin typeface="Calibri"/>
                <a:cs typeface="Calibri"/>
              </a:rPr>
              <a:t>spleen)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ts val="3650"/>
              </a:lnSpc>
              <a:spcBef>
                <a:spcPts val="325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Le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pool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des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CFU-</a:t>
            </a:r>
            <a:r>
              <a:rPr sz="3200" dirty="0">
                <a:latin typeface="Calibri"/>
                <a:cs typeface="Calibri"/>
              </a:rPr>
              <a:t>S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reste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constant</a:t>
            </a:r>
            <a:r>
              <a:rPr sz="3200" b="1" spc="-1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et</a:t>
            </a:r>
            <a:endParaRPr sz="3200">
              <a:latin typeface="Calibri"/>
              <a:cs typeface="Calibri"/>
            </a:endParaRPr>
          </a:p>
          <a:p>
            <a:pPr marL="355600">
              <a:lnSpc>
                <a:spcPts val="3650"/>
              </a:lnSpc>
            </a:pPr>
            <a:r>
              <a:rPr sz="3200" b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autorenouvelable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ts val="3460"/>
              </a:lnSpc>
              <a:spcBef>
                <a:spcPts val="815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Passage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aux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cellules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souches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engagées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qui </a:t>
            </a:r>
            <a:r>
              <a:rPr sz="3200" dirty="0">
                <a:latin typeface="Calibri"/>
                <a:cs typeface="Calibri"/>
              </a:rPr>
              <a:t>vont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différencier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vers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les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différentes </a:t>
            </a:r>
            <a:r>
              <a:rPr sz="3200" dirty="0">
                <a:latin typeface="Calibri"/>
                <a:cs typeface="Calibri"/>
              </a:rPr>
              <a:t>lignées: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érythroblaste,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granulocyte,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monocyte, mégacaryocyte.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1781" y="123825"/>
            <a:ext cx="7609838" cy="6965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6595">
              <a:lnSpc>
                <a:spcPct val="100000"/>
              </a:lnSpc>
              <a:spcBef>
                <a:spcPts val="100"/>
              </a:spcBef>
            </a:pPr>
            <a:r>
              <a:rPr dirty="0"/>
              <a:t>Secteur</a:t>
            </a:r>
            <a:r>
              <a:rPr spc="-65" dirty="0"/>
              <a:t> </a:t>
            </a:r>
            <a:r>
              <a:rPr spc="-10" dirty="0"/>
              <a:t>sanguin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37A50DF-2DC4-777F-A7CC-22D314EC72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109" y="1239464"/>
            <a:ext cx="5117991" cy="632338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0360">
              <a:lnSpc>
                <a:spcPct val="100000"/>
              </a:lnSpc>
              <a:spcBef>
                <a:spcPts val="100"/>
              </a:spcBef>
            </a:pPr>
            <a:r>
              <a:rPr dirty="0"/>
              <a:t>Régulation</a:t>
            </a:r>
            <a:r>
              <a:rPr spc="-45" dirty="0"/>
              <a:t> </a:t>
            </a:r>
            <a:r>
              <a:rPr dirty="0"/>
              <a:t>de</a:t>
            </a:r>
            <a:r>
              <a:rPr spc="-30" dirty="0"/>
              <a:t> </a:t>
            </a:r>
            <a:r>
              <a:rPr spc="-10" dirty="0"/>
              <a:t>l’hématopoïése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0132" y="1862429"/>
            <a:ext cx="7771765" cy="421957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446405" indent="-433705">
              <a:lnSpc>
                <a:spcPct val="100000"/>
              </a:lnSpc>
              <a:spcBef>
                <a:spcPts val="480"/>
              </a:spcBef>
              <a:buFont typeface="Wingdings"/>
              <a:buChar char=""/>
              <a:tabLst>
                <a:tab pos="446405" algn="l"/>
              </a:tabLst>
            </a:pPr>
            <a:r>
              <a:rPr sz="32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facteurs</a:t>
            </a:r>
            <a:r>
              <a:rPr sz="3200" u="heavy" spc="-1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stimulants</a:t>
            </a:r>
            <a:r>
              <a:rPr sz="3200" u="heavy" spc="-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(facteurs</a:t>
            </a:r>
            <a:r>
              <a:rPr sz="3200" u="heavy" spc="-114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3200" u="heavy" spc="-114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croissance):</a:t>
            </a:r>
            <a:endParaRPr sz="3200">
              <a:latin typeface="Calibri"/>
              <a:cs typeface="Calibri"/>
            </a:endParaRPr>
          </a:p>
          <a:p>
            <a:pPr marL="688340" lvl="1" indent="-215900">
              <a:lnSpc>
                <a:spcPct val="100000"/>
              </a:lnSpc>
              <a:spcBef>
                <a:spcPts val="385"/>
              </a:spcBef>
              <a:buChar char="-"/>
              <a:tabLst>
                <a:tab pos="688340" algn="l"/>
              </a:tabLst>
            </a:pPr>
            <a:r>
              <a:rPr sz="3200" spc="-10" dirty="0">
                <a:latin typeface="Calibri"/>
                <a:cs typeface="Calibri"/>
              </a:rPr>
              <a:t>érythropoiétine</a:t>
            </a:r>
            <a:endParaRPr sz="3200">
              <a:latin typeface="Calibri"/>
              <a:cs typeface="Calibri"/>
            </a:endParaRPr>
          </a:p>
          <a:p>
            <a:pPr marL="355600" marR="5080" lvl="1" indent="332740">
              <a:lnSpc>
                <a:spcPts val="3460"/>
              </a:lnSpc>
              <a:spcBef>
                <a:spcPts val="815"/>
              </a:spcBef>
              <a:buChar char="-"/>
              <a:tabLst>
                <a:tab pos="688340" algn="l"/>
              </a:tabLst>
            </a:pPr>
            <a:r>
              <a:rPr sz="3200" dirty="0">
                <a:latin typeface="Calibri"/>
                <a:cs typeface="Calibri"/>
              </a:rPr>
              <a:t>CSF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(colony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stimulating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factor):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G-</a:t>
            </a:r>
            <a:r>
              <a:rPr sz="3200" spc="-70" dirty="0">
                <a:latin typeface="Calibri"/>
                <a:cs typeface="Calibri"/>
              </a:rPr>
              <a:t>CSF,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GM- </a:t>
            </a:r>
            <a:r>
              <a:rPr sz="3200" spc="-70" dirty="0">
                <a:latin typeface="Calibri"/>
                <a:cs typeface="Calibri"/>
              </a:rPr>
              <a:t>CSF,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M-</a:t>
            </a:r>
            <a:r>
              <a:rPr sz="3200" spc="-25" dirty="0">
                <a:latin typeface="Calibri"/>
                <a:cs typeface="Calibri"/>
              </a:rPr>
              <a:t>CSF</a:t>
            </a:r>
            <a:endParaRPr sz="3200">
              <a:latin typeface="Calibri"/>
              <a:cs typeface="Calibri"/>
            </a:endParaRPr>
          </a:p>
          <a:p>
            <a:pPr marL="688340" lvl="1" indent="-215900">
              <a:lnSpc>
                <a:spcPct val="100000"/>
              </a:lnSpc>
              <a:spcBef>
                <a:spcPts val="330"/>
              </a:spcBef>
              <a:buChar char="-"/>
              <a:tabLst>
                <a:tab pos="688340" algn="l"/>
              </a:tabLst>
            </a:pPr>
            <a:r>
              <a:rPr sz="3200" dirty="0">
                <a:latin typeface="Calibri"/>
                <a:cs typeface="Calibri"/>
              </a:rPr>
              <a:t>interleukines: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IL3,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IL5,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IL6….</a:t>
            </a:r>
            <a:endParaRPr sz="3200">
              <a:latin typeface="Calibri"/>
              <a:cs typeface="Calibri"/>
            </a:endParaRPr>
          </a:p>
          <a:p>
            <a:pPr marL="446405" indent="-433705">
              <a:lnSpc>
                <a:spcPct val="100000"/>
              </a:lnSpc>
              <a:spcBef>
                <a:spcPts val="385"/>
              </a:spcBef>
              <a:buFont typeface="Wingdings"/>
              <a:buChar char=""/>
              <a:tabLst>
                <a:tab pos="446405" algn="l"/>
              </a:tabLst>
            </a:pPr>
            <a:r>
              <a:rPr sz="32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facteurs</a:t>
            </a:r>
            <a:r>
              <a:rPr sz="3200" u="heavy" spc="-1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inhibiteurs</a:t>
            </a:r>
            <a:r>
              <a:rPr sz="3200" spc="-10" dirty="0">
                <a:latin typeface="Calibri"/>
                <a:cs typeface="Calibri"/>
              </a:rPr>
              <a:t>:</a:t>
            </a:r>
            <a:endParaRPr sz="3200">
              <a:latin typeface="Calibri"/>
              <a:cs typeface="Calibri"/>
            </a:endParaRPr>
          </a:p>
          <a:p>
            <a:pPr marL="688340" lvl="1" indent="-215900">
              <a:lnSpc>
                <a:spcPct val="100000"/>
              </a:lnSpc>
              <a:spcBef>
                <a:spcPts val="384"/>
              </a:spcBef>
              <a:buChar char="-"/>
              <a:tabLst>
                <a:tab pos="688340" algn="l"/>
              </a:tabLst>
            </a:pPr>
            <a:r>
              <a:rPr sz="3200" dirty="0">
                <a:latin typeface="Calibri"/>
                <a:cs typeface="Calibri"/>
              </a:rPr>
              <a:t>TNF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(tumor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necrosis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factor)</a:t>
            </a:r>
            <a:endParaRPr sz="3200">
              <a:latin typeface="Calibri"/>
              <a:cs typeface="Calibri"/>
            </a:endParaRPr>
          </a:p>
          <a:p>
            <a:pPr marL="688340" lvl="1" indent="-215900">
              <a:lnSpc>
                <a:spcPct val="100000"/>
              </a:lnSpc>
              <a:spcBef>
                <a:spcPts val="380"/>
              </a:spcBef>
              <a:buChar char="-"/>
              <a:tabLst>
                <a:tab pos="688340" algn="l"/>
              </a:tabLst>
            </a:pPr>
            <a:r>
              <a:rPr sz="3200" dirty="0">
                <a:latin typeface="Calibri"/>
                <a:cs typeface="Calibri"/>
              </a:rPr>
              <a:t>TGFB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(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transforming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growth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factor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B)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82076" y="3124448"/>
            <a:ext cx="4008754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u="none" spc="-180" dirty="0">
                <a:latin typeface="Times New Roman"/>
                <a:cs typeface="Times New Roman"/>
              </a:rPr>
              <a:t>HEMATIMETRIE</a:t>
            </a:r>
          </a:p>
        </p:txBody>
      </p:sp>
      <p:sp>
        <p:nvSpPr>
          <p:cNvPr id="3" name="object 3"/>
          <p:cNvSpPr/>
          <p:nvPr/>
        </p:nvSpPr>
        <p:spPr>
          <a:xfrm>
            <a:off x="2763012" y="2697480"/>
            <a:ext cx="5168265" cy="1663700"/>
          </a:xfrm>
          <a:custGeom>
            <a:avLst/>
            <a:gdLst/>
            <a:ahLst/>
            <a:cxnLst/>
            <a:rect l="l" t="t" r="r" b="b"/>
            <a:pathLst>
              <a:path w="5168265" h="1663700">
                <a:moveTo>
                  <a:pt x="3227832" y="25400"/>
                </a:moveTo>
                <a:lnTo>
                  <a:pt x="1940052" y="25400"/>
                </a:lnTo>
                <a:lnTo>
                  <a:pt x="2191512" y="0"/>
                </a:lnTo>
                <a:lnTo>
                  <a:pt x="2976372" y="0"/>
                </a:lnTo>
                <a:lnTo>
                  <a:pt x="3227832" y="25400"/>
                </a:lnTo>
                <a:close/>
              </a:path>
              <a:path w="5168265" h="1663700">
                <a:moveTo>
                  <a:pt x="3102864" y="1651000"/>
                </a:moveTo>
                <a:lnTo>
                  <a:pt x="2065020" y="1651000"/>
                </a:lnTo>
                <a:lnTo>
                  <a:pt x="1467612" y="1587500"/>
                </a:lnTo>
                <a:lnTo>
                  <a:pt x="1356360" y="1562100"/>
                </a:lnTo>
                <a:lnTo>
                  <a:pt x="1248156" y="1549400"/>
                </a:lnTo>
                <a:lnTo>
                  <a:pt x="1143000" y="1524000"/>
                </a:lnTo>
                <a:lnTo>
                  <a:pt x="944880" y="1473200"/>
                </a:lnTo>
                <a:lnTo>
                  <a:pt x="762000" y="1422400"/>
                </a:lnTo>
                <a:lnTo>
                  <a:pt x="676656" y="1397000"/>
                </a:lnTo>
                <a:lnTo>
                  <a:pt x="594360" y="1358900"/>
                </a:lnTo>
                <a:lnTo>
                  <a:pt x="518160" y="1333500"/>
                </a:lnTo>
                <a:lnTo>
                  <a:pt x="446532" y="1295400"/>
                </a:lnTo>
                <a:lnTo>
                  <a:pt x="379476" y="1270000"/>
                </a:lnTo>
                <a:lnTo>
                  <a:pt x="316992" y="1231900"/>
                </a:lnTo>
                <a:lnTo>
                  <a:pt x="259080" y="1193800"/>
                </a:lnTo>
                <a:lnTo>
                  <a:pt x="207264" y="1155700"/>
                </a:lnTo>
                <a:lnTo>
                  <a:pt x="160020" y="1117600"/>
                </a:lnTo>
                <a:lnTo>
                  <a:pt x="118872" y="1079500"/>
                </a:lnTo>
                <a:lnTo>
                  <a:pt x="83820" y="1041400"/>
                </a:lnTo>
                <a:lnTo>
                  <a:pt x="68580" y="1016000"/>
                </a:lnTo>
                <a:lnTo>
                  <a:pt x="53340" y="1003300"/>
                </a:lnTo>
                <a:lnTo>
                  <a:pt x="41148" y="977900"/>
                </a:lnTo>
                <a:lnTo>
                  <a:pt x="30480" y="952500"/>
                </a:lnTo>
                <a:lnTo>
                  <a:pt x="21336" y="939800"/>
                </a:lnTo>
                <a:lnTo>
                  <a:pt x="13716" y="914400"/>
                </a:lnTo>
                <a:lnTo>
                  <a:pt x="7620" y="889000"/>
                </a:lnTo>
                <a:lnTo>
                  <a:pt x="3048" y="876300"/>
                </a:lnTo>
                <a:lnTo>
                  <a:pt x="0" y="850900"/>
                </a:lnTo>
                <a:lnTo>
                  <a:pt x="0" y="800100"/>
                </a:lnTo>
                <a:lnTo>
                  <a:pt x="3048" y="787400"/>
                </a:lnTo>
                <a:lnTo>
                  <a:pt x="7620" y="762000"/>
                </a:lnTo>
                <a:lnTo>
                  <a:pt x="13716" y="736600"/>
                </a:lnTo>
                <a:lnTo>
                  <a:pt x="21336" y="723900"/>
                </a:lnTo>
                <a:lnTo>
                  <a:pt x="30480" y="698500"/>
                </a:lnTo>
                <a:lnTo>
                  <a:pt x="41148" y="673100"/>
                </a:lnTo>
                <a:lnTo>
                  <a:pt x="53340" y="660400"/>
                </a:lnTo>
                <a:lnTo>
                  <a:pt x="67056" y="635000"/>
                </a:lnTo>
                <a:lnTo>
                  <a:pt x="118872" y="571500"/>
                </a:lnTo>
                <a:lnTo>
                  <a:pt x="160020" y="533400"/>
                </a:lnTo>
                <a:lnTo>
                  <a:pt x="205740" y="495300"/>
                </a:lnTo>
                <a:lnTo>
                  <a:pt x="259080" y="457200"/>
                </a:lnTo>
                <a:lnTo>
                  <a:pt x="315468" y="419100"/>
                </a:lnTo>
                <a:lnTo>
                  <a:pt x="377952" y="393700"/>
                </a:lnTo>
                <a:lnTo>
                  <a:pt x="445008" y="355600"/>
                </a:lnTo>
                <a:lnTo>
                  <a:pt x="518160" y="330200"/>
                </a:lnTo>
                <a:lnTo>
                  <a:pt x="594360" y="292100"/>
                </a:lnTo>
                <a:lnTo>
                  <a:pt x="675132" y="266700"/>
                </a:lnTo>
                <a:lnTo>
                  <a:pt x="762000" y="228600"/>
                </a:lnTo>
                <a:lnTo>
                  <a:pt x="850392" y="203200"/>
                </a:lnTo>
                <a:lnTo>
                  <a:pt x="1042416" y="152400"/>
                </a:lnTo>
                <a:lnTo>
                  <a:pt x="1143000" y="139700"/>
                </a:lnTo>
                <a:lnTo>
                  <a:pt x="1356360" y="88900"/>
                </a:lnTo>
                <a:lnTo>
                  <a:pt x="1580388" y="63500"/>
                </a:lnTo>
                <a:lnTo>
                  <a:pt x="1697736" y="38100"/>
                </a:lnTo>
                <a:lnTo>
                  <a:pt x="1818132" y="25400"/>
                </a:lnTo>
                <a:lnTo>
                  <a:pt x="2193036" y="25400"/>
                </a:lnTo>
                <a:lnTo>
                  <a:pt x="1943100" y="50800"/>
                </a:lnTo>
                <a:lnTo>
                  <a:pt x="1821180" y="50800"/>
                </a:lnTo>
                <a:lnTo>
                  <a:pt x="1700784" y="63500"/>
                </a:lnTo>
                <a:lnTo>
                  <a:pt x="1584960" y="88900"/>
                </a:lnTo>
                <a:lnTo>
                  <a:pt x="1360932" y="114300"/>
                </a:lnTo>
                <a:lnTo>
                  <a:pt x="1252728" y="139700"/>
                </a:lnTo>
                <a:lnTo>
                  <a:pt x="1149096" y="165100"/>
                </a:lnTo>
                <a:lnTo>
                  <a:pt x="1048512" y="177800"/>
                </a:lnTo>
                <a:lnTo>
                  <a:pt x="950976" y="203200"/>
                </a:lnTo>
                <a:lnTo>
                  <a:pt x="858012" y="228600"/>
                </a:lnTo>
                <a:lnTo>
                  <a:pt x="769620" y="254000"/>
                </a:lnTo>
                <a:lnTo>
                  <a:pt x="684276" y="292100"/>
                </a:lnTo>
                <a:lnTo>
                  <a:pt x="603504" y="317500"/>
                </a:lnTo>
                <a:lnTo>
                  <a:pt x="528828" y="342900"/>
                </a:lnTo>
                <a:lnTo>
                  <a:pt x="457200" y="381000"/>
                </a:lnTo>
                <a:lnTo>
                  <a:pt x="390144" y="406400"/>
                </a:lnTo>
                <a:lnTo>
                  <a:pt x="329184" y="444500"/>
                </a:lnTo>
                <a:lnTo>
                  <a:pt x="272796" y="482600"/>
                </a:lnTo>
                <a:lnTo>
                  <a:pt x="222504" y="520700"/>
                </a:lnTo>
                <a:lnTo>
                  <a:pt x="176784" y="558800"/>
                </a:lnTo>
                <a:lnTo>
                  <a:pt x="137160" y="596900"/>
                </a:lnTo>
                <a:lnTo>
                  <a:pt x="103632" y="635000"/>
                </a:lnTo>
                <a:lnTo>
                  <a:pt x="88392" y="647700"/>
                </a:lnTo>
                <a:lnTo>
                  <a:pt x="74676" y="673100"/>
                </a:lnTo>
                <a:lnTo>
                  <a:pt x="53340" y="711200"/>
                </a:lnTo>
                <a:lnTo>
                  <a:pt x="44196" y="723900"/>
                </a:lnTo>
                <a:lnTo>
                  <a:pt x="32004" y="762000"/>
                </a:lnTo>
                <a:lnTo>
                  <a:pt x="27432" y="787400"/>
                </a:lnTo>
                <a:lnTo>
                  <a:pt x="24384" y="825500"/>
                </a:lnTo>
                <a:lnTo>
                  <a:pt x="25908" y="850900"/>
                </a:lnTo>
                <a:lnTo>
                  <a:pt x="36576" y="901700"/>
                </a:lnTo>
                <a:lnTo>
                  <a:pt x="74676" y="990600"/>
                </a:lnTo>
                <a:lnTo>
                  <a:pt x="102108" y="1028700"/>
                </a:lnTo>
                <a:lnTo>
                  <a:pt x="137160" y="1066800"/>
                </a:lnTo>
                <a:lnTo>
                  <a:pt x="176784" y="1104900"/>
                </a:lnTo>
                <a:lnTo>
                  <a:pt x="220980" y="1130300"/>
                </a:lnTo>
                <a:lnTo>
                  <a:pt x="272796" y="1168400"/>
                </a:lnTo>
                <a:lnTo>
                  <a:pt x="329184" y="1206500"/>
                </a:lnTo>
                <a:lnTo>
                  <a:pt x="390144" y="1244600"/>
                </a:lnTo>
                <a:lnTo>
                  <a:pt x="457200" y="1270000"/>
                </a:lnTo>
                <a:lnTo>
                  <a:pt x="527304" y="1308100"/>
                </a:lnTo>
                <a:lnTo>
                  <a:pt x="603504" y="1333500"/>
                </a:lnTo>
                <a:lnTo>
                  <a:pt x="684276" y="1371600"/>
                </a:lnTo>
                <a:lnTo>
                  <a:pt x="769620" y="1397000"/>
                </a:lnTo>
                <a:lnTo>
                  <a:pt x="858012" y="1422400"/>
                </a:lnTo>
                <a:lnTo>
                  <a:pt x="950976" y="1447800"/>
                </a:lnTo>
                <a:lnTo>
                  <a:pt x="1149096" y="1498600"/>
                </a:lnTo>
                <a:lnTo>
                  <a:pt x="1252728" y="1511300"/>
                </a:lnTo>
                <a:lnTo>
                  <a:pt x="1359408" y="1536700"/>
                </a:lnTo>
                <a:lnTo>
                  <a:pt x="1470660" y="1549400"/>
                </a:lnTo>
                <a:lnTo>
                  <a:pt x="1584960" y="1574800"/>
                </a:lnTo>
                <a:lnTo>
                  <a:pt x="2066544" y="1625600"/>
                </a:lnTo>
                <a:lnTo>
                  <a:pt x="2321052" y="1625600"/>
                </a:lnTo>
                <a:lnTo>
                  <a:pt x="2452116" y="1638300"/>
                </a:lnTo>
                <a:lnTo>
                  <a:pt x="3227832" y="1638300"/>
                </a:lnTo>
                <a:lnTo>
                  <a:pt x="3102864" y="1651000"/>
                </a:lnTo>
                <a:close/>
              </a:path>
              <a:path w="5168265" h="1663700">
                <a:moveTo>
                  <a:pt x="3227832" y="1638300"/>
                </a:moveTo>
                <a:lnTo>
                  <a:pt x="2715768" y="1638300"/>
                </a:lnTo>
                <a:lnTo>
                  <a:pt x="2846832" y="1625600"/>
                </a:lnTo>
                <a:lnTo>
                  <a:pt x="3101340" y="1625600"/>
                </a:lnTo>
                <a:lnTo>
                  <a:pt x="3582924" y="1574800"/>
                </a:lnTo>
                <a:lnTo>
                  <a:pt x="3697224" y="1549400"/>
                </a:lnTo>
                <a:lnTo>
                  <a:pt x="3806952" y="1536700"/>
                </a:lnTo>
                <a:lnTo>
                  <a:pt x="3915156" y="1511300"/>
                </a:lnTo>
                <a:lnTo>
                  <a:pt x="4018788" y="1498600"/>
                </a:lnTo>
                <a:lnTo>
                  <a:pt x="4216908" y="1447800"/>
                </a:lnTo>
                <a:lnTo>
                  <a:pt x="4309872" y="1422400"/>
                </a:lnTo>
                <a:lnTo>
                  <a:pt x="4398264" y="1397000"/>
                </a:lnTo>
                <a:lnTo>
                  <a:pt x="4483608" y="1371600"/>
                </a:lnTo>
                <a:lnTo>
                  <a:pt x="4564380" y="1333500"/>
                </a:lnTo>
                <a:lnTo>
                  <a:pt x="4639056" y="1308100"/>
                </a:lnTo>
                <a:lnTo>
                  <a:pt x="4710684" y="1270000"/>
                </a:lnTo>
                <a:lnTo>
                  <a:pt x="4777740" y="1244600"/>
                </a:lnTo>
                <a:lnTo>
                  <a:pt x="4838700" y="1206500"/>
                </a:lnTo>
                <a:lnTo>
                  <a:pt x="4895088" y="1168400"/>
                </a:lnTo>
                <a:lnTo>
                  <a:pt x="4945380" y="1143000"/>
                </a:lnTo>
                <a:lnTo>
                  <a:pt x="4991100" y="1104900"/>
                </a:lnTo>
                <a:lnTo>
                  <a:pt x="5030724" y="1066800"/>
                </a:lnTo>
                <a:lnTo>
                  <a:pt x="5064252" y="1028700"/>
                </a:lnTo>
                <a:lnTo>
                  <a:pt x="5079492" y="1003300"/>
                </a:lnTo>
                <a:lnTo>
                  <a:pt x="5093208" y="990600"/>
                </a:lnTo>
                <a:lnTo>
                  <a:pt x="5114544" y="952500"/>
                </a:lnTo>
                <a:lnTo>
                  <a:pt x="5135880" y="889000"/>
                </a:lnTo>
                <a:lnTo>
                  <a:pt x="5143500" y="825500"/>
                </a:lnTo>
                <a:lnTo>
                  <a:pt x="5141976" y="812800"/>
                </a:lnTo>
                <a:lnTo>
                  <a:pt x="5140452" y="787400"/>
                </a:lnTo>
                <a:lnTo>
                  <a:pt x="5135880" y="762000"/>
                </a:lnTo>
                <a:lnTo>
                  <a:pt x="5123688" y="723900"/>
                </a:lnTo>
                <a:lnTo>
                  <a:pt x="5105400" y="685800"/>
                </a:lnTo>
                <a:lnTo>
                  <a:pt x="5093208" y="673100"/>
                </a:lnTo>
                <a:lnTo>
                  <a:pt x="5065776" y="635000"/>
                </a:lnTo>
                <a:lnTo>
                  <a:pt x="5030724" y="596900"/>
                </a:lnTo>
                <a:lnTo>
                  <a:pt x="4991100" y="558800"/>
                </a:lnTo>
                <a:lnTo>
                  <a:pt x="4946904" y="520700"/>
                </a:lnTo>
                <a:lnTo>
                  <a:pt x="4895088" y="482600"/>
                </a:lnTo>
                <a:lnTo>
                  <a:pt x="4838700" y="444500"/>
                </a:lnTo>
                <a:lnTo>
                  <a:pt x="4777740" y="406400"/>
                </a:lnTo>
                <a:lnTo>
                  <a:pt x="4710684" y="381000"/>
                </a:lnTo>
                <a:lnTo>
                  <a:pt x="4640580" y="342900"/>
                </a:lnTo>
                <a:lnTo>
                  <a:pt x="4564380" y="317500"/>
                </a:lnTo>
                <a:lnTo>
                  <a:pt x="4483608" y="292100"/>
                </a:lnTo>
                <a:lnTo>
                  <a:pt x="4398264" y="254000"/>
                </a:lnTo>
                <a:lnTo>
                  <a:pt x="4309872" y="228600"/>
                </a:lnTo>
                <a:lnTo>
                  <a:pt x="4216908" y="203200"/>
                </a:lnTo>
                <a:lnTo>
                  <a:pt x="4119372" y="177800"/>
                </a:lnTo>
                <a:lnTo>
                  <a:pt x="4018788" y="165100"/>
                </a:lnTo>
                <a:lnTo>
                  <a:pt x="3915156" y="139700"/>
                </a:lnTo>
                <a:lnTo>
                  <a:pt x="3806952" y="114300"/>
                </a:lnTo>
                <a:lnTo>
                  <a:pt x="3582924" y="88900"/>
                </a:lnTo>
                <a:lnTo>
                  <a:pt x="3467100" y="63500"/>
                </a:lnTo>
                <a:lnTo>
                  <a:pt x="3348228" y="50800"/>
                </a:lnTo>
                <a:lnTo>
                  <a:pt x="3226308" y="50800"/>
                </a:lnTo>
                <a:lnTo>
                  <a:pt x="2974848" y="25400"/>
                </a:lnTo>
                <a:lnTo>
                  <a:pt x="3349752" y="25400"/>
                </a:lnTo>
                <a:lnTo>
                  <a:pt x="3470148" y="38100"/>
                </a:lnTo>
                <a:lnTo>
                  <a:pt x="3585972" y="63500"/>
                </a:lnTo>
                <a:lnTo>
                  <a:pt x="3811524" y="88900"/>
                </a:lnTo>
                <a:lnTo>
                  <a:pt x="4024884" y="139700"/>
                </a:lnTo>
                <a:lnTo>
                  <a:pt x="4125468" y="152400"/>
                </a:lnTo>
                <a:lnTo>
                  <a:pt x="4223004" y="177800"/>
                </a:lnTo>
                <a:lnTo>
                  <a:pt x="4405884" y="228600"/>
                </a:lnTo>
                <a:lnTo>
                  <a:pt x="4491228" y="266700"/>
                </a:lnTo>
                <a:lnTo>
                  <a:pt x="4573524" y="292100"/>
                </a:lnTo>
                <a:lnTo>
                  <a:pt x="4649724" y="330200"/>
                </a:lnTo>
                <a:lnTo>
                  <a:pt x="4721352" y="355600"/>
                </a:lnTo>
                <a:lnTo>
                  <a:pt x="4788408" y="393700"/>
                </a:lnTo>
                <a:lnTo>
                  <a:pt x="4850892" y="419100"/>
                </a:lnTo>
                <a:lnTo>
                  <a:pt x="4908804" y="457200"/>
                </a:lnTo>
                <a:lnTo>
                  <a:pt x="4960620" y="495300"/>
                </a:lnTo>
                <a:lnTo>
                  <a:pt x="5007864" y="533400"/>
                </a:lnTo>
                <a:lnTo>
                  <a:pt x="5049012" y="571500"/>
                </a:lnTo>
                <a:lnTo>
                  <a:pt x="5084064" y="609600"/>
                </a:lnTo>
                <a:lnTo>
                  <a:pt x="5114544" y="660400"/>
                </a:lnTo>
                <a:lnTo>
                  <a:pt x="5126736" y="673100"/>
                </a:lnTo>
                <a:lnTo>
                  <a:pt x="5137404" y="698500"/>
                </a:lnTo>
                <a:lnTo>
                  <a:pt x="5146548" y="711200"/>
                </a:lnTo>
                <a:lnTo>
                  <a:pt x="5154168" y="736600"/>
                </a:lnTo>
                <a:lnTo>
                  <a:pt x="5160264" y="762000"/>
                </a:lnTo>
                <a:lnTo>
                  <a:pt x="5164836" y="787400"/>
                </a:lnTo>
                <a:lnTo>
                  <a:pt x="5167884" y="800100"/>
                </a:lnTo>
                <a:lnTo>
                  <a:pt x="5167884" y="850900"/>
                </a:lnTo>
                <a:lnTo>
                  <a:pt x="5164836" y="876300"/>
                </a:lnTo>
                <a:lnTo>
                  <a:pt x="5160264" y="889000"/>
                </a:lnTo>
                <a:lnTo>
                  <a:pt x="5154168" y="914400"/>
                </a:lnTo>
                <a:lnTo>
                  <a:pt x="5146548" y="939800"/>
                </a:lnTo>
                <a:lnTo>
                  <a:pt x="5137404" y="952500"/>
                </a:lnTo>
                <a:lnTo>
                  <a:pt x="5126736" y="977900"/>
                </a:lnTo>
                <a:lnTo>
                  <a:pt x="5114544" y="1003300"/>
                </a:lnTo>
                <a:lnTo>
                  <a:pt x="5100828" y="1016000"/>
                </a:lnTo>
                <a:lnTo>
                  <a:pt x="5085588" y="1041400"/>
                </a:lnTo>
                <a:lnTo>
                  <a:pt x="5049012" y="1079500"/>
                </a:lnTo>
                <a:lnTo>
                  <a:pt x="5007864" y="1117600"/>
                </a:lnTo>
                <a:lnTo>
                  <a:pt x="4962144" y="1155700"/>
                </a:lnTo>
                <a:lnTo>
                  <a:pt x="4908804" y="1193800"/>
                </a:lnTo>
                <a:lnTo>
                  <a:pt x="4852416" y="1231900"/>
                </a:lnTo>
                <a:lnTo>
                  <a:pt x="4789932" y="1270000"/>
                </a:lnTo>
                <a:lnTo>
                  <a:pt x="4722876" y="1295400"/>
                </a:lnTo>
                <a:lnTo>
                  <a:pt x="4649724" y="1333500"/>
                </a:lnTo>
                <a:lnTo>
                  <a:pt x="4573524" y="1358900"/>
                </a:lnTo>
                <a:lnTo>
                  <a:pt x="4492752" y="1397000"/>
                </a:lnTo>
                <a:lnTo>
                  <a:pt x="4317492" y="1447800"/>
                </a:lnTo>
                <a:lnTo>
                  <a:pt x="4125468" y="1498600"/>
                </a:lnTo>
                <a:lnTo>
                  <a:pt x="4024884" y="1524000"/>
                </a:lnTo>
                <a:lnTo>
                  <a:pt x="3919728" y="1549400"/>
                </a:lnTo>
                <a:lnTo>
                  <a:pt x="3811524" y="1562100"/>
                </a:lnTo>
                <a:lnTo>
                  <a:pt x="3700272" y="1587500"/>
                </a:lnTo>
                <a:lnTo>
                  <a:pt x="3227832" y="1638300"/>
                </a:lnTo>
                <a:close/>
              </a:path>
              <a:path w="5168265" h="1663700">
                <a:moveTo>
                  <a:pt x="2846832" y="1663700"/>
                </a:moveTo>
                <a:lnTo>
                  <a:pt x="2321052" y="1663700"/>
                </a:lnTo>
                <a:lnTo>
                  <a:pt x="2191512" y="1651000"/>
                </a:lnTo>
                <a:lnTo>
                  <a:pt x="2976372" y="1651000"/>
                </a:lnTo>
                <a:lnTo>
                  <a:pt x="2846832" y="16637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1015">
              <a:lnSpc>
                <a:spcPct val="100000"/>
              </a:lnSpc>
              <a:spcBef>
                <a:spcPts val="100"/>
              </a:spcBef>
            </a:pPr>
            <a:r>
              <a:rPr dirty="0"/>
              <a:t>Définition</a:t>
            </a:r>
            <a:r>
              <a:rPr spc="-5" dirty="0"/>
              <a:t> </a:t>
            </a:r>
            <a:r>
              <a:rPr dirty="0"/>
              <a:t>de</a:t>
            </a:r>
            <a:r>
              <a:rPr spc="-5" dirty="0"/>
              <a:t> </a:t>
            </a:r>
            <a:r>
              <a:rPr spc="-10" dirty="0"/>
              <a:t>l’hématimétrie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93700" y="1956308"/>
            <a:ext cx="10058399" cy="33881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" marR="5080" indent="-33655">
              <a:lnSpc>
                <a:spcPct val="100000"/>
              </a:lnSpc>
              <a:spcBef>
                <a:spcPts val="100"/>
              </a:spcBef>
            </a:pPr>
            <a:r>
              <a:rPr lang="fr-FR" sz="3600" spc="-60" dirty="0">
                <a:latin typeface="Calibri"/>
                <a:cs typeface="Calibri"/>
              </a:rPr>
              <a:t>l’examen de base de toute exploration hématologique. </a:t>
            </a:r>
          </a:p>
          <a:p>
            <a:pPr marL="45720" marR="5080" indent="-33655">
              <a:lnSpc>
                <a:spcPct val="100000"/>
              </a:lnSpc>
              <a:spcBef>
                <a:spcPts val="100"/>
              </a:spcBef>
            </a:pPr>
            <a:r>
              <a:rPr lang="fr-FR" sz="3600" spc="-60" dirty="0">
                <a:latin typeface="Calibri"/>
                <a:cs typeface="Calibri"/>
              </a:rPr>
              <a:t>Il est destiné à évaluer la qualité de l’hématopoïèse en apportant des informations sur les cellules du sang</a:t>
            </a:r>
          </a:p>
          <a:p>
            <a:pPr marL="45720" marR="5080" indent="-33655">
              <a:lnSpc>
                <a:spcPct val="100000"/>
              </a:lnSpc>
              <a:spcBef>
                <a:spcPts val="100"/>
              </a:spcBef>
            </a:pPr>
            <a:r>
              <a:rPr lang="fr-FR" sz="3600" spc="-60" dirty="0">
                <a:latin typeface="Calibri"/>
                <a:cs typeface="Calibri"/>
              </a:rPr>
              <a:t>Il a pour buts de :</a:t>
            </a:r>
          </a:p>
          <a:p>
            <a:pPr marL="45720" marR="5080" indent="-33655">
              <a:lnSpc>
                <a:spcPct val="100000"/>
              </a:lnSpc>
              <a:spcBef>
                <a:spcPts val="100"/>
              </a:spcBef>
            </a:pPr>
            <a:r>
              <a:rPr lang="fr-FR" sz="3600" spc="-60" dirty="0">
                <a:latin typeface="Calibri"/>
                <a:cs typeface="Calibri"/>
              </a:rPr>
              <a:t>	quantifier (par la numération)</a:t>
            </a:r>
          </a:p>
          <a:p>
            <a:pPr marL="45720" marR="5080" indent="-33655">
              <a:lnSpc>
                <a:spcPct val="100000"/>
              </a:lnSpc>
              <a:spcBef>
                <a:spcPts val="100"/>
              </a:spcBef>
            </a:pPr>
            <a:r>
              <a:rPr lang="fr-FR" sz="3600" spc="-60" dirty="0" err="1">
                <a:latin typeface="Calibri"/>
                <a:cs typeface="Calibri"/>
              </a:rPr>
              <a:t>et,qualifier</a:t>
            </a:r>
            <a:r>
              <a:rPr lang="fr-FR" sz="3600" spc="-60" dirty="0">
                <a:latin typeface="Calibri"/>
                <a:cs typeface="Calibri"/>
              </a:rPr>
              <a:t> (par le frottis sanguin) les cellules sanguines</a:t>
            </a:r>
            <a:endParaRPr sz="3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18076" y="1210056"/>
            <a:ext cx="4858512" cy="470916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853032" y="2443026"/>
            <a:ext cx="1879600" cy="15500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Symbol"/>
                <a:cs typeface="Symbol"/>
              </a:rPr>
              <a:t></a:t>
            </a:r>
            <a:r>
              <a:rPr sz="2000" spc="37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Globule</a:t>
            </a:r>
            <a:r>
              <a:rPr sz="2000" b="1" spc="-10" dirty="0">
                <a:latin typeface="Calibri"/>
                <a:cs typeface="Calibri"/>
              </a:rPr>
              <a:t> rouge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395"/>
              </a:spcBef>
            </a:pPr>
            <a:r>
              <a:rPr sz="2000" dirty="0">
                <a:latin typeface="Symbol"/>
                <a:cs typeface="Symbol"/>
              </a:rPr>
              <a:t></a:t>
            </a:r>
            <a:r>
              <a:rPr sz="2000" spc="37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Globule</a:t>
            </a:r>
            <a:r>
              <a:rPr sz="2000" b="1" spc="-10" dirty="0">
                <a:latin typeface="Calibri"/>
                <a:cs typeface="Calibri"/>
              </a:rPr>
              <a:t> blanc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400"/>
              </a:spcBef>
            </a:pPr>
            <a:r>
              <a:rPr sz="2000" dirty="0">
                <a:latin typeface="Symbol"/>
                <a:cs typeface="Symbol"/>
              </a:rPr>
              <a:t></a:t>
            </a:r>
            <a:r>
              <a:rPr sz="2000" spc="40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plaquette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5410" y="543877"/>
            <a:ext cx="741934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23440" marR="5080" indent="-211074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Méthodes</a:t>
            </a:r>
            <a:r>
              <a:rPr sz="4000" spc="-125" dirty="0"/>
              <a:t> </a:t>
            </a:r>
            <a:r>
              <a:rPr sz="4000" dirty="0"/>
              <a:t>de</a:t>
            </a:r>
            <a:r>
              <a:rPr sz="4000" spc="-120" dirty="0"/>
              <a:t> </a:t>
            </a:r>
            <a:r>
              <a:rPr sz="4000" dirty="0"/>
              <a:t>mesure</a:t>
            </a:r>
            <a:r>
              <a:rPr sz="4000" spc="-125" dirty="0"/>
              <a:t> </a:t>
            </a:r>
            <a:r>
              <a:rPr sz="4000" dirty="0"/>
              <a:t>des</a:t>
            </a:r>
            <a:r>
              <a:rPr sz="4000" spc="-120" dirty="0"/>
              <a:t> </a:t>
            </a:r>
            <a:r>
              <a:rPr sz="4000" spc="-10" dirty="0"/>
              <a:t>éléments</a:t>
            </a:r>
            <a:r>
              <a:rPr sz="4000" u="none" spc="-10" dirty="0"/>
              <a:t> </a:t>
            </a:r>
            <a:r>
              <a:rPr sz="4000" dirty="0"/>
              <a:t>figurés</a:t>
            </a:r>
            <a:r>
              <a:rPr sz="4000" spc="-120" dirty="0"/>
              <a:t> </a:t>
            </a:r>
            <a:r>
              <a:rPr sz="4000" dirty="0"/>
              <a:t>du</a:t>
            </a:r>
            <a:r>
              <a:rPr sz="4000" spc="-114" dirty="0"/>
              <a:t> </a:t>
            </a:r>
            <a:r>
              <a:rPr sz="4000" spc="-20" dirty="0"/>
              <a:t>sang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1310132" y="1862429"/>
            <a:ext cx="7221220" cy="109855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48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spc="-10" dirty="0">
                <a:solidFill>
                  <a:srgbClr val="FF0000"/>
                </a:solidFill>
                <a:latin typeface="Calibri"/>
                <a:cs typeface="Calibri"/>
              </a:rPr>
              <a:t>Quantitatives:</a:t>
            </a:r>
            <a:endParaRPr sz="3200">
              <a:latin typeface="Calibri"/>
              <a:cs typeface="Calibri"/>
            </a:endParaRPr>
          </a:p>
          <a:p>
            <a:pPr marL="381000">
              <a:lnSpc>
                <a:spcPct val="100000"/>
              </a:lnSpc>
              <a:spcBef>
                <a:spcPts val="385"/>
              </a:spcBef>
            </a:pPr>
            <a:r>
              <a:rPr sz="3200" dirty="0">
                <a:latin typeface="Calibri"/>
                <a:cs typeface="Calibri"/>
              </a:rPr>
              <a:t>-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méthode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manuelle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: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cellule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Malassez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85975" y="5081117"/>
            <a:ext cx="7607934" cy="109855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28600" indent="-215900">
              <a:lnSpc>
                <a:spcPct val="100000"/>
              </a:lnSpc>
              <a:spcBef>
                <a:spcPts val="480"/>
              </a:spcBef>
              <a:buChar char="-"/>
              <a:tabLst>
                <a:tab pos="228600" algn="l"/>
              </a:tabLst>
            </a:pPr>
            <a:r>
              <a:rPr sz="3200" dirty="0">
                <a:latin typeface="Calibri"/>
                <a:cs typeface="Calibri"/>
              </a:rPr>
              <a:t>numération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automatique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(</a:t>
            </a:r>
            <a:r>
              <a:rPr sz="3200" spc="-1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coulter)</a:t>
            </a:r>
            <a:endParaRPr sz="3200">
              <a:latin typeface="Calibri"/>
              <a:cs typeface="Calibri"/>
            </a:endParaRPr>
          </a:p>
          <a:p>
            <a:pPr marL="228600" indent="-215900">
              <a:lnSpc>
                <a:spcPct val="100000"/>
              </a:lnSpc>
              <a:spcBef>
                <a:spcPts val="385"/>
              </a:spcBef>
              <a:buChar char="-"/>
              <a:tabLst>
                <a:tab pos="228600" algn="l"/>
              </a:tabLst>
            </a:pPr>
            <a:r>
              <a:rPr sz="3200" dirty="0">
                <a:latin typeface="Calibri"/>
                <a:cs typeface="Calibri"/>
              </a:rPr>
              <a:t>numération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réticulocytes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: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bleu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cresyl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5460" y="3209544"/>
            <a:ext cx="1927860" cy="138379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32703" y="3139440"/>
            <a:ext cx="2895600" cy="155143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61459" y="3209544"/>
            <a:ext cx="1143000" cy="152704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70155189-D96C-4527-B0EC-654B946BE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690725" cy="75628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/>
          <p:nvPr/>
        </p:nvSpPr>
        <p:spPr>
          <a:xfrm>
            <a:off x="1050904" y="614455"/>
            <a:ext cx="8591590" cy="12184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354965" indent="-342265" algn="ctr"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tabLst>
                <a:tab pos="354965" algn="l"/>
              </a:tabLst>
            </a:pPr>
            <a:r>
              <a:rPr lang="en-US" sz="4000" kern="1200" spc="-1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Qualitative</a:t>
            </a:r>
            <a:r>
              <a:rPr lang="en-US" sz="4000" kern="1200" spc="-125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4000" kern="1200" spc="-7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frottis</a:t>
            </a:r>
            <a:r>
              <a:rPr lang="en-US" sz="4000" kern="1200" spc="-75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sanguin</a:t>
            </a:r>
            <a:r>
              <a:rPr lang="en-US" sz="4000" kern="1200" spc="-45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coloré</a:t>
            </a:r>
            <a:r>
              <a:rPr lang="en-US" sz="4000" kern="1200" spc="-7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</a:t>
            </a:r>
            <a:r>
              <a:rPr lang="en-US" sz="4000" kern="1200" spc="-8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spc="-25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MGG</a:t>
            </a:r>
            <a:endParaRPr lang="en-US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4" name="Image 23" descr="Une image contenant capture d’écran, texte, conception, illustration&#10;&#10;Le contenu généré par l’IA peut être incorrect.">
            <a:extLst>
              <a:ext uri="{FF2B5EF4-FFF2-40B4-BE49-F238E27FC236}">
                <a16:creationId xmlns:a16="http://schemas.microsoft.com/office/drawing/2014/main" id="{0F5362DC-72FF-4E1D-C9C2-48E678482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240" y="3256817"/>
            <a:ext cx="3330756" cy="3507035"/>
          </a:xfrm>
          <a:prstGeom prst="rect">
            <a:avLst/>
          </a:prstGeom>
        </p:spPr>
      </p:pic>
      <p:pic>
        <p:nvPicPr>
          <p:cNvPr id="25" name="Image 24" descr="Une image contenant capture d’écran, violette, art, violet&#10;&#10;Le contenu généré par l’IA peut être incorrect.">
            <a:extLst>
              <a:ext uri="{FF2B5EF4-FFF2-40B4-BE49-F238E27FC236}">
                <a16:creationId xmlns:a16="http://schemas.microsoft.com/office/drawing/2014/main" id="{A9C4BE48-CC7C-A821-4B21-EDA8179C43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7948" y="3882041"/>
            <a:ext cx="3330756" cy="2256587"/>
          </a:xfrm>
          <a:prstGeom prst="rect">
            <a:avLst/>
          </a:prstGeom>
        </p:spPr>
      </p:pic>
      <p:pic>
        <p:nvPicPr>
          <p:cNvPr id="26" name="Image 25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3973652F-CCCE-C9CF-5B7C-CCED58C82D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5656" y="3898695"/>
            <a:ext cx="3330756" cy="222327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18076" y="1210056"/>
            <a:ext cx="4858512" cy="470916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95841" y="2438454"/>
            <a:ext cx="26238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24510" algn="l"/>
              </a:tabLst>
            </a:pPr>
            <a:r>
              <a:rPr sz="2800" b="0" u="none" spc="-50" dirty="0">
                <a:latin typeface="Symbol"/>
                <a:cs typeface="Symbol"/>
              </a:rPr>
              <a:t></a:t>
            </a:r>
            <a:r>
              <a:rPr sz="2800" b="0" u="none" dirty="0">
                <a:latin typeface="Times New Roman"/>
                <a:cs typeface="Times New Roman"/>
              </a:rPr>
              <a:t>	</a:t>
            </a:r>
            <a:r>
              <a:rPr sz="2800" u="none" dirty="0"/>
              <a:t>Globule</a:t>
            </a:r>
            <a:r>
              <a:rPr sz="2800" u="none" spc="-90" dirty="0"/>
              <a:t> </a:t>
            </a:r>
            <a:r>
              <a:rPr sz="2800" u="none" spc="-10" dirty="0"/>
              <a:t>rouge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95841" y="3174545"/>
            <a:ext cx="1840864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Symbol"/>
                <a:cs typeface="Symbol"/>
              </a:rPr>
              <a:t></a:t>
            </a:r>
            <a:r>
              <a:rPr sz="2000" spc="37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Globule</a:t>
            </a:r>
            <a:r>
              <a:rPr sz="2000" b="1" spc="-10" dirty="0">
                <a:latin typeface="Calibri"/>
                <a:cs typeface="Calibri"/>
              </a:rPr>
              <a:t> blanc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400"/>
              </a:spcBef>
            </a:pPr>
            <a:r>
              <a:rPr sz="2000" dirty="0">
                <a:latin typeface="Symbol"/>
                <a:cs typeface="Symbol"/>
              </a:rPr>
              <a:t></a:t>
            </a:r>
            <a:r>
              <a:rPr sz="2000" spc="40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plaquette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A95671B-3CC6-4792-9114-B74FAEA22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690726" cy="75628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17700" y="183902"/>
            <a:ext cx="5114876" cy="1226116"/>
          </a:xfrm>
          <a:prstGeom prst="rect">
            <a:avLst/>
          </a:prstGeom>
        </p:spPr>
        <p:txBody>
          <a:bodyPr vert="horz" lIns="0" tIns="12700" rIns="0" bIns="0" rtlCol="0" anchor="ctr">
            <a:normAutofit/>
          </a:bodyPr>
          <a:lstStyle/>
          <a:p>
            <a:pPr marL="2198370" algn="ctr">
              <a:spcBef>
                <a:spcPts val="100"/>
              </a:spcBef>
            </a:pPr>
            <a:r>
              <a:rPr lang="fr-FR" sz="3900" b="0" dirty="0">
                <a:latin typeface="Calibri"/>
                <a:cs typeface="Calibri"/>
              </a:rPr>
              <a:t>Globule</a:t>
            </a:r>
            <a:r>
              <a:rPr lang="fr-FR" sz="3900" b="0" spc="-120" dirty="0">
                <a:latin typeface="Calibri"/>
                <a:cs typeface="Calibri"/>
              </a:rPr>
              <a:t> </a:t>
            </a:r>
            <a:r>
              <a:rPr lang="fr-FR" sz="3900" b="0" spc="-10" dirty="0">
                <a:latin typeface="Calibri"/>
                <a:cs typeface="Calibri"/>
              </a:rPr>
              <a:t>rouge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884261" y="1609952"/>
            <a:ext cx="8924875" cy="846828"/>
          </a:xfrm>
          <a:prstGeom prst="rect">
            <a:avLst/>
          </a:prstGeom>
        </p:spPr>
        <p:txBody>
          <a:bodyPr vert="horz" lIns="0" tIns="12700" rIns="0" bIns="0" rtlCol="0" anchor="ctr">
            <a:normAutofit/>
          </a:bodyPr>
          <a:lstStyle/>
          <a:p>
            <a:pPr marL="12700" marR="1169035" algn="l">
              <a:spcBef>
                <a:spcPts val="100"/>
              </a:spcBef>
            </a:pPr>
            <a:r>
              <a:rPr lang="fr-FR" sz="2000" dirty="0"/>
              <a:t>Globule</a:t>
            </a:r>
            <a:r>
              <a:rPr lang="fr-FR" sz="2000" spc="-45" dirty="0"/>
              <a:t> </a:t>
            </a:r>
            <a:r>
              <a:rPr lang="fr-FR" sz="2000" dirty="0"/>
              <a:t>rouge</a:t>
            </a:r>
            <a:r>
              <a:rPr lang="fr-FR" sz="2000" spc="-40" dirty="0"/>
              <a:t> </a:t>
            </a:r>
            <a:r>
              <a:rPr lang="fr-FR" sz="2000" dirty="0"/>
              <a:t>=</a:t>
            </a:r>
            <a:r>
              <a:rPr lang="fr-FR" sz="2000" spc="-50" dirty="0"/>
              <a:t> </a:t>
            </a:r>
            <a:r>
              <a:rPr lang="fr-FR" sz="2000" dirty="0"/>
              <a:t>érythrocyte</a:t>
            </a:r>
            <a:r>
              <a:rPr lang="fr-FR" sz="2000" spc="-40" dirty="0"/>
              <a:t> </a:t>
            </a:r>
            <a:r>
              <a:rPr lang="fr-FR" sz="2000" dirty="0"/>
              <a:t>=</a:t>
            </a:r>
            <a:r>
              <a:rPr lang="fr-FR" sz="2000" spc="-50" dirty="0"/>
              <a:t> </a:t>
            </a:r>
            <a:r>
              <a:rPr lang="fr-FR" sz="2000" spc="-10" dirty="0"/>
              <a:t>hématie </a:t>
            </a:r>
            <a:r>
              <a:rPr lang="fr-FR" sz="2000" dirty="0"/>
              <a:t>Cellule</a:t>
            </a:r>
            <a:r>
              <a:rPr lang="fr-FR" sz="2000" spc="-25" dirty="0"/>
              <a:t> </a:t>
            </a:r>
            <a:r>
              <a:rPr lang="fr-FR" sz="2000" spc="-10" dirty="0"/>
              <a:t>anucléée</a:t>
            </a:r>
          </a:p>
          <a:p>
            <a:pPr marL="12700" algn="l"/>
            <a:r>
              <a:rPr lang="fr-FR" sz="2000" dirty="0"/>
              <a:t>Fonction</a:t>
            </a:r>
            <a:r>
              <a:rPr lang="fr-FR" sz="2000" spc="-20" dirty="0"/>
              <a:t> </a:t>
            </a:r>
            <a:r>
              <a:rPr lang="fr-FR" sz="2000" dirty="0"/>
              <a:t>:</a:t>
            </a:r>
            <a:r>
              <a:rPr lang="fr-FR" sz="2000" spc="-35" dirty="0"/>
              <a:t> </a:t>
            </a:r>
            <a:r>
              <a:rPr lang="fr-FR" sz="2000" spc="-10" dirty="0"/>
              <a:t>transport</a:t>
            </a:r>
            <a:r>
              <a:rPr lang="fr-FR" sz="2000" spc="-45" dirty="0"/>
              <a:t> </a:t>
            </a:r>
            <a:r>
              <a:rPr lang="fr-FR" sz="2000" dirty="0"/>
              <a:t>des</a:t>
            </a:r>
            <a:r>
              <a:rPr lang="fr-FR" sz="2000" spc="-40" dirty="0"/>
              <a:t> </a:t>
            </a:r>
            <a:r>
              <a:rPr lang="fr-FR" sz="2000" dirty="0"/>
              <a:t>gaz</a:t>
            </a:r>
            <a:r>
              <a:rPr lang="fr-FR" sz="2000" spc="-40" dirty="0"/>
              <a:t> </a:t>
            </a:r>
            <a:r>
              <a:rPr lang="fr-FR" sz="2000" dirty="0"/>
              <a:t>du</a:t>
            </a:r>
            <a:r>
              <a:rPr lang="fr-FR" sz="2000" spc="-40" dirty="0"/>
              <a:t> </a:t>
            </a:r>
            <a:r>
              <a:rPr lang="fr-FR" sz="2000" dirty="0"/>
              <a:t>sang</a:t>
            </a:r>
            <a:r>
              <a:rPr lang="fr-FR" sz="2000" spc="-35" dirty="0"/>
              <a:t> </a:t>
            </a:r>
            <a:r>
              <a:rPr lang="fr-FR" sz="2000" dirty="0"/>
              <a:t>/</a:t>
            </a:r>
            <a:r>
              <a:rPr lang="fr-FR" sz="2000" spc="-45" dirty="0"/>
              <a:t> </a:t>
            </a:r>
            <a:r>
              <a:rPr lang="fr-FR" sz="2000" spc="-10" dirty="0"/>
              <a:t>hémoglobine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826AC98-52D3-D7DB-35FB-8D7290466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3943" y="2652344"/>
            <a:ext cx="4300164" cy="430016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7500" y="813626"/>
            <a:ext cx="8834118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98370">
              <a:lnSpc>
                <a:spcPct val="100000"/>
              </a:lnSpc>
              <a:spcBef>
                <a:spcPts val="100"/>
              </a:spcBef>
            </a:pPr>
            <a:r>
              <a:rPr lang="fr-FR" b="0" dirty="0">
                <a:latin typeface="Calibri"/>
                <a:cs typeface="Calibri"/>
              </a:rPr>
              <a:t>Calcul des indices globulaires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1363868-6301-1F06-070B-6BEEEFC52F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296" y="2257425"/>
            <a:ext cx="8766808" cy="459068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1201C6-9052-1CD7-9846-DD3C07F93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HEMATOCRITE </a:t>
            </a:r>
            <a:r>
              <a:rPr lang="fr-FR" dirty="0" err="1"/>
              <a:t>Ht</a:t>
            </a:r>
            <a:endParaRPr lang="fr-FR" dirty="0"/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1482DFF3-D779-F736-04A6-F1A1048998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7416" y="2542668"/>
            <a:ext cx="8564270" cy="3500906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F5EACD5-943B-BD4E-EC00-B5AA5CD45B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5900" y="3476625"/>
            <a:ext cx="3713859" cy="386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842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018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Calibri"/>
                <a:cs typeface="Calibri"/>
              </a:rPr>
              <a:t>Indices</a:t>
            </a:r>
            <a:r>
              <a:rPr b="0" spc="-5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globulaires</a:t>
            </a:r>
          </a:p>
        </p:txBody>
      </p:sp>
      <p:sp>
        <p:nvSpPr>
          <p:cNvPr id="3" name="object 3"/>
          <p:cNvSpPr/>
          <p:nvPr/>
        </p:nvSpPr>
        <p:spPr>
          <a:xfrm>
            <a:off x="2418588" y="2769108"/>
            <a:ext cx="2286000" cy="27940"/>
          </a:xfrm>
          <a:custGeom>
            <a:avLst/>
            <a:gdLst/>
            <a:ahLst/>
            <a:cxnLst/>
            <a:rect l="l" t="t" r="r" b="b"/>
            <a:pathLst>
              <a:path w="2286000" h="27939">
                <a:moveTo>
                  <a:pt x="2285999" y="27431"/>
                </a:moveTo>
                <a:lnTo>
                  <a:pt x="0" y="25907"/>
                </a:lnTo>
                <a:lnTo>
                  <a:pt x="0" y="0"/>
                </a:lnTo>
                <a:lnTo>
                  <a:pt x="2285999" y="1523"/>
                </a:lnTo>
                <a:lnTo>
                  <a:pt x="2285999" y="2743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779700" y="2870130"/>
            <a:ext cx="1775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Nbre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GR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million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10089" y="1832468"/>
            <a:ext cx="3284854" cy="1052195"/>
          </a:xfrm>
          <a:prstGeom prst="rect">
            <a:avLst/>
          </a:prstGeom>
        </p:spPr>
        <p:txBody>
          <a:bodyPr vert="horz" wrap="square" lIns="0" tIns="14414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135"/>
              </a:spcBef>
              <a:buFont typeface="Arial MT"/>
              <a:buChar char="•"/>
              <a:tabLst>
                <a:tab pos="354965" algn="l"/>
              </a:tabLst>
            </a:pPr>
            <a:r>
              <a:rPr sz="1800" b="1" dirty="0">
                <a:latin typeface="Calibri"/>
                <a:cs typeface="Calibri"/>
              </a:rPr>
              <a:t>V</a:t>
            </a:r>
            <a:r>
              <a:rPr sz="1800" dirty="0">
                <a:latin typeface="Calibri"/>
                <a:cs typeface="Calibri"/>
              </a:rPr>
              <a:t>olume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lobulaire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m</a:t>
            </a:r>
            <a:r>
              <a:rPr sz="1800" dirty="0">
                <a:latin typeface="Calibri"/>
                <a:cs typeface="Calibri"/>
              </a:rPr>
              <a:t>oyen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VGM</a:t>
            </a:r>
            <a:endParaRPr sz="1800">
              <a:latin typeface="Calibri"/>
              <a:cs typeface="Calibri"/>
            </a:endParaRPr>
          </a:p>
          <a:p>
            <a:pPr marL="1878330">
              <a:lnSpc>
                <a:spcPts val="1925"/>
              </a:lnSpc>
              <a:spcBef>
                <a:spcPts val="1035"/>
              </a:spcBef>
            </a:pPr>
            <a:r>
              <a:rPr sz="1800" dirty="0">
                <a:latin typeface="Calibri"/>
                <a:cs typeface="Calibri"/>
              </a:rPr>
              <a:t>Hte</a:t>
            </a:r>
            <a:r>
              <a:rPr sz="1800" spc="3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x</a:t>
            </a:r>
            <a:r>
              <a:rPr sz="1800" spc="38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10</a:t>
            </a:r>
            <a:endParaRPr sz="1800">
              <a:latin typeface="Calibri"/>
              <a:cs typeface="Calibri"/>
            </a:endParaRPr>
          </a:p>
          <a:p>
            <a:pPr marL="369570">
              <a:lnSpc>
                <a:spcPts val="1925"/>
              </a:lnSpc>
              <a:tabLst>
                <a:tab pos="990600" algn="l"/>
              </a:tabLst>
            </a:pPr>
            <a:r>
              <a:rPr sz="1800" spc="-25" dirty="0">
                <a:latin typeface="Calibri"/>
                <a:cs typeface="Calibri"/>
              </a:rPr>
              <a:t>VGM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50" dirty="0">
                <a:latin typeface="Calibri"/>
                <a:cs typeface="Calibri"/>
              </a:rPr>
              <a:t>=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13780" y="2012874"/>
            <a:ext cx="298323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mm</a:t>
            </a:r>
            <a:r>
              <a:rPr sz="1800" baseline="25462" dirty="0">
                <a:latin typeface="Calibri"/>
                <a:cs typeface="Calibri"/>
              </a:rPr>
              <a:t>3</a:t>
            </a:r>
            <a:r>
              <a:rPr sz="1800" spc="615" baseline="25462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ou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femtolitre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(fl)</a:t>
            </a:r>
            <a:endParaRPr sz="1800">
              <a:latin typeface="Calibri"/>
              <a:cs typeface="Calibri"/>
            </a:endParaRPr>
          </a:p>
          <a:p>
            <a:pPr marL="38100" marR="3048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Nl</a:t>
            </a:r>
            <a:r>
              <a:rPr sz="1800" spc="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80</a:t>
            </a:r>
            <a:r>
              <a:rPr sz="1800" spc="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à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100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fl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(normocytose) </a:t>
            </a:r>
            <a:r>
              <a:rPr sz="1800" dirty="0">
                <a:latin typeface="Calibri"/>
                <a:cs typeface="Calibri"/>
              </a:rPr>
              <a:t>Microcytose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: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VGM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&lt;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80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fl </a:t>
            </a:r>
            <a:r>
              <a:rPr sz="1800" dirty="0">
                <a:latin typeface="Calibri"/>
                <a:cs typeface="Calibri"/>
              </a:rPr>
              <a:t>Macrocytose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: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VGM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&gt;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100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fl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52966" y="3513072"/>
            <a:ext cx="52482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3510" indent="-13081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43510" algn="l"/>
              </a:tabLst>
            </a:pPr>
            <a:r>
              <a:rPr sz="1800" b="1" spc="-10" dirty="0">
                <a:latin typeface="Calibri"/>
                <a:cs typeface="Calibri"/>
              </a:rPr>
              <a:t>c</a:t>
            </a:r>
            <a:r>
              <a:rPr sz="1800" spc="-10" dirty="0">
                <a:latin typeface="Calibri"/>
                <a:cs typeface="Calibri"/>
              </a:rPr>
              <a:t>oncentration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c</a:t>
            </a:r>
            <a:r>
              <a:rPr sz="1800" spc="-10" dirty="0">
                <a:latin typeface="Calibri"/>
                <a:cs typeface="Calibri"/>
              </a:rPr>
              <a:t>orpusculaire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m</a:t>
            </a:r>
            <a:r>
              <a:rPr sz="1800" dirty="0">
                <a:latin typeface="Calibri"/>
                <a:cs typeface="Calibri"/>
              </a:rPr>
              <a:t>oyenne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h</a:t>
            </a:r>
            <a:r>
              <a:rPr sz="1800" spc="-10" dirty="0">
                <a:latin typeface="Calibri"/>
                <a:cs typeface="Calibri"/>
              </a:rPr>
              <a:t>émoglobine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67280" y="4156014"/>
            <a:ext cx="8274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CCMH</a:t>
            </a:r>
            <a:r>
              <a:rPr sz="1800" spc="365" dirty="0">
                <a:latin typeface="Calibri"/>
                <a:cs typeface="Calibri"/>
              </a:rPr>
              <a:t> </a:t>
            </a:r>
            <a:r>
              <a:rPr sz="1800" spc="-60" dirty="0">
                <a:latin typeface="Calibri"/>
                <a:cs typeface="Calibri"/>
              </a:rPr>
              <a:t>=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631947" y="4340352"/>
            <a:ext cx="2001520" cy="27940"/>
          </a:xfrm>
          <a:custGeom>
            <a:avLst/>
            <a:gdLst/>
            <a:ahLst/>
            <a:cxnLst/>
            <a:rect l="l" t="t" r="r" b="b"/>
            <a:pathLst>
              <a:path w="2001520" h="27939">
                <a:moveTo>
                  <a:pt x="2001011" y="27431"/>
                </a:moveTo>
                <a:lnTo>
                  <a:pt x="0" y="25907"/>
                </a:lnTo>
                <a:lnTo>
                  <a:pt x="0" y="0"/>
                </a:lnTo>
                <a:lnTo>
                  <a:pt x="2001011" y="1523"/>
                </a:lnTo>
                <a:lnTo>
                  <a:pt x="2001011" y="2743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740297" y="3941700"/>
            <a:ext cx="15646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Hb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(g/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dl)</a:t>
            </a:r>
            <a:r>
              <a:rPr sz="1800" spc="4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x</a:t>
            </a:r>
            <a:r>
              <a:rPr sz="1800" spc="40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100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18256" y="4441766"/>
            <a:ext cx="3549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Hte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977384" y="1769364"/>
            <a:ext cx="4940935" cy="3784600"/>
            <a:chOff x="4977384" y="1769364"/>
            <a:chExt cx="4940935" cy="3784600"/>
          </a:xfrm>
        </p:grpSpPr>
        <p:sp>
          <p:nvSpPr>
            <p:cNvPr id="13" name="object 13"/>
            <p:cNvSpPr/>
            <p:nvPr/>
          </p:nvSpPr>
          <p:spPr>
            <a:xfrm>
              <a:off x="4977384" y="1769364"/>
              <a:ext cx="3312160" cy="1597660"/>
            </a:xfrm>
            <a:custGeom>
              <a:avLst/>
              <a:gdLst/>
              <a:ahLst/>
              <a:cxnLst/>
              <a:rect l="l" t="t" r="r" b="b"/>
              <a:pathLst>
                <a:path w="3312159" h="1597660">
                  <a:moveTo>
                    <a:pt x="3064764" y="1595628"/>
                  </a:moveTo>
                  <a:lnTo>
                    <a:pt x="246888" y="1595628"/>
                  </a:lnTo>
                  <a:lnTo>
                    <a:pt x="233172" y="1594104"/>
                  </a:lnTo>
                  <a:lnTo>
                    <a:pt x="193548" y="1584960"/>
                  </a:lnTo>
                  <a:lnTo>
                    <a:pt x="143256" y="1563624"/>
                  </a:lnTo>
                  <a:lnTo>
                    <a:pt x="100584" y="1534668"/>
                  </a:lnTo>
                  <a:lnTo>
                    <a:pt x="62484" y="1496568"/>
                  </a:lnTo>
                  <a:lnTo>
                    <a:pt x="33528" y="1453896"/>
                  </a:lnTo>
                  <a:lnTo>
                    <a:pt x="16764" y="1417320"/>
                  </a:lnTo>
                  <a:lnTo>
                    <a:pt x="12192" y="1403604"/>
                  </a:lnTo>
                  <a:lnTo>
                    <a:pt x="7620" y="1391412"/>
                  </a:lnTo>
                  <a:lnTo>
                    <a:pt x="4572" y="1377696"/>
                  </a:lnTo>
                  <a:lnTo>
                    <a:pt x="0" y="1336548"/>
                  </a:lnTo>
                  <a:lnTo>
                    <a:pt x="0" y="260604"/>
                  </a:lnTo>
                  <a:lnTo>
                    <a:pt x="4572" y="219456"/>
                  </a:lnTo>
                  <a:lnTo>
                    <a:pt x="7620" y="205740"/>
                  </a:lnTo>
                  <a:lnTo>
                    <a:pt x="12192" y="193548"/>
                  </a:lnTo>
                  <a:lnTo>
                    <a:pt x="16764" y="179832"/>
                  </a:lnTo>
                  <a:lnTo>
                    <a:pt x="32004" y="143256"/>
                  </a:lnTo>
                  <a:lnTo>
                    <a:pt x="79248" y="80772"/>
                  </a:lnTo>
                  <a:lnTo>
                    <a:pt x="120396" y="47244"/>
                  </a:lnTo>
                  <a:lnTo>
                    <a:pt x="166116" y="21336"/>
                  </a:lnTo>
                  <a:lnTo>
                    <a:pt x="179832" y="16764"/>
                  </a:lnTo>
                  <a:lnTo>
                    <a:pt x="192024" y="12192"/>
                  </a:lnTo>
                  <a:lnTo>
                    <a:pt x="205740" y="7620"/>
                  </a:lnTo>
                  <a:lnTo>
                    <a:pt x="219456" y="4572"/>
                  </a:lnTo>
                  <a:lnTo>
                    <a:pt x="231648" y="3048"/>
                  </a:lnTo>
                  <a:lnTo>
                    <a:pt x="259080" y="0"/>
                  </a:lnTo>
                  <a:lnTo>
                    <a:pt x="3051048" y="0"/>
                  </a:lnTo>
                  <a:lnTo>
                    <a:pt x="3092196" y="4572"/>
                  </a:lnTo>
                  <a:lnTo>
                    <a:pt x="3104388" y="7620"/>
                  </a:lnTo>
                  <a:lnTo>
                    <a:pt x="3118104" y="12192"/>
                  </a:lnTo>
                  <a:lnTo>
                    <a:pt x="3130296" y="15240"/>
                  </a:lnTo>
                  <a:lnTo>
                    <a:pt x="3142488" y="21336"/>
                  </a:lnTo>
                  <a:lnTo>
                    <a:pt x="3149454" y="24384"/>
                  </a:lnTo>
                  <a:lnTo>
                    <a:pt x="262128" y="24384"/>
                  </a:lnTo>
                  <a:lnTo>
                    <a:pt x="248412" y="25908"/>
                  </a:lnTo>
                  <a:lnTo>
                    <a:pt x="236220" y="27432"/>
                  </a:lnTo>
                  <a:lnTo>
                    <a:pt x="224028" y="30480"/>
                  </a:lnTo>
                  <a:lnTo>
                    <a:pt x="211836" y="32004"/>
                  </a:lnTo>
                  <a:lnTo>
                    <a:pt x="201168" y="36576"/>
                  </a:lnTo>
                  <a:lnTo>
                    <a:pt x="188976" y="39624"/>
                  </a:lnTo>
                  <a:lnTo>
                    <a:pt x="178308" y="44196"/>
                  </a:lnTo>
                  <a:lnTo>
                    <a:pt x="135636" y="67056"/>
                  </a:lnTo>
                  <a:lnTo>
                    <a:pt x="99060" y="97536"/>
                  </a:lnTo>
                  <a:lnTo>
                    <a:pt x="68580" y="134112"/>
                  </a:lnTo>
                  <a:lnTo>
                    <a:pt x="44196" y="176784"/>
                  </a:lnTo>
                  <a:lnTo>
                    <a:pt x="27432" y="236220"/>
                  </a:lnTo>
                  <a:lnTo>
                    <a:pt x="25908" y="248412"/>
                  </a:lnTo>
                  <a:lnTo>
                    <a:pt x="25908" y="260604"/>
                  </a:lnTo>
                  <a:lnTo>
                    <a:pt x="24384" y="274320"/>
                  </a:lnTo>
                  <a:lnTo>
                    <a:pt x="24384" y="1321308"/>
                  </a:lnTo>
                  <a:lnTo>
                    <a:pt x="25908" y="1335024"/>
                  </a:lnTo>
                  <a:lnTo>
                    <a:pt x="25908" y="1347216"/>
                  </a:lnTo>
                  <a:lnTo>
                    <a:pt x="27432" y="1359408"/>
                  </a:lnTo>
                  <a:lnTo>
                    <a:pt x="30480" y="1371600"/>
                  </a:lnTo>
                  <a:lnTo>
                    <a:pt x="32004" y="1383792"/>
                  </a:lnTo>
                  <a:lnTo>
                    <a:pt x="36576" y="1395984"/>
                  </a:lnTo>
                  <a:lnTo>
                    <a:pt x="39624" y="1406652"/>
                  </a:lnTo>
                  <a:lnTo>
                    <a:pt x="44196" y="1418844"/>
                  </a:lnTo>
                  <a:lnTo>
                    <a:pt x="67056" y="1459992"/>
                  </a:lnTo>
                  <a:lnTo>
                    <a:pt x="97536" y="1498092"/>
                  </a:lnTo>
                  <a:lnTo>
                    <a:pt x="134112" y="1528572"/>
                  </a:lnTo>
                  <a:lnTo>
                    <a:pt x="176784" y="1551432"/>
                  </a:lnTo>
                  <a:lnTo>
                    <a:pt x="188976" y="1556004"/>
                  </a:lnTo>
                  <a:lnTo>
                    <a:pt x="199644" y="1560576"/>
                  </a:lnTo>
                  <a:lnTo>
                    <a:pt x="224028" y="1566672"/>
                  </a:lnTo>
                  <a:lnTo>
                    <a:pt x="260604" y="1571244"/>
                  </a:lnTo>
                  <a:lnTo>
                    <a:pt x="3150978" y="1571244"/>
                  </a:lnTo>
                  <a:lnTo>
                    <a:pt x="3144012" y="1574292"/>
                  </a:lnTo>
                  <a:lnTo>
                    <a:pt x="3131820" y="1580388"/>
                  </a:lnTo>
                  <a:lnTo>
                    <a:pt x="3118104" y="1583436"/>
                  </a:lnTo>
                  <a:lnTo>
                    <a:pt x="3105912" y="1588008"/>
                  </a:lnTo>
                  <a:lnTo>
                    <a:pt x="3092196" y="1591056"/>
                  </a:lnTo>
                  <a:lnTo>
                    <a:pt x="3078480" y="1592580"/>
                  </a:lnTo>
                  <a:lnTo>
                    <a:pt x="3064764" y="1595628"/>
                  </a:lnTo>
                  <a:close/>
                </a:path>
                <a:path w="3312159" h="1597660">
                  <a:moveTo>
                    <a:pt x="3150978" y="1571244"/>
                  </a:moveTo>
                  <a:lnTo>
                    <a:pt x="3049524" y="1571244"/>
                  </a:lnTo>
                  <a:lnTo>
                    <a:pt x="3086100" y="1566672"/>
                  </a:lnTo>
                  <a:lnTo>
                    <a:pt x="3110484" y="1560576"/>
                  </a:lnTo>
                  <a:lnTo>
                    <a:pt x="3154680" y="1540764"/>
                  </a:lnTo>
                  <a:lnTo>
                    <a:pt x="3194304" y="1514856"/>
                  </a:lnTo>
                  <a:lnTo>
                    <a:pt x="3227832" y="1481328"/>
                  </a:lnTo>
                  <a:lnTo>
                    <a:pt x="3255264" y="1441704"/>
                  </a:lnTo>
                  <a:lnTo>
                    <a:pt x="3275076" y="1395984"/>
                  </a:lnTo>
                  <a:lnTo>
                    <a:pt x="3278124" y="1383792"/>
                  </a:lnTo>
                  <a:lnTo>
                    <a:pt x="3281172" y="1373124"/>
                  </a:lnTo>
                  <a:lnTo>
                    <a:pt x="3282696" y="1360932"/>
                  </a:lnTo>
                  <a:lnTo>
                    <a:pt x="3284220" y="1347216"/>
                  </a:lnTo>
                  <a:lnTo>
                    <a:pt x="3285744" y="1335024"/>
                  </a:lnTo>
                  <a:lnTo>
                    <a:pt x="3285744" y="262128"/>
                  </a:lnTo>
                  <a:lnTo>
                    <a:pt x="3284220" y="248412"/>
                  </a:lnTo>
                  <a:lnTo>
                    <a:pt x="3281172" y="224028"/>
                  </a:lnTo>
                  <a:lnTo>
                    <a:pt x="3275076" y="199644"/>
                  </a:lnTo>
                  <a:lnTo>
                    <a:pt x="3265932" y="178308"/>
                  </a:lnTo>
                  <a:lnTo>
                    <a:pt x="3256788" y="155448"/>
                  </a:lnTo>
                  <a:lnTo>
                    <a:pt x="3229356" y="115824"/>
                  </a:lnTo>
                  <a:lnTo>
                    <a:pt x="3195828" y="82296"/>
                  </a:lnTo>
                  <a:lnTo>
                    <a:pt x="3156204" y="54864"/>
                  </a:lnTo>
                  <a:lnTo>
                    <a:pt x="3110484" y="36576"/>
                  </a:lnTo>
                  <a:lnTo>
                    <a:pt x="3099816" y="33528"/>
                  </a:lnTo>
                  <a:lnTo>
                    <a:pt x="3075432" y="27432"/>
                  </a:lnTo>
                  <a:lnTo>
                    <a:pt x="3061716" y="25908"/>
                  </a:lnTo>
                  <a:lnTo>
                    <a:pt x="3049524" y="25908"/>
                  </a:lnTo>
                  <a:lnTo>
                    <a:pt x="3037332" y="24384"/>
                  </a:lnTo>
                  <a:lnTo>
                    <a:pt x="3149454" y="24384"/>
                  </a:lnTo>
                  <a:lnTo>
                    <a:pt x="3166872" y="32004"/>
                  </a:lnTo>
                  <a:lnTo>
                    <a:pt x="3211068" y="62484"/>
                  </a:lnTo>
                  <a:lnTo>
                    <a:pt x="3247644" y="99060"/>
                  </a:lnTo>
                  <a:lnTo>
                    <a:pt x="3278124" y="143256"/>
                  </a:lnTo>
                  <a:lnTo>
                    <a:pt x="3294888" y="179832"/>
                  </a:lnTo>
                  <a:lnTo>
                    <a:pt x="3302508" y="205740"/>
                  </a:lnTo>
                  <a:lnTo>
                    <a:pt x="3305556" y="217932"/>
                  </a:lnTo>
                  <a:lnTo>
                    <a:pt x="3308604" y="231648"/>
                  </a:lnTo>
                  <a:lnTo>
                    <a:pt x="3310128" y="245364"/>
                  </a:lnTo>
                  <a:lnTo>
                    <a:pt x="3310128" y="259080"/>
                  </a:lnTo>
                  <a:lnTo>
                    <a:pt x="3311652" y="274320"/>
                  </a:lnTo>
                  <a:lnTo>
                    <a:pt x="3311652" y="1321308"/>
                  </a:lnTo>
                  <a:lnTo>
                    <a:pt x="3310128" y="1335024"/>
                  </a:lnTo>
                  <a:lnTo>
                    <a:pt x="3310128" y="1350264"/>
                  </a:lnTo>
                  <a:lnTo>
                    <a:pt x="3308604" y="1363980"/>
                  </a:lnTo>
                  <a:lnTo>
                    <a:pt x="3305556" y="1376172"/>
                  </a:lnTo>
                  <a:lnTo>
                    <a:pt x="3299460" y="1403604"/>
                  </a:lnTo>
                  <a:lnTo>
                    <a:pt x="3278124" y="1452372"/>
                  </a:lnTo>
                  <a:lnTo>
                    <a:pt x="3249168" y="1496568"/>
                  </a:lnTo>
                  <a:lnTo>
                    <a:pt x="3191256" y="1549908"/>
                  </a:lnTo>
                  <a:lnTo>
                    <a:pt x="3168396" y="1563624"/>
                  </a:lnTo>
                  <a:lnTo>
                    <a:pt x="3150978" y="1571244"/>
                  </a:lnTo>
                  <a:close/>
                </a:path>
                <a:path w="3312159" h="1597660">
                  <a:moveTo>
                    <a:pt x="3037332" y="1597152"/>
                  </a:moveTo>
                  <a:lnTo>
                    <a:pt x="274320" y="1597152"/>
                  </a:lnTo>
                  <a:lnTo>
                    <a:pt x="260604" y="1595628"/>
                  </a:lnTo>
                  <a:lnTo>
                    <a:pt x="3051048" y="1595628"/>
                  </a:lnTo>
                  <a:lnTo>
                    <a:pt x="3037332" y="159715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70747" y="2781300"/>
              <a:ext cx="1647443" cy="2772156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5282055" y="3870261"/>
            <a:ext cx="258889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1501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Exprimé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% </a:t>
            </a:r>
            <a:r>
              <a:rPr sz="1800" spc="-10" dirty="0">
                <a:latin typeface="Calibri"/>
                <a:cs typeface="Calibri"/>
              </a:rPr>
              <a:t>Valeur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Nle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32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à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36% </a:t>
            </a:r>
            <a:r>
              <a:rPr sz="1800" spc="-10" dirty="0">
                <a:latin typeface="Calibri"/>
                <a:cs typeface="Calibri"/>
              </a:rPr>
              <a:t>(normochromie)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Hypochromie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: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CCMH&lt;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32% </a:t>
            </a:r>
            <a:r>
              <a:rPr sz="1800" dirty="0">
                <a:latin typeface="Calibri"/>
                <a:cs typeface="Calibri"/>
              </a:rPr>
              <a:t>Pas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d’hyperchromie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977384" y="3840480"/>
            <a:ext cx="3240405" cy="1525905"/>
          </a:xfrm>
          <a:custGeom>
            <a:avLst/>
            <a:gdLst/>
            <a:ahLst/>
            <a:cxnLst/>
            <a:rect l="l" t="t" r="r" b="b"/>
            <a:pathLst>
              <a:path w="3240404" h="1525904">
                <a:moveTo>
                  <a:pt x="2991612" y="1525524"/>
                </a:moveTo>
                <a:lnTo>
                  <a:pt x="249936" y="1525524"/>
                </a:lnTo>
                <a:lnTo>
                  <a:pt x="222504" y="1522476"/>
                </a:lnTo>
                <a:lnTo>
                  <a:pt x="210312" y="1520952"/>
                </a:lnTo>
                <a:lnTo>
                  <a:pt x="196596" y="1517904"/>
                </a:lnTo>
                <a:lnTo>
                  <a:pt x="184404" y="1513332"/>
                </a:lnTo>
                <a:lnTo>
                  <a:pt x="160020" y="1505712"/>
                </a:lnTo>
                <a:lnTo>
                  <a:pt x="115824" y="1481328"/>
                </a:lnTo>
                <a:lnTo>
                  <a:pt x="77724" y="1449324"/>
                </a:lnTo>
                <a:lnTo>
                  <a:pt x="44196" y="1409700"/>
                </a:lnTo>
                <a:lnTo>
                  <a:pt x="19812" y="1365504"/>
                </a:lnTo>
                <a:lnTo>
                  <a:pt x="12192" y="1341120"/>
                </a:lnTo>
                <a:lnTo>
                  <a:pt x="7620" y="1328928"/>
                </a:lnTo>
                <a:lnTo>
                  <a:pt x="4572" y="1316736"/>
                </a:lnTo>
                <a:lnTo>
                  <a:pt x="1524" y="1289304"/>
                </a:lnTo>
                <a:lnTo>
                  <a:pt x="0" y="1277112"/>
                </a:lnTo>
                <a:lnTo>
                  <a:pt x="0" y="249936"/>
                </a:lnTo>
                <a:lnTo>
                  <a:pt x="3048" y="222504"/>
                </a:lnTo>
                <a:lnTo>
                  <a:pt x="4572" y="210312"/>
                </a:lnTo>
                <a:lnTo>
                  <a:pt x="7620" y="198120"/>
                </a:lnTo>
                <a:lnTo>
                  <a:pt x="10668" y="184404"/>
                </a:lnTo>
                <a:lnTo>
                  <a:pt x="30480" y="138684"/>
                </a:lnTo>
                <a:lnTo>
                  <a:pt x="59436" y="96012"/>
                </a:lnTo>
                <a:lnTo>
                  <a:pt x="94488" y="60960"/>
                </a:lnTo>
                <a:lnTo>
                  <a:pt x="137160" y="32004"/>
                </a:lnTo>
                <a:lnTo>
                  <a:pt x="184404" y="12192"/>
                </a:lnTo>
                <a:lnTo>
                  <a:pt x="222504" y="3048"/>
                </a:lnTo>
                <a:lnTo>
                  <a:pt x="248412" y="0"/>
                </a:lnTo>
                <a:lnTo>
                  <a:pt x="2990088" y="0"/>
                </a:lnTo>
                <a:lnTo>
                  <a:pt x="3003804" y="1524"/>
                </a:lnTo>
                <a:lnTo>
                  <a:pt x="3015996" y="3048"/>
                </a:lnTo>
                <a:lnTo>
                  <a:pt x="3029712" y="4572"/>
                </a:lnTo>
                <a:lnTo>
                  <a:pt x="3041904" y="7620"/>
                </a:lnTo>
                <a:lnTo>
                  <a:pt x="3054096" y="12192"/>
                </a:lnTo>
                <a:lnTo>
                  <a:pt x="3078480" y="19812"/>
                </a:lnTo>
                <a:lnTo>
                  <a:pt x="3089910" y="25908"/>
                </a:lnTo>
                <a:lnTo>
                  <a:pt x="237744" y="25908"/>
                </a:lnTo>
                <a:lnTo>
                  <a:pt x="227076" y="27432"/>
                </a:lnTo>
                <a:lnTo>
                  <a:pt x="170688" y="44196"/>
                </a:lnTo>
                <a:lnTo>
                  <a:pt x="129540" y="65532"/>
                </a:lnTo>
                <a:lnTo>
                  <a:pt x="94488" y="94488"/>
                </a:lnTo>
                <a:lnTo>
                  <a:pt x="65532" y="129540"/>
                </a:lnTo>
                <a:lnTo>
                  <a:pt x="44196" y="169164"/>
                </a:lnTo>
                <a:lnTo>
                  <a:pt x="30480" y="214884"/>
                </a:lnTo>
                <a:lnTo>
                  <a:pt x="27432" y="225552"/>
                </a:lnTo>
                <a:lnTo>
                  <a:pt x="25908" y="237744"/>
                </a:lnTo>
                <a:lnTo>
                  <a:pt x="25908" y="249936"/>
                </a:lnTo>
                <a:lnTo>
                  <a:pt x="24384" y="262128"/>
                </a:lnTo>
                <a:lnTo>
                  <a:pt x="24384" y="1263396"/>
                </a:lnTo>
                <a:lnTo>
                  <a:pt x="25908" y="1274064"/>
                </a:lnTo>
                <a:lnTo>
                  <a:pt x="25908" y="1286256"/>
                </a:lnTo>
                <a:lnTo>
                  <a:pt x="27432" y="1298448"/>
                </a:lnTo>
                <a:lnTo>
                  <a:pt x="30480" y="1310640"/>
                </a:lnTo>
                <a:lnTo>
                  <a:pt x="32004" y="1321308"/>
                </a:lnTo>
                <a:lnTo>
                  <a:pt x="53340" y="1376172"/>
                </a:lnTo>
                <a:lnTo>
                  <a:pt x="79248" y="1412748"/>
                </a:lnTo>
                <a:lnTo>
                  <a:pt x="111252" y="1446276"/>
                </a:lnTo>
                <a:lnTo>
                  <a:pt x="169164" y="1481328"/>
                </a:lnTo>
                <a:lnTo>
                  <a:pt x="214884" y="1495044"/>
                </a:lnTo>
                <a:lnTo>
                  <a:pt x="225552" y="1498092"/>
                </a:lnTo>
                <a:lnTo>
                  <a:pt x="237744" y="1499616"/>
                </a:lnTo>
                <a:lnTo>
                  <a:pt x="3089801" y="1499616"/>
                </a:lnTo>
                <a:lnTo>
                  <a:pt x="3080004" y="1504188"/>
                </a:lnTo>
                <a:lnTo>
                  <a:pt x="3043428" y="1517904"/>
                </a:lnTo>
                <a:lnTo>
                  <a:pt x="3029712" y="1520952"/>
                </a:lnTo>
                <a:lnTo>
                  <a:pt x="3017520" y="1522476"/>
                </a:lnTo>
                <a:lnTo>
                  <a:pt x="3003804" y="1524000"/>
                </a:lnTo>
                <a:lnTo>
                  <a:pt x="2991612" y="1525524"/>
                </a:lnTo>
                <a:close/>
              </a:path>
              <a:path w="3240404" h="1525904">
                <a:moveTo>
                  <a:pt x="3089801" y="1499616"/>
                </a:moveTo>
                <a:lnTo>
                  <a:pt x="3000756" y="1499616"/>
                </a:lnTo>
                <a:lnTo>
                  <a:pt x="3012948" y="1498092"/>
                </a:lnTo>
                <a:lnTo>
                  <a:pt x="3025140" y="1495044"/>
                </a:lnTo>
                <a:lnTo>
                  <a:pt x="3069336" y="1481328"/>
                </a:lnTo>
                <a:lnTo>
                  <a:pt x="3108960" y="1459992"/>
                </a:lnTo>
                <a:lnTo>
                  <a:pt x="3144012" y="1431036"/>
                </a:lnTo>
                <a:lnTo>
                  <a:pt x="3172968" y="1395984"/>
                </a:lnTo>
                <a:lnTo>
                  <a:pt x="3195828" y="1356360"/>
                </a:lnTo>
                <a:lnTo>
                  <a:pt x="3209544" y="1310640"/>
                </a:lnTo>
                <a:lnTo>
                  <a:pt x="3214116" y="1275588"/>
                </a:lnTo>
                <a:lnTo>
                  <a:pt x="3214116" y="251460"/>
                </a:lnTo>
                <a:lnTo>
                  <a:pt x="3203448" y="193548"/>
                </a:lnTo>
                <a:lnTo>
                  <a:pt x="3186684" y="150876"/>
                </a:lnTo>
                <a:lnTo>
                  <a:pt x="3160776" y="112776"/>
                </a:lnTo>
                <a:lnTo>
                  <a:pt x="3128772" y="80772"/>
                </a:lnTo>
                <a:lnTo>
                  <a:pt x="3090672" y="54864"/>
                </a:lnTo>
                <a:lnTo>
                  <a:pt x="3048000" y="36576"/>
                </a:lnTo>
                <a:lnTo>
                  <a:pt x="3012948" y="27432"/>
                </a:lnTo>
                <a:lnTo>
                  <a:pt x="3002280" y="27432"/>
                </a:lnTo>
                <a:lnTo>
                  <a:pt x="2990088" y="25908"/>
                </a:lnTo>
                <a:lnTo>
                  <a:pt x="3089910" y="25908"/>
                </a:lnTo>
                <a:lnTo>
                  <a:pt x="3124200" y="44196"/>
                </a:lnTo>
                <a:lnTo>
                  <a:pt x="3162300" y="76200"/>
                </a:lnTo>
                <a:lnTo>
                  <a:pt x="3194304" y="115824"/>
                </a:lnTo>
                <a:lnTo>
                  <a:pt x="3218688" y="160020"/>
                </a:lnTo>
                <a:lnTo>
                  <a:pt x="3230880" y="196596"/>
                </a:lnTo>
                <a:lnTo>
                  <a:pt x="3233928" y="210312"/>
                </a:lnTo>
                <a:lnTo>
                  <a:pt x="3236976" y="222504"/>
                </a:lnTo>
                <a:lnTo>
                  <a:pt x="3238500" y="236220"/>
                </a:lnTo>
                <a:lnTo>
                  <a:pt x="3240024" y="248412"/>
                </a:lnTo>
                <a:lnTo>
                  <a:pt x="3240024" y="1275588"/>
                </a:lnTo>
                <a:lnTo>
                  <a:pt x="3236976" y="1303020"/>
                </a:lnTo>
                <a:lnTo>
                  <a:pt x="3233928" y="1315212"/>
                </a:lnTo>
                <a:lnTo>
                  <a:pt x="3230880" y="1328928"/>
                </a:lnTo>
                <a:lnTo>
                  <a:pt x="3208020" y="1388364"/>
                </a:lnTo>
                <a:lnTo>
                  <a:pt x="3180588" y="1429512"/>
                </a:lnTo>
                <a:lnTo>
                  <a:pt x="3144012" y="1464564"/>
                </a:lnTo>
                <a:lnTo>
                  <a:pt x="3102864" y="1493520"/>
                </a:lnTo>
                <a:lnTo>
                  <a:pt x="3089801" y="14996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352966" y="5013269"/>
            <a:ext cx="30638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0" indent="-18415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96850" algn="l"/>
              </a:tabLst>
            </a:pPr>
            <a:r>
              <a:rPr sz="1800" b="1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eneur</a:t>
            </a:r>
            <a:r>
              <a:rPr sz="1800" spc="-8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lobulaire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m</a:t>
            </a:r>
            <a:r>
              <a:rPr sz="1800" dirty="0">
                <a:latin typeface="Calibri"/>
                <a:cs typeface="Calibri"/>
              </a:rPr>
              <a:t>oyenne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en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h</a:t>
            </a:r>
            <a:r>
              <a:rPr sz="1800" spc="-10" dirty="0">
                <a:latin typeface="Calibri"/>
                <a:cs typeface="Calibri"/>
              </a:rPr>
              <a:t>émoglobine: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638717" y="6084840"/>
            <a:ext cx="8305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TGMH</a:t>
            </a:r>
            <a:r>
              <a:rPr sz="1800" spc="305" dirty="0">
                <a:latin typeface="Calibri"/>
                <a:cs typeface="Calibri"/>
              </a:rPr>
              <a:t> </a:t>
            </a:r>
            <a:r>
              <a:rPr sz="1800" spc="-60" dirty="0">
                <a:latin typeface="Calibri"/>
                <a:cs typeface="Calibri"/>
              </a:rPr>
              <a:t>=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560319" y="6269735"/>
            <a:ext cx="1643380" cy="26034"/>
          </a:xfrm>
          <a:custGeom>
            <a:avLst/>
            <a:gdLst/>
            <a:ahLst/>
            <a:cxnLst/>
            <a:rect l="l" t="t" r="r" b="b"/>
            <a:pathLst>
              <a:path w="1643379" h="26035">
                <a:moveTo>
                  <a:pt x="1642871" y="25907"/>
                </a:moveTo>
                <a:lnTo>
                  <a:pt x="0" y="24383"/>
                </a:lnTo>
                <a:lnTo>
                  <a:pt x="0" y="0"/>
                </a:lnTo>
                <a:lnTo>
                  <a:pt x="1642871" y="1523"/>
                </a:lnTo>
                <a:lnTo>
                  <a:pt x="1642871" y="2590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743154" y="5870526"/>
            <a:ext cx="1346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Hb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(g/dl)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x</a:t>
            </a:r>
            <a:r>
              <a:rPr sz="1800" spc="39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10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49059" y="6299154"/>
            <a:ext cx="12636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GR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million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496369" y="5584774"/>
            <a:ext cx="23368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En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picogramme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(pg) </a:t>
            </a:r>
            <a:r>
              <a:rPr sz="1800" spc="-10" dirty="0">
                <a:latin typeface="Calibri"/>
                <a:cs typeface="Calibri"/>
              </a:rPr>
              <a:t>Valeur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Nle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: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27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à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31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pg </a:t>
            </a:r>
            <a:r>
              <a:rPr sz="1800" dirty="0">
                <a:latin typeface="Calibri"/>
                <a:cs typeface="Calibri"/>
              </a:rPr>
              <a:t>Indique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le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poids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Hb </a:t>
            </a:r>
            <a:r>
              <a:rPr sz="1800" spc="-10" dirty="0">
                <a:latin typeface="Calibri"/>
                <a:cs typeface="Calibri"/>
              </a:rPr>
              <a:t>contenu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dans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chaque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GR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049011" y="5554980"/>
            <a:ext cx="3168650" cy="1240790"/>
          </a:xfrm>
          <a:custGeom>
            <a:avLst/>
            <a:gdLst/>
            <a:ahLst/>
            <a:cxnLst/>
            <a:rect l="l" t="t" r="r" b="b"/>
            <a:pathLst>
              <a:path w="3168650" h="1240790">
                <a:moveTo>
                  <a:pt x="2953512" y="1240536"/>
                </a:moveTo>
                <a:lnTo>
                  <a:pt x="214884" y="1240536"/>
                </a:lnTo>
                <a:lnTo>
                  <a:pt x="193548" y="1239012"/>
                </a:lnTo>
                <a:lnTo>
                  <a:pt x="150876" y="1229868"/>
                </a:lnTo>
                <a:lnTo>
                  <a:pt x="112776" y="1214628"/>
                </a:lnTo>
                <a:lnTo>
                  <a:pt x="77724" y="1191768"/>
                </a:lnTo>
                <a:lnTo>
                  <a:pt x="48768" y="1162812"/>
                </a:lnTo>
                <a:lnTo>
                  <a:pt x="25908" y="1127760"/>
                </a:lnTo>
                <a:lnTo>
                  <a:pt x="9144" y="1089660"/>
                </a:lnTo>
                <a:lnTo>
                  <a:pt x="0" y="1046988"/>
                </a:lnTo>
                <a:lnTo>
                  <a:pt x="0" y="193548"/>
                </a:lnTo>
                <a:lnTo>
                  <a:pt x="9144" y="152400"/>
                </a:lnTo>
                <a:lnTo>
                  <a:pt x="25908" y="112776"/>
                </a:lnTo>
                <a:lnTo>
                  <a:pt x="48768" y="79248"/>
                </a:lnTo>
                <a:lnTo>
                  <a:pt x="77724" y="50292"/>
                </a:lnTo>
                <a:lnTo>
                  <a:pt x="111252" y="25908"/>
                </a:lnTo>
                <a:lnTo>
                  <a:pt x="149352" y="10668"/>
                </a:lnTo>
                <a:lnTo>
                  <a:pt x="192024" y="1524"/>
                </a:lnTo>
                <a:lnTo>
                  <a:pt x="213360" y="0"/>
                </a:lnTo>
                <a:lnTo>
                  <a:pt x="2953512" y="0"/>
                </a:lnTo>
                <a:lnTo>
                  <a:pt x="2996184" y="4572"/>
                </a:lnTo>
                <a:lnTo>
                  <a:pt x="3035808" y="16764"/>
                </a:lnTo>
                <a:lnTo>
                  <a:pt x="3055620" y="25908"/>
                </a:lnTo>
                <a:lnTo>
                  <a:pt x="196596" y="25908"/>
                </a:lnTo>
                <a:lnTo>
                  <a:pt x="176784" y="28956"/>
                </a:lnTo>
                <a:lnTo>
                  <a:pt x="124968" y="48768"/>
                </a:lnTo>
                <a:lnTo>
                  <a:pt x="80772" y="80772"/>
                </a:lnTo>
                <a:lnTo>
                  <a:pt x="48768" y="124968"/>
                </a:lnTo>
                <a:lnTo>
                  <a:pt x="39624" y="140208"/>
                </a:lnTo>
                <a:lnTo>
                  <a:pt x="33528" y="158496"/>
                </a:lnTo>
                <a:lnTo>
                  <a:pt x="28956" y="176784"/>
                </a:lnTo>
                <a:lnTo>
                  <a:pt x="25908" y="195072"/>
                </a:lnTo>
                <a:lnTo>
                  <a:pt x="24384" y="214884"/>
                </a:lnTo>
                <a:lnTo>
                  <a:pt x="24384" y="1024128"/>
                </a:lnTo>
                <a:lnTo>
                  <a:pt x="28956" y="1062228"/>
                </a:lnTo>
                <a:lnTo>
                  <a:pt x="47244" y="1114044"/>
                </a:lnTo>
                <a:lnTo>
                  <a:pt x="80772" y="1158240"/>
                </a:lnTo>
                <a:lnTo>
                  <a:pt x="123444" y="1191768"/>
                </a:lnTo>
                <a:lnTo>
                  <a:pt x="175260" y="1210056"/>
                </a:lnTo>
                <a:lnTo>
                  <a:pt x="214884" y="1214628"/>
                </a:lnTo>
                <a:lnTo>
                  <a:pt x="3052572" y="1214628"/>
                </a:lnTo>
                <a:lnTo>
                  <a:pt x="3037332" y="1222248"/>
                </a:lnTo>
                <a:lnTo>
                  <a:pt x="3017520" y="1229868"/>
                </a:lnTo>
                <a:lnTo>
                  <a:pt x="2997708" y="1235964"/>
                </a:lnTo>
                <a:lnTo>
                  <a:pt x="2976372" y="1239012"/>
                </a:lnTo>
                <a:lnTo>
                  <a:pt x="2953512" y="1240536"/>
                </a:lnTo>
                <a:close/>
              </a:path>
              <a:path w="3168650" h="1240790">
                <a:moveTo>
                  <a:pt x="3052572" y="1214628"/>
                </a:moveTo>
                <a:lnTo>
                  <a:pt x="2951988" y="1214628"/>
                </a:lnTo>
                <a:lnTo>
                  <a:pt x="2990088" y="1211580"/>
                </a:lnTo>
                <a:lnTo>
                  <a:pt x="3026664" y="1199388"/>
                </a:lnTo>
                <a:lnTo>
                  <a:pt x="3073908" y="1171956"/>
                </a:lnTo>
                <a:lnTo>
                  <a:pt x="3110484" y="1130808"/>
                </a:lnTo>
                <a:lnTo>
                  <a:pt x="3133344" y="1082040"/>
                </a:lnTo>
                <a:lnTo>
                  <a:pt x="3142488" y="1045464"/>
                </a:lnTo>
                <a:lnTo>
                  <a:pt x="3142488" y="196596"/>
                </a:lnTo>
                <a:lnTo>
                  <a:pt x="3128772" y="141732"/>
                </a:lnTo>
                <a:lnTo>
                  <a:pt x="3099816" y="94488"/>
                </a:lnTo>
                <a:lnTo>
                  <a:pt x="3060192" y="57912"/>
                </a:lnTo>
                <a:lnTo>
                  <a:pt x="3009900" y="33528"/>
                </a:lnTo>
                <a:lnTo>
                  <a:pt x="2973324" y="25908"/>
                </a:lnTo>
                <a:lnTo>
                  <a:pt x="3055620" y="25908"/>
                </a:lnTo>
                <a:lnTo>
                  <a:pt x="3089148" y="48768"/>
                </a:lnTo>
                <a:lnTo>
                  <a:pt x="3118104" y="77724"/>
                </a:lnTo>
                <a:lnTo>
                  <a:pt x="3142488" y="112776"/>
                </a:lnTo>
                <a:lnTo>
                  <a:pt x="3163824" y="170688"/>
                </a:lnTo>
                <a:lnTo>
                  <a:pt x="3168396" y="214884"/>
                </a:lnTo>
                <a:lnTo>
                  <a:pt x="3168396" y="1024128"/>
                </a:lnTo>
                <a:lnTo>
                  <a:pt x="3166980" y="1043940"/>
                </a:lnTo>
                <a:lnTo>
                  <a:pt x="3166872" y="1045464"/>
                </a:lnTo>
                <a:lnTo>
                  <a:pt x="3159252" y="1088136"/>
                </a:lnTo>
                <a:lnTo>
                  <a:pt x="3142488" y="1126236"/>
                </a:lnTo>
                <a:lnTo>
                  <a:pt x="3119628" y="1161288"/>
                </a:lnTo>
                <a:lnTo>
                  <a:pt x="3090672" y="1190244"/>
                </a:lnTo>
                <a:lnTo>
                  <a:pt x="3055620" y="1213104"/>
                </a:lnTo>
                <a:lnTo>
                  <a:pt x="3052572" y="121462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61920" y="5709285"/>
            <a:ext cx="4361180" cy="119634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865"/>
              </a:spcBef>
              <a:tabLst>
                <a:tab pos="2927350" algn="l"/>
              </a:tabLst>
            </a:pPr>
            <a:r>
              <a:rPr sz="3200" dirty="0">
                <a:latin typeface="Calibri"/>
                <a:cs typeface="Calibri"/>
              </a:rPr>
              <a:t>3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600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000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/mm</a:t>
            </a:r>
            <a:r>
              <a:rPr sz="3150" spc="-30" baseline="25132" dirty="0">
                <a:latin typeface="Calibri"/>
                <a:cs typeface="Calibri"/>
              </a:rPr>
              <a:t>3</a:t>
            </a:r>
            <a:r>
              <a:rPr sz="3150" baseline="25132" dirty="0">
                <a:latin typeface="Calibri"/>
                <a:cs typeface="Calibri"/>
              </a:rPr>
              <a:t>	</a:t>
            </a:r>
            <a:r>
              <a:rPr sz="3200" dirty="0">
                <a:latin typeface="Calibri"/>
                <a:cs typeface="Calibri"/>
              </a:rPr>
              <a:t>→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100%</a:t>
            </a:r>
            <a:endParaRPr sz="3200" dirty="0">
              <a:latin typeface="Calibri"/>
              <a:cs typeface="Calibri"/>
            </a:endParaRPr>
          </a:p>
          <a:p>
            <a:pPr marL="1549400">
              <a:lnSpc>
                <a:spcPct val="100000"/>
              </a:lnSpc>
              <a:spcBef>
                <a:spcPts val="770"/>
              </a:spcBef>
              <a:tabLst>
                <a:tab pos="2181225" algn="l"/>
                <a:tab pos="2921635" algn="l"/>
                <a:tab pos="3565525" algn="l"/>
              </a:tabLst>
            </a:pPr>
            <a:r>
              <a:rPr sz="3200" spc="-25" dirty="0">
                <a:latin typeface="Calibri"/>
                <a:cs typeface="Calibri"/>
              </a:rPr>
              <a:t>VA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50" dirty="0">
                <a:latin typeface="Calibri"/>
                <a:cs typeface="Calibri"/>
              </a:rPr>
              <a:t>?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50" dirty="0">
                <a:latin typeface="Calibri"/>
                <a:cs typeface="Calibri"/>
              </a:rPr>
              <a:t>→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25" dirty="0">
                <a:latin typeface="Calibri"/>
                <a:cs typeface="Calibri"/>
              </a:rPr>
              <a:t>3%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208624" y="5822827"/>
            <a:ext cx="437515" cy="944880"/>
          </a:xfrm>
          <a:custGeom>
            <a:avLst/>
            <a:gdLst/>
            <a:ahLst/>
            <a:cxnLst/>
            <a:rect l="l" t="t" r="r" b="b"/>
            <a:pathLst>
              <a:path w="437515" h="944879">
                <a:moveTo>
                  <a:pt x="329184" y="472440"/>
                </a:moveTo>
                <a:lnTo>
                  <a:pt x="263652" y="463296"/>
                </a:lnTo>
                <a:lnTo>
                  <a:pt x="222504" y="451104"/>
                </a:lnTo>
                <a:lnTo>
                  <a:pt x="217932" y="448056"/>
                </a:lnTo>
                <a:lnTo>
                  <a:pt x="217932" y="446532"/>
                </a:lnTo>
                <a:lnTo>
                  <a:pt x="216408" y="446532"/>
                </a:lnTo>
                <a:lnTo>
                  <a:pt x="213360" y="443484"/>
                </a:lnTo>
                <a:lnTo>
                  <a:pt x="213360" y="441960"/>
                </a:lnTo>
                <a:lnTo>
                  <a:pt x="211836" y="441960"/>
                </a:lnTo>
                <a:lnTo>
                  <a:pt x="211836" y="39624"/>
                </a:lnTo>
                <a:lnTo>
                  <a:pt x="208788" y="36576"/>
                </a:lnTo>
                <a:lnTo>
                  <a:pt x="166116" y="21336"/>
                </a:lnTo>
                <a:lnTo>
                  <a:pt x="152400" y="19812"/>
                </a:lnTo>
                <a:lnTo>
                  <a:pt x="137160" y="16764"/>
                </a:lnTo>
                <a:lnTo>
                  <a:pt x="120396" y="15240"/>
                </a:lnTo>
                <a:lnTo>
                  <a:pt x="42672" y="9144"/>
                </a:lnTo>
                <a:lnTo>
                  <a:pt x="0" y="9144"/>
                </a:lnTo>
                <a:lnTo>
                  <a:pt x="0" y="0"/>
                </a:lnTo>
                <a:lnTo>
                  <a:pt x="44196" y="0"/>
                </a:lnTo>
                <a:lnTo>
                  <a:pt x="64008" y="1524"/>
                </a:lnTo>
                <a:lnTo>
                  <a:pt x="83820" y="1524"/>
                </a:lnTo>
                <a:lnTo>
                  <a:pt x="103632" y="3048"/>
                </a:lnTo>
                <a:lnTo>
                  <a:pt x="121920" y="6096"/>
                </a:lnTo>
                <a:lnTo>
                  <a:pt x="138684" y="7620"/>
                </a:lnTo>
                <a:lnTo>
                  <a:pt x="153924" y="10668"/>
                </a:lnTo>
                <a:lnTo>
                  <a:pt x="167640" y="12192"/>
                </a:lnTo>
                <a:lnTo>
                  <a:pt x="179832" y="15240"/>
                </a:lnTo>
                <a:lnTo>
                  <a:pt x="201168" y="21336"/>
                </a:lnTo>
                <a:lnTo>
                  <a:pt x="208788" y="24384"/>
                </a:lnTo>
                <a:lnTo>
                  <a:pt x="214884" y="28956"/>
                </a:lnTo>
                <a:lnTo>
                  <a:pt x="217932" y="33528"/>
                </a:lnTo>
                <a:lnTo>
                  <a:pt x="219456" y="33528"/>
                </a:lnTo>
                <a:lnTo>
                  <a:pt x="219456" y="35052"/>
                </a:lnTo>
                <a:lnTo>
                  <a:pt x="220980" y="38100"/>
                </a:lnTo>
                <a:lnTo>
                  <a:pt x="220980" y="438912"/>
                </a:lnTo>
                <a:lnTo>
                  <a:pt x="222504" y="438912"/>
                </a:lnTo>
                <a:lnTo>
                  <a:pt x="224028" y="440436"/>
                </a:lnTo>
                <a:lnTo>
                  <a:pt x="224536" y="440436"/>
                </a:lnTo>
                <a:lnTo>
                  <a:pt x="228600" y="443484"/>
                </a:lnTo>
                <a:lnTo>
                  <a:pt x="234696" y="446532"/>
                </a:lnTo>
                <a:lnTo>
                  <a:pt x="243840" y="449580"/>
                </a:lnTo>
                <a:lnTo>
                  <a:pt x="254508" y="451104"/>
                </a:lnTo>
                <a:lnTo>
                  <a:pt x="266700" y="454152"/>
                </a:lnTo>
                <a:lnTo>
                  <a:pt x="280416" y="457200"/>
                </a:lnTo>
                <a:lnTo>
                  <a:pt x="295656" y="458724"/>
                </a:lnTo>
                <a:lnTo>
                  <a:pt x="312420" y="461772"/>
                </a:lnTo>
                <a:lnTo>
                  <a:pt x="329184" y="463296"/>
                </a:lnTo>
                <a:lnTo>
                  <a:pt x="368808" y="466344"/>
                </a:lnTo>
                <a:lnTo>
                  <a:pt x="388620" y="466344"/>
                </a:lnTo>
                <a:lnTo>
                  <a:pt x="409956" y="467868"/>
                </a:lnTo>
                <a:lnTo>
                  <a:pt x="388620" y="467868"/>
                </a:lnTo>
                <a:lnTo>
                  <a:pt x="329184" y="472440"/>
                </a:lnTo>
                <a:close/>
              </a:path>
              <a:path w="437515" h="944879">
                <a:moveTo>
                  <a:pt x="211836" y="41148"/>
                </a:moveTo>
                <a:lnTo>
                  <a:pt x="210312" y="38100"/>
                </a:lnTo>
                <a:lnTo>
                  <a:pt x="211836" y="39624"/>
                </a:lnTo>
                <a:lnTo>
                  <a:pt x="211836" y="41148"/>
                </a:lnTo>
                <a:close/>
              </a:path>
              <a:path w="437515" h="944879">
                <a:moveTo>
                  <a:pt x="222504" y="438912"/>
                </a:moveTo>
                <a:lnTo>
                  <a:pt x="220980" y="438912"/>
                </a:lnTo>
                <a:lnTo>
                  <a:pt x="220980" y="437388"/>
                </a:lnTo>
                <a:lnTo>
                  <a:pt x="222504" y="438912"/>
                </a:lnTo>
                <a:close/>
              </a:path>
              <a:path w="437515" h="944879">
                <a:moveTo>
                  <a:pt x="224536" y="440436"/>
                </a:moveTo>
                <a:lnTo>
                  <a:pt x="224028" y="440436"/>
                </a:lnTo>
                <a:lnTo>
                  <a:pt x="222504" y="438912"/>
                </a:lnTo>
                <a:lnTo>
                  <a:pt x="224536" y="440436"/>
                </a:lnTo>
                <a:close/>
              </a:path>
              <a:path w="437515" h="944879">
                <a:moveTo>
                  <a:pt x="431292" y="477012"/>
                </a:moveTo>
                <a:lnTo>
                  <a:pt x="409956" y="477012"/>
                </a:lnTo>
                <a:lnTo>
                  <a:pt x="388620" y="475488"/>
                </a:lnTo>
                <a:lnTo>
                  <a:pt x="367284" y="475488"/>
                </a:lnTo>
                <a:lnTo>
                  <a:pt x="329184" y="472440"/>
                </a:lnTo>
                <a:lnTo>
                  <a:pt x="388620" y="467868"/>
                </a:lnTo>
                <a:lnTo>
                  <a:pt x="431292" y="467868"/>
                </a:lnTo>
                <a:lnTo>
                  <a:pt x="431292" y="477012"/>
                </a:lnTo>
                <a:close/>
              </a:path>
              <a:path w="437515" h="944879">
                <a:moveTo>
                  <a:pt x="434340" y="477012"/>
                </a:moveTo>
                <a:lnTo>
                  <a:pt x="431292" y="477012"/>
                </a:lnTo>
                <a:lnTo>
                  <a:pt x="431292" y="467868"/>
                </a:lnTo>
                <a:lnTo>
                  <a:pt x="434340" y="467868"/>
                </a:lnTo>
                <a:lnTo>
                  <a:pt x="437388" y="469392"/>
                </a:lnTo>
                <a:lnTo>
                  <a:pt x="437388" y="475488"/>
                </a:lnTo>
                <a:lnTo>
                  <a:pt x="434340" y="477012"/>
                </a:lnTo>
                <a:close/>
              </a:path>
              <a:path w="437515" h="944879">
                <a:moveTo>
                  <a:pt x="220980" y="903732"/>
                </a:moveTo>
                <a:lnTo>
                  <a:pt x="211836" y="903732"/>
                </a:lnTo>
                <a:lnTo>
                  <a:pt x="211836" y="502920"/>
                </a:lnTo>
                <a:lnTo>
                  <a:pt x="213360" y="502920"/>
                </a:lnTo>
                <a:lnTo>
                  <a:pt x="213360" y="501396"/>
                </a:lnTo>
                <a:lnTo>
                  <a:pt x="216408" y="498348"/>
                </a:lnTo>
                <a:lnTo>
                  <a:pt x="216408" y="496824"/>
                </a:lnTo>
                <a:lnTo>
                  <a:pt x="217932" y="496824"/>
                </a:lnTo>
                <a:lnTo>
                  <a:pt x="224028" y="493776"/>
                </a:lnTo>
                <a:lnTo>
                  <a:pt x="231648" y="489204"/>
                </a:lnTo>
                <a:lnTo>
                  <a:pt x="240792" y="486156"/>
                </a:lnTo>
                <a:lnTo>
                  <a:pt x="251460" y="483108"/>
                </a:lnTo>
                <a:lnTo>
                  <a:pt x="265176" y="480060"/>
                </a:lnTo>
                <a:lnTo>
                  <a:pt x="278892" y="478536"/>
                </a:lnTo>
                <a:lnTo>
                  <a:pt x="294132" y="475488"/>
                </a:lnTo>
                <a:lnTo>
                  <a:pt x="329184" y="472440"/>
                </a:lnTo>
                <a:lnTo>
                  <a:pt x="367284" y="475488"/>
                </a:lnTo>
                <a:lnTo>
                  <a:pt x="388620" y="475488"/>
                </a:lnTo>
                <a:lnTo>
                  <a:pt x="409956" y="477012"/>
                </a:lnTo>
                <a:lnTo>
                  <a:pt x="388620" y="477012"/>
                </a:lnTo>
                <a:lnTo>
                  <a:pt x="329184" y="481584"/>
                </a:lnTo>
                <a:lnTo>
                  <a:pt x="295656" y="484632"/>
                </a:lnTo>
                <a:lnTo>
                  <a:pt x="280416" y="487680"/>
                </a:lnTo>
                <a:lnTo>
                  <a:pt x="266700" y="490728"/>
                </a:lnTo>
                <a:lnTo>
                  <a:pt x="254508" y="492252"/>
                </a:lnTo>
                <a:lnTo>
                  <a:pt x="243840" y="495300"/>
                </a:lnTo>
                <a:lnTo>
                  <a:pt x="234696" y="498348"/>
                </a:lnTo>
                <a:lnTo>
                  <a:pt x="227076" y="501396"/>
                </a:lnTo>
                <a:lnTo>
                  <a:pt x="222504" y="504444"/>
                </a:lnTo>
                <a:lnTo>
                  <a:pt x="224028" y="504444"/>
                </a:lnTo>
                <a:lnTo>
                  <a:pt x="222504" y="505968"/>
                </a:lnTo>
                <a:lnTo>
                  <a:pt x="220980" y="505968"/>
                </a:lnTo>
                <a:lnTo>
                  <a:pt x="220980" y="903732"/>
                </a:lnTo>
                <a:close/>
              </a:path>
              <a:path w="437515" h="944879">
                <a:moveTo>
                  <a:pt x="220980" y="507492"/>
                </a:moveTo>
                <a:lnTo>
                  <a:pt x="220980" y="505968"/>
                </a:lnTo>
                <a:lnTo>
                  <a:pt x="222504" y="505968"/>
                </a:lnTo>
                <a:lnTo>
                  <a:pt x="220980" y="507492"/>
                </a:lnTo>
                <a:close/>
              </a:path>
              <a:path w="437515" h="944879">
                <a:moveTo>
                  <a:pt x="210312" y="906780"/>
                </a:moveTo>
                <a:lnTo>
                  <a:pt x="211836" y="902208"/>
                </a:lnTo>
                <a:lnTo>
                  <a:pt x="211836" y="903732"/>
                </a:lnTo>
                <a:lnTo>
                  <a:pt x="220980" y="903732"/>
                </a:lnTo>
                <a:lnTo>
                  <a:pt x="220980" y="905256"/>
                </a:lnTo>
                <a:lnTo>
                  <a:pt x="211836" y="905256"/>
                </a:lnTo>
                <a:lnTo>
                  <a:pt x="210312" y="906780"/>
                </a:lnTo>
                <a:close/>
              </a:path>
              <a:path w="437515" h="944879">
                <a:moveTo>
                  <a:pt x="219964" y="908304"/>
                </a:moveTo>
                <a:lnTo>
                  <a:pt x="208788" y="908304"/>
                </a:lnTo>
                <a:lnTo>
                  <a:pt x="211836" y="905256"/>
                </a:lnTo>
                <a:lnTo>
                  <a:pt x="220980" y="905256"/>
                </a:lnTo>
                <a:lnTo>
                  <a:pt x="219964" y="908304"/>
                </a:lnTo>
                <a:close/>
              </a:path>
              <a:path w="437515" h="944879">
                <a:moveTo>
                  <a:pt x="44196" y="944880"/>
                </a:moveTo>
                <a:lnTo>
                  <a:pt x="0" y="944880"/>
                </a:lnTo>
                <a:lnTo>
                  <a:pt x="0" y="935736"/>
                </a:lnTo>
                <a:lnTo>
                  <a:pt x="21336" y="935736"/>
                </a:lnTo>
                <a:lnTo>
                  <a:pt x="42672" y="934212"/>
                </a:lnTo>
                <a:lnTo>
                  <a:pt x="64008" y="934212"/>
                </a:lnTo>
                <a:lnTo>
                  <a:pt x="120396" y="929640"/>
                </a:lnTo>
                <a:lnTo>
                  <a:pt x="137160" y="926592"/>
                </a:lnTo>
                <a:lnTo>
                  <a:pt x="152400" y="925068"/>
                </a:lnTo>
                <a:lnTo>
                  <a:pt x="166116" y="922020"/>
                </a:lnTo>
                <a:lnTo>
                  <a:pt x="178308" y="920496"/>
                </a:lnTo>
                <a:lnTo>
                  <a:pt x="188976" y="917448"/>
                </a:lnTo>
                <a:lnTo>
                  <a:pt x="204216" y="911352"/>
                </a:lnTo>
                <a:lnTo>
                  <a:pt x="208788" y="906780"/>
                </a:lnTo>
                <a:lnTo>
                  <a:pt x="208788" y="908304"/>
                </a:lnTo>
                <a:lnTo>
                  <a:pt x="219964" y="908304"/>
                </a:lnTo>
                <a:lnTo>
                  <a:pt x="219456" y="909828"/>
                </a:lnTo>
                <a:lnTo>
                  <a:pt x="219456" y="911352"/>
                </a:lnTo>
                <a:lnTo>
                  <a:pt x="217932" y="911352"/>
                </a:lnTo>
                <a:lnTo>
                  <a:pt x="214884" y="914400"/>
                </a:lnTo>
                <a:lnTo>
                  <a:pt x="214884" y="915924"/>
                </a:lnTo>
                <a:lnTo>
                  <a:pt x="208788" y="918972"/>
                </a:lnTo>
                <a:lnTo>
                  <a:pt x="201168" y="922020"/>
                </a:lnTo>
                <a:lnTo>
                  <a:pt x="192024" y="926592"/>
                </a:lnTo>
                <a:lnTo>
                  <a:pt x="179832" y="929640"/>
                </a:lnTo>
                <a:lnTo>
                  <a:pt x="167640" y="931164"/>
                </a:lnTo>
                <a:lnTo>
                  <a:pt x="153924" y="934212"/>
                </a:lnTo>
                <a:lnTo>
                  <a:pt x="138684" y="937260"/>
                </a:lnTo>
                <a:lnTo>
                  <a:pt x="103632" y="940308"/>
                </a:lnTo>
                <a:lnTo>
                  <a:pt x="44196" y="944880"/>
                </a:lnTo>
                <a:close/>
              </a:path>
            </a:pathLst>
          </a:custGeom>
          <a:solidFill>
            <a:srgbClr val="4A7EB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7826584" y="6007735"/>
            <a:ext cx="1421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3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%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x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3600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000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87461" y="6467987"/>
            <a:ext cx="5365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Calibri"/>
                <a:cs typeface="Calibri"/>
              </a:rPr>
              <a:t>100%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727843" y="6414204"/>
            <a:ext cx="1553210" cy="18415"/>
          </a:xfrm>
          <a:custGeom>
            <a:avLst/>
            <a:gdLst/>
            <a:ahLst/>
            <a:cxnLst/>
            <a:rect l="l" t="t" r="r" b="b"/>
            <a:pathLst>
              <a:path w="1553209" h="18414">
                <a:moveTo>
                  <a:pt x="1552955" y="18287"/>
                </a:moveTo>
                <a:lnTo>
                  <a:pt x="0" y="18287"/>
                </a:lnTo>
                <a:lnTo>
                  <a:pt x="0" y="0"/>
                </a:lnTo>
                <a:lnTo>
                  <a:pt x="1552955" y="0"/>
                </a:lnTo>
                <a:lnTo>
                  <a:pt x="1552955" y="182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159172" y="6981825"/>
            <a:ext cx="45612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Valeur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absolue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des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réticulocytes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108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000/mm</a:t>
            </a:r>
            <a:r>
              <a:rPr sz="1800" spc="-15" baseline="25462" dirty="0">
                <a:latin typeface="Calibri"/>
                <a:cs typeface="Calibri"/>
              </a:rPr>
              <a:t>3</a:t>
            </a:r>
            <a:endParaRPr sz="1800" baseline="25462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248468" y="491969"/>
            <a:ext cx="38284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u="heavy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-</a:t>
            </a:r>
            <a:r>
              <a:rPr sz="2400" b="0" u="heavy" spc="-4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b="0" u="heavy" spc="-1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Numération</a:t>
            </a:r>
            <a:r>
              <a:rPr sz="2400" b="0" u="heavy" spc="-7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b="0" u="heavy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des</a:t>
            </a:r>
            <a:r>
              <a:rPr sz="2400" b="0" u="heavy" spc="-3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b="0" u="heavy" spc="-1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réticulocytes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79500" y="857730"/>
            <a:ext cx="8610600" cy="478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06470">
              <a:lnSpc>
                <a:spcPct val="100000"/>
              </a:lnSpc>
              <a:spcBef>
                <a:spcPts val="100"/>
              </a:spcBef>
              <a:tabLst>
                <a:tab pos="6659880" algn="l"/>
              </a:tabLst>
            </a:pPr>
            <a:endParaRPr lang="fr-FR" sz="2400" spc="-10" dirty="0">
              <a:latin typeface="Calibri"/>
              <a:cs typeface="Calibri"/>
            </a:endParaRPr>
          </a:p>
          <a:p>
            <a:pPr marL="3506470">
              <a:lnSpc>
                <a:spcPct val="100000"/>
              </a:lnSpc>
              <a:spcBef>
                <a:spcPts val="100"/>
              </a:spcBef>
              <a:tabLst>
                <a:tab pos="6659880" algn="l"/>
              </a:tabLst>
            </a:pPr>
            <a:endParaRPr lang="fr-FR" sz="2400" spc="-10" dirty="0">
              <a:latin typeface="Calibri"/>
              <a:cs typeface="Calibri"/>
            </a:endParaRPr>
          </a:p>
          <a:p>
            <a:pPr marL="3506470">
              <a:lnSpc>
                <a:spcPct val="100000"/>
              </a:lnSpc>
              <a:spcBef>
                <a:spcPts val="100"/>
              </a:spcBef>
              <a:tabLst>
                <a:tab pos="6659880" algn="l"/>
              </a:tabLst>
            </a:pPr>
            <a:r>
              <a:rPr sz="2400" spc="-10" dirty="0">
                <a:latin typeface="Calibri"/>
                <a:cs typeface="Calibri"/>
              </a:rPr>
              <a:t>coloration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bleu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10" dirty="0">
                <a:latin typeface="Calibri"/>
                <a:cs typeface="Calibri"/>
              </a:rPr>
              <a:t> cresyl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brillant</a:t>
            </a:r>
            <a:endParaRPr sz="2400" dirty="0">
              <a:latin typeface="Calibri"/>
              <a:cs typeface="Calibri"/>
            </a:endParaRPr>
          </a:p>
          <a:p>
            <a:pPr marL="3575050">
              <a:lnSpc>
                <a:spcPct val="100000"/>
              </a:lnSpc>
              <a:tabLst>
                <a:tab pos="4094479" algn="l"/>
                <a:tab pos="4378325" algn="l"/>
                <a:tab pos="4957445" algn="l"/>
                <a:tab pos="5547360" algn="l"/>
              </a:tabLst>
            </a:pPr>
            <a:r>
              <a:rPr sz="2400" spc="-25" dirty="0">
                <a:latin typeface="Calibri"/>
                <a:cs typeface="Calibri"/>
              </a:rPr>
              <a:t>0,5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0" dirty="0">
                <a:latin typeface="Calibri"/>
                <a:cs typeface="Calibri"/>
              </a:rPr>
              <a:t>à</a:t>
            </a:r>
            <a:r>
              <a:rPr sz="2400" dirty="0">
                <a:latin typeface="Calibri"/>
                <a:cs typeface="Calibri"/>
              </a:rPr>
              <a:t>	2 </a:t>
            </a:r>
            <a:r>
              <a:rPr sz="2400" spc="-50" dirty="0">
                <a:latin typeface="Calibri"/>
                <a:cs typeface="Calibri"/>
              </a:rPr>
              <a:t>%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0" dirty="0">
                <a:latin typeface="Calibri"/>
                <a:cs typeface="Calibri"/>
              </a:rPr>
              <a:t>soit</a:t>
            </a:r>
            <a:r>
              <a:rPr sz="2400" dirty="0">
                <a:latin typeface="Calibri"/>
                <a:cs typeface="Calibri"/>
              </a:rPr>
              <a:t>	25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000 à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100 000 /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mm</a:t>
            </a:r>
            <a:r>
              <a:rPr sz="2400" spc="-37" baseline="24305" dirty="0">
                <a:latin typeface="Calibri"/>
                <a:cs typeface="Calibri"/>
              </a:rPr>
              <a:t>3</a:t>
            </a:r>
            <a:endParaRPr sz="2400" baseline="24305" dirty="0">
              <a:latin typeface="Calibri"/>
              <a:cs typeface="Calibri"/>
            </a:endParaRPr>
          </a:p>
          <a:p>
            <a:pPr marL="3506470">
              <a:lnSpc>
                <a:spcPct val="100000"/>
              </a:lnSpc>
              <a:spcBef>
                <a:spcPts val="20"/>
              </a:spcBef>
            </a:pPr>
            <a:r>
              <a:rPr sz="2400" dirty="0">
                <a:latin typeface="Calibri"/>
                <a:cs typeface="Calibri"/>
              </a:rPr>
              <a:t>&lt;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120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000/mm</a:t>
            </a:r>
            <a:r>
              <a:rPr sz="2400" baseline="24305" dirty="0">
                <a:latin typeface="Calibri"/>
                <a:cs typeface="Calibri"/>
              </a:rPr>
              <a:t>3</a:t>
            </a:r>
            <a:r>
              <a:rPr sz="2400" spc="202" baseline="24305" dirty="0">
                <a:latin typeface="Calibri"/>
                <a:cs typeface="Calibri"/>
              </a:rPr>
              <a:t> </a:t>
            </a:r>
            <a:r>
              <a:rPr sz="2400" dirty="0">
                <a:latin typeface="Symbol"/>
                <a:cs typeface="Symbol"/>
              </a:rPr>
              <a:t>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anémie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arégénérative</a:t>
            </a:r>
            <a:endParaRPr sz="2400" dirty="0">
              <a:latin typeface="Calibri"/>
              <a:cs typeface="Calibri"/>
            </a:endParaRPr>
          </a:p>
          <a:p>
            <a:pPr marL="3575050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&gt;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120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000/mm</a:t>
            </a:r>
            <a:r>
              <a:rPr sz="2400" baseline="24305" dirty="0">
                <a:latin typeface="Calibri"/>
                <a:cs typeface="Calibri"/>
              </a:rPr>
              <a:t>3</a:t>
            </a:r>
            <a:r>
              <a:rPr sz="2400" spc="217" baseline="24305" dirty="0">
                <a:latin typeface="Calibri"/>
                <a:cs typeface="Calibri"/>
              </a:rPr>
              <a:t> </a:t>
            </a:r>
            <a:r>
              <a:rPr sz="2400" dirty="0">
                <a:latin typeface="Symbol"/>
                <a:cs typeface="Symbol"/>
              </a:rPr>
              <a:t>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anémie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régénérative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75"/>
              </a:spcBef>
            </a:pPr>
            <a:endParaRPr lang="fr-FR"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75"/>
              </a:spcBef>
            </a:pPr>
            <a:endParaRPr sz="2400" dirty="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</a:pPr>
            <a:r>
              <a:rPr sz="3200" dirty="0">
                <a:latin typeface="Calibri"/>
                <a:cs typeface="Calibri"/>
              </a:rPr>
              <a:t>-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Valeur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absolue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réticulocytes</a:t>
            </a:r>
            <a:endParaRPr sz="3200" dirty="0">
              <a:latin typeface="Calibri"/>
              <a:cs typeface="Calibri"/>
            </a:endParaRPr>
          </a:p>
          <a:p>
            <a:pPr marL="656590" marR="951230" indent="-67310">
              <a:lnSpc>
                <a:spcPct val="120000"/>
              </a:lnSpc>
              <a:tabLst>
                <a:tab pos="4420870" algn="l"/>
              </a:tabLst>
            </a:pPr>
            <a:r>
              <a:rPr sz="3200" dirty="0">
                <a:latin typeface="Calibri"/>
                <a:cs typeface="Calibri"/>
              </a:rPr>
              <a:t>exemple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: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Rétic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3%</a:t>
            </a:r>
            <a:r>
              <a:rPr sz="3200" dirty="0">
                <a:latin typeface="Calibri"/>
                <a:cs typeface="Calibri"/>
              </a:rPr>
              <a:t>	GR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3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600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000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/mm</a:t>
            </a:r>
            <a:r>
              <a:rPr sz="3150" spc="-30" baseline="25132" dirty="0">
                <a:latin typeface="Calibri"/>
                <a:cs typeface="Calibri"/>
              </a:rPr>
              <a:t>3 </a:t>
            </a:r>
            <a:r>
              <a:rPr sz="3200" spc="-10" dirty="0">
                <a:latin typeface="Calibri"/>
                <a:cs typeface="Calibri"/>
              </a:rPr>
              <a:t>Calcul:</a:t>
            </a:r>
            <a:endParaRPr sz="3200" dirty="0">
              <a:latin typeface="Calibri"/>
              <a:cs typeface="Calibri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191C313-DB88-6834-CF4B-3F0D2E1509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090" y="1063072"/>
            <a:ext cx="3858163" cy="2929346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0132" y="1119461"/>
            <a:ext cx="5187315" cy="236664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65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Frottis</a:t>
            </a:r>
            <a:r>
              <a:rPr sz="3200" u="heavy" spc="-1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sanguin</a:t>
            </a:r>
            <a:r>
              <a:rPr sz="3200" u="heavy" spc="-1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:</a:t>
            </a:r>
            <a:endParaRPr sz="3200">
              <a:latin typeface="Calibri"/>
              <a:cs typeface="Calibri"/>
            </a:endParaRPr>
          </a:p>
          <a:p>
            <a:pPr marL="381000" marR="146050">
              <a:lnSpc>
                <a:spcPct val="120000"/>
              </a:lnSpc>
            </a:pPr>
            <a:r>
              <a:rPr sz="3200" dirty="0">
                <a:latin typeface="Calibri"/>
                <a:cs typeface="Calibri"/>
              </a:rPr>
              <a:t>taille,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couleur,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forme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des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GR </a:t>
            </a:r>
            <a:r>
              <a:rPr sz="3200" dirty="0">
                <a:latin typeface="Calibri"/>
                <a:cs typeface="Calibri"/>
              </a:rPr>
              <a:t>coloré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au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MGG</a:t>
            </a:r>
            <a:endParaRPr sz="3200">
              <a:latin typeface="Calibri"/>
              <a:cs typeface="Calibri"/>
            </a:endParaRPr>
          </a:p>
          <a:p>
            <a:pPr marL="1117600">
              <a:lnSpc>
                <a:spcPct val="100000"/>
              </a:lnSpc>
              <a:spcBef>
                <a:spcPts val="770"/>
              </a:spcBef>
            </a:pPr>
            <a:r>
              <a:rPr sz="3200" spc="-30" dirty="0">
                <a:latin typeface="Calibri"/>
                <a:cs typeface="Calibri"/>
              </a:rPr>
              <a:t>(May-Grünwald-</a:t>
            </a:r>
            <a:r>
              <a:rPr sz="3200" spc="-10" dirty="0">
                <a:latin typeface="Calibri"/>
                <a:cs typeface="Calibri"/>
              </a:rPr>
              <a:t>Giemsa)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21479" y="3925823"/>
            <a:ext cx="4049267" cy="266090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2932" y="1453372"/>
            <a:ext cx="3465829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Frottis</a:t>
            </a:r>
            <a:r>
              <a:rPr sz="3200" spc="-25" dirty="0"/>
              <a:t> </a:t>
            </a:r>
            <a:r>
              <a:rPr sz="3200" dirty="0"/>
              <a:t>sanguin</a:t>
            </a:r>
            <a:r>
              <a:rPr sz="3200" spc="-25" dirty="0"/>
              <a:t> </a:t>
            </a:r>
            <a:r>
              <a:rPr sz="3200" dirty="0"/>
              <a:t>/</a:t>
            </a:r>
            <a:r>
              <a:rPr sz="3200" spc="-25" dirty="0"/>
              <a:t> GR</a:t>
            </a:r>
            <a:r>
              <a:rPr sz="3200" b="0" u="none" spc="-25" dirty="0">
                <a:latin typeface="Calibri"/>
                <a:cs typeface="Calibri"/>
              </a:rPr>
              <a:t>: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52932" y="2029444"/>
            <a:ext cx="4838065" cy="369824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590"/>
              </a:spcBef>
            </a:pPr>
            <a:r>
              <a:rPr sz="2400" spc="-20" dirty="0">
                <a:latin typeface="Calibri"/>
                <a:cs typeface="Calibri"/>
              </a:rPr>
              <a:t>-</a:t>
            </a:r>
            <a:r>
              <a:rPr sz="2400" dirty="0">
                <a:latin typeface="Calibri"/>
                <a:cs typeface="Calibri"/>
              </a:rPr>
              <a:t>microcytose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/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macrocytose</a:t>
            </a:r>
            <a:endParaRPr sz="2400">
              <a:latin typeface="Calibri"/>
              <a:cs typeface="Calibri"/>
            </a:endParaRPr>
          </a:p>
          <a:p>
            <a:pPr marL="81280">
              <a:lnSpc>
                <a:spcPct val="100000"/>
              </a:lnSpc>
              <a:spcBef>
                <a:spcPts val="495"/>
              </a:spcBef>
            </a:pPr>
            <a:r>
              <a:rPr sz="2400" spc="-20" dirty="0">
                <a:latin typeface="Calibri"/>
                <a:cs typeface="Calibri"/>
              </a:rPr>
              <a:t>-</a:t>
            </a:r>
            <a:r>
              <a:rPr sz="2400" dirty="0">
                <a:latin typeface="Calibri"/>
                <a:cs typeface="Calibri"/>
              </a:rPr>
              <a:t>hypochromie/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polychromatophilie</a:t>
            </a:r>
            <a:endParaRPr sz="2400">
              <a:latin typeface="Calibri"/>
              <a:cs typeface="Calibri"/>
            </a:endParaRPr>
          </a:p>
          <a:p>
            <a:pPr marL="81280">
              <a:lnSpc>
                <a:spcPct val="100000"/>
              </a:lnSpc>
              <a:spcBef>
                <a:spcPts val="285"/>
              </a:spcBef>
            </a:pPr>
            <a:r>
              <a:rPr sz="2400" spc="-20" dirty="0">
                <a:latin typeface="Calibri"/>
                <a:cs typeface="Calibri"/>
              </a:rPr>
              <a:t>-</a:t>
            </a:r>
            <a:r>
              <a:rPr sz="2400" spc="-10" dirty="0">
                <a:latin typeface="Calibri"/>
                <a:cs typeface="Calibri"/>
              </a:rPr>
              <a:t>anisocytose</a:t>
            </a:r>
            <a:endParaRPr sz="2400">
              <a:latin typeface="Calibri"/>
              <a:cs typeface="Calibri"/>
            </a:endParaRPr>
          </a:p>
          <a:p>
            <a:pPr marL="81280">
              <a:lnSpc>
                <a:spcPct val="100000"/>
              </a:lnSpc>
              <a:spcBef>
                <a:spcPts val="290"/>
              </a:spcBef>
            </a:pPr>
            <a:r>
              <a:rPr sz="2400" spc="-20" dirty="0">
                <a:latin typeface="Calibri"/>
                <a:cs typeface="Calibri"/>
              </a:rPr>
              <a:t>-</a:t>
            </a:r>
            <a:r>
              <a:rPr sz="2400" spc="-10" dirty="0">
                <a:latin typeface="Calibri"/>
                <a:cs typeface="Calibri"/>
              </a:rPr>
              <a:t>poikilocytose</a:t>
            </a:r>
            <a:endParaRPr sz="2400">
              <a:latin typeface="Calibri"/>
              <a:cs typeface="Calibri"/>
            </a:endParaRPr>
          </a:p>
          <a:p>
            <a:pPr marL="81280">
              <a:lnSpc>
                <a:spcPct val="100000"/>
              </a:lnSpc>
              <a:spcBef>
                <a:spcPts val="285"/>
              </a:spcBef>
            </a:pPr>
            <a:r>
              <a:rPr sz="2400" spc="-20" dirty="0">
                <a:latin typeface="Calibri"/>
                <a:cs typeface="Calibri"/>
              </a:rPr>
              <a:t>-</a:t>
            </a:r>
            <a:r>
              <a:rPr sz="2400" spc="-10" dirty="0">
                <a:latin typeface="Calibri"/>
                <a:cs typeface="Calibri"/>
              </a:rPr>
              <a:t>drépanocyte</a:t>
            </a:r>
            <a:endParaRPr sz="2400">
              <a:latin typeface="Calibri"/>
              <a:cs typeface="Calibri"/>
            </a:endParaRPr>
          </a:p>
          <a:p>
            <a:pPr marL="81280">
              <a:lnSpc>
                <a:spcPct val="100000"/>
              </a:lnSpc>
              <a:spcBef>
                <a:spcPts val="290"/>
              </a:spcBef>
            </a:pPr>
            <a:r>
              <a:rPr sz="2400" spc="-20" dirty="0">
                <a:latin typeface="Calibri"/>
                <a:cs typeface="Calibri"/>
              </a:rPr>
              <a:t>-</a:t>
            </a:r>
            <a:r>
              <a:rPr sz="2400" spc="-10" dirty="0">
                <a:latin typeface="Calibri"/>
                <a:cs typeface="Calibri"/>
              </a:rPr>
              <a:t>schizocyte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sz="2400" spc="-20" dirty="0">
                <a:latin typeface="Calibri"/>
                <a:cs typeface="Calibri"/>
              </a:rPr>
              <a:t>-</a:t>
            </a:r>
            <a:r>
              <a:rPr sz="2400" spc="-10" dirty="0">
                <a:latin typeface="Calibri"/>
                <a:cs typeface="Calibri"/>
              </a:rPr>
              <a:t>sphérocyte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2400" spc="-20" dirty="0">
                <a:latin typeface="Calibri"/>
                <a:cs typeface="Calibri"/>
              </a:rPr>
              <a:t>-</a:t>
            </a:r>
            <a:r>
              <a:rPr sz="2400" dirty="0">
                <a:latin typeface="Calibri"/>
                <a:cs typeface="Calibri"/>
              </a:rPr>
              <a:t>cellule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cible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2400" spc="-20" dirty="0">
                <a:latin typeface="Calibri"/>
                <a:cs typeface="Calibri"/>
              </a:rPr>
              <a:t>-</a:t>
            </a:r>
            <a:r>
              <a:rPr sz="2400" dirty="0">
                <a:latin typeface="Calibri"/>
                <a:cs typeface="Calibri"/>
              </a:rPr>
              <a:t>Ponctuations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basophiles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hématies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071431-6C4D-5AF5-E1C8-EFCD32D14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AB05C6F-33E9-8DEC-7156-14FF9341B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275" y="0"/>
            <a:ext cx="7562850" cy="7562850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39733B3-1379-9D25-01F7-6B4D234AF7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6747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0">
              <a:lnSpc>
                <a:spcPct val="100000"/>
              </a:lnSpc>
              <a:spcBef>
                <a:spcPts val="100"/>
              </a:spcBef>
            </a:pPr>
            <a:r>
              <a:rPr b="0" spc="-30" dirty="0">
                <a:latin typeface="Calibri"/>
                <a:cs typeface="Calibri"/>
              </a:rPr>
              <a:t>Variations</a:t>
            </a:r>
            <a:r>
              <a:rPr b="0" spc="-125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pathologiques</a:t>
            </a:r>
            <a:r>
              <a:rPr b="0" spc="-12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des</a:t>
            </a:r>
            <a:r>
              <a:rPr b="0" spc="-125" dirty="0">
                <a:latin typeface="Calibri"/>
                <a:cs typeface="Calibri"/>
              </a:rPr>
              <a:t> </a:t>
            </a:r>
            <a:r>
              <a:rPr b="0" spc="-25" dirty="0">
                <a:latin typeface="Calibri"/>
                <a:cs typeface="Calibri"/>
              </a:rPr>
              <a:t>GR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81527" y="2187983"/>
            <a:ext cx="8065770" cy="120205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446405" indent="-433705">
              <a:lnSpc>
                <a:spcPct val="100000"/>
              </a:lnSpc>
              <a:spcBef>
                <a:spcPts val="890"/>
              </a:spcBef>
              <a:buFont typeface="Wingdings"/>
              <a:buChar char=""/>
              <a:tabLst>
                <a:tab pos="446405" algn="l"/>
              </a:tabLst>
            </a:pPr>
            <a:r>
              <a:rPr sz="3200" dirty="0">
                <a:latin typeface="Calibri"/>
                <a:cs typeface="Calibri"/>
              </a:rPr>
              <a:t>Anémie: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↓Hb,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↓Hte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et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inconstamment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↓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GR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90"/>
              </a:spcBef>
              <a:buFont typeface="Wingdings"/>
              <a:buChar char=""/>
              <a:tabLst>
                <a:tab pos="354965" algn="l"/>
              </a:tabLst>
            </a:pPr>
            <a:r>
              <a:rPr sz="3200" spc="-10" dirty="0">
                <a:latin typeface="Calibri"/>
                <a:cs typeface="Calibri"/>
              </a:rPr>
              <a:t>Polyglobulie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vraie: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Symbol"/>
                <a:cs typeface="Symbol"/>
              </a:rPr>
              <a:t></a:t>
            </a:r>
            <a:r>
              <a:rPr sz="3200" spc="-1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Calibri"/>
                <a:cs typeface="Calibri"/>
              </a:rPr>
              <a:t>Hb,</a:t>
            </a:r>
            <a:r>
              <a:rPr sz="3200" dirty="0">
                <a:latin typeface="Symbol"/>
                <a:cs typeface="Symbol"/>
              </a:rPr>
              <a:t></a:t>
            </a:r>
            <a:r>
              <a:rPr sz="3200" spc="-1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Calibri"/>
                <a:cs typeface="Calibri"/>
              </a:rPr>
              <a:t>Hte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et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5" dirty="0">
                <a:latin typeface="Symbol"/>
                <a:cs typeface="Symbol"/>
              </a:rPr>
              <a:t></a:t>
            </a:r>
            <a:r>
              <a:rPr sz="3200" spc="-25" dirty="0">
                <a:latin typeface="Calibri"/>
                <a:cs typeface="Calibri"/>
              </a:rPr>
              <a:t>GR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482595" y="1775460"/>
          <a:ext cx="5476874" cy="32448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25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5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2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38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92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870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9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Adulte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898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E80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9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femme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898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E80B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533400">
                        <a:lnSpc>
                          <a:spcPct val="100000"/>
                        </a:lnSpc>
                        <a:spcBef>
                          <a:spcPts val="149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Homme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898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E80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55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Taux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GR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aseline="25462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mm</a:t>
                      </a:r>
                      <a:r>
                        <a:rPr sz="1800" spc="-30" baseline="25462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52069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4,8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+/-</a:t>
                      </a:r>
                      <a:r>
                        <a:rPr sz="1800" spc="4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0,6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75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328930">
                        <a:lnSpc>
                          <a:spcPct val="100000"/>
                        </a:lnSpc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5,4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7589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23495">
                        <a:lnSpc>
                          <a:spcPct val="100000"/>
                        </a:lnSpc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+/-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75895" marB="0"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49530">
                        <a:lnSpc>
                          <a:spcPct val="100000"/>
                        </a:lnSpc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0,8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7589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1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9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Hte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(%)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898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9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42</a:t>
                      </a:r>
                      <a:r>
                        <a:rPr sz="1800" spc="3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+/-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898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497205">
                        <a:lnSpc>
                          <a:spcPct val="100000"/>
                        </a:lnSpc>
                        <a:spcBef>
                          <a:spcPts val="149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47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8986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  <a:spcBef>
                          <a:spcPts val="149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+/-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89865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149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8986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70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0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Hb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(g/dl)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91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0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14</a:t>
                      </a:r>
                      <a:r>
                        <a:rPr sz="1800" spc="3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+/-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91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548640">
                        <a:lnSpc>
                          <a:spcPct val="100000"/>
                        </a:lnSpc>
                        <a:spcBef>
                          <a:spcPts val="150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16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+/-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91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9709" rIns="0" bIns="0" rtlCol="0">
            <a:spAutoFit/>
          </a:bodyPr>
          <a:lstStyle/>
          <a:p>
            <a:pPr marL="2202180">
              <a:lnSpc>
                <a:spcPct val="100000"/>
              </a:lnSpc>
              <a:spcBef>
                <a:spcPts val="100"/>
              </a:spcBef>
            </a:pPr>
            <a:r>
              <a:rPr sz="3200" u="heavy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Valeurs</a:t>
            </a:r>
            <a:r>
              <a:rPr sz="3200" u="heavy" spc="-17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sz="3200" u="heavy" spc="-1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normales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1853032" y="5373508"/>
            <a:ext cx="6730365" cy="845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Symbol"/>
                <a:cs typeface="Symbol"/>
              </a:rPr>
              <a:t>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Calibri"/>
                <a:cs typeface="Calibri"/>
              </a:rPr>
              <a:t>Chez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le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nouveau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né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les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valeurs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sont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supérieures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à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celles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de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l’adulte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ts val="2140"/>
              </a:lnSpc>
              <a:spcBef>
                <a:spcPts val="85"/>
              </a:spcBef>
            </a:pPr>
            <a:r>
              <a:rPr sz="1800" dirty="0">
                <a:latin typeface="Symbol"/>
                <a:cs typeface="Symbol"/>
              </a:rPr>
              <a:t>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Calibri"/>
                <a:cs typeface="Calibri"/>
              </a:rPr>
              <a:t>Chez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le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nourrisson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et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l’enfant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les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valeurs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normales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sont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inférieures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-50" dirty="0">
                <a:latin typeface="Calibri"/>
                <a:cs typeface="Calibri"/>
              </a:rPr>
              <a:t>à </a:t>
            </a:r>
            <a:r>
              <a:rPr sz="1800" b="1" dirty="0">
                <a:latin typeface="Calibri"/>
                <a:cs typeface="Calibri"/>
              </a:rPr>
              <a:t>celles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de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l’adulte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CD3885-1FA2-C7B6-A94D-76A506694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8489D62-CB10-8A64-232E-EF323F7348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1838DEC-D659-8D16-3334-75CD6F657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193" y="361472"/>
            <a:ext cx="9231013" cy="683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4411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18076" y="1210056"/>
            <a:ext cx="4858512" cy="470916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67280" y="2443026"/>
            <a:ext cx="187960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0" u="none" dirty="0">
                <a:solidFill>
                  <a:srgbClr val="000000"/>
                </a:solidFill>
                <a:latin typeface="Symbol"/>
                <a:cs typeface="Symbol"/>
              </a:rPr>
              <a:t></a:t>
            </a:r>
            <a:r>
              <a:rPr sz="2000" b="0" u="none" spc="3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u="none" dirty="0">
                <a:solidFill>
                  <a:srgbClr val="000000"/>
                </a:solidFill>
              </a:rPr>
              <a:t>Globule</a:t>
            </a:r>
            <a:r>
              <a:rPr sz="2000" u="none" spc="-10" dirty="0">
                <a:solidFill>
                  <a:srgbClr val="000000"/>
                </a:solidFill>
              </a:rPr>
              <a:t> rouge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67280" y="3048053"/>
            <a:ext cx="2564765" cy="1067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24510" algn="l"/>
              </a:tabLst>
            </a:pPr>
            <a:r>
              <a:rPr sz="2800" spc="-50" dirty="0">
                <a:solidFill>
                  <a:srgbClr val="FF0000"/>
                </a:solidFill>
                <a:latin typeface="Symbol"/>
                <a:cs typeface="Symbol"/>
              </a:rPr>
              <a:t></a:t>
            </a:r>
            <a:r>
              <a:rPr sz="2800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800" b="1" dirty="0">
                <a:solidFill>
                  <a:srgbClr val="FF0000"/>
                </a:solidFill>
                <a:latin typeface="Calibri"/>
                <a:cs typeface="Calibri"/>
              </a:rPr>
              <a:t>Globule</a:t>
            </a:r>
            <a:r>
              <a:rPr sz="2800" b="1" spc="-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blanc</a:t>
            </a:r>
            <a:endParaRPr sz="2800">
              <a:latin typeface="Calibri"/>
              <a:cs typeface="Calibri"/>
            </a:endParaRPr>
          </a:p>
          <a:p>
            <a:pPr marL="68580">
              <a:lnSpc>
                <a:spcPct val="100000"/>
              </a:lnSpc>
              <a:spcBef>
                <a:spcPts val="2445"/>
              </a:spcBef>
            </a:pPr>
            <a:r>
              <a:rPr sz="2000" dirty="0">
                <a:latin typeface="Symbol"/>
                <a:cs typeface="Symbol"/>
              </a:rPr>
              <a:t></a:t>
            </a:r>
            <a:r>
              <a:rPr sz="2000" spc="409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plaquette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90040">
              <a:lnSpc>
                <a:spcPct val="100000"/>
              </a:lnSpc>
              <a:spcBef>
                <a:spcPts val="100"/>
              </a:spcBef>
            </a:pPr>
            <a:r>
              <a:rPr dirty="0"/>
              <a:t>Globules blancs </a:t>
            </a:r>
            <a:r>
              <a:rPr spc="-25" dirty="0"/>
              <a:t>GB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0132" y="1862429"/>
            <a:ext cx="4973320" cy="295148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65"/>
              </a:spcBef>
              <a:buChar char="-"/>
              <a:tabLst>
                <a:tab pos="354965" algn="l"/>
              </a:tabLst>
            </a:pPr>
            <a:r>
              <a:rPr sz="3200" spc="-10" dirty="0">
                <a:latin typeface="Calibri"/>
                <a:cs typeface="Calibri"/>
              </a:rPr>
              <a:t>Granulocyte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neutrophile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PN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Char char="-"/>
              <a:tabLst>
                <a:tab pos="354965" algn="l"/>
              </a:tabLst>
            </a:pPr>
            <a:r>
              <a:rPr sz="3200" spc="-10" dirty="0">
                <a:latin typeface="Calibri"/>
                <a:cs typeface="Calibri"/>
              </a:rPr>
              <a:t>Granulocyte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eosinophile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PE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65"/>
              </a:spcBef>
              <a:buChar char="-"/>
              <a:tabLst>
                <a:tab pos="354965" algn="l"/>
              </a:tabLst>
            </a:pPr>
            <a:r>
              <a:rPr sz="3200" spc="-10" dirty="0">
                <a:latin typeface="Calibri"/>
                <a:cs typeface="Calibri"/>
              </a:rPr>
              <a:t>Granulocyte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basophile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PB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Char char="-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Les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lymphocytes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L</a:t>
            </a:r>
            <a:endParaRPr sz="3200">
              <a:latin typeface="Calibri"/>
              <a:cs typeface="Calibri"/>
            </a:endParaRPr>
          </a:p>
          <a:p>
            <a:pPr marL="446405" indent="-433705">
              <a:lnSpc>
                <a:spcPct val="100000"/>
              </a:lnSpc>
              <a:spcBef>
                <a:spcPts val="770"/>
              </a:spcBef>
              <a:buChar char="-"/>
              <a:tabLst>
                <a:tab pos="446405" algn="l"/>
              </a:tabLst>
            </a:pPr>
            <a:r>
              <a:rPr sz="3200" dirty="0">
                <a:latin typeface="Calibri"/>
                <a:cs typeface="Calibri"/>
              </a:rPr>
              <a:t>monocytes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M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89576" y="3794602"/>
            <a:ext cx="3570043" cy="217523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92985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Calibri"/>
                <a:cs typeface="Calibri"/>
              </a:rPr>
              <a:t>Étude</a:t>
            </a:r>
            <a:r>
              <a:rPr b="0" spc="-4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des</a:t>
            </a:r>
            <a:r>
              <a:rPr b="0" spc="-40" dirty="0">
                <a:latin typeface="Calibri"/>
                <a:cs typeface="Calibri"/>
              </a:rPr>
              <a:t> </a:t>
            </a:r>
            <a:r>
              <a:rPr b="0" spc="-25" dirty="0">
                <a:latin typeface="Calibri"/>
                <a:cs typeface="Calibri"/>
              </a:rPr>
              <a:t>GB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9431" y="1886572"/>
            <a:ext cx="3804920" cy="430530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530"/>
              </a:spcBef>
            </a:pP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Étude</a:t>
            </a:r>
            <a:r>
              <a:rPr sz="1800" b="1" u="heavy" spc="-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quantitative</a:t>
            </a:r>
            <a:r>
              <a:rPr sz="1800" b="1" u="heavy" spc="-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heavy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284480" marR="1503045" indent="-208915">
              <a:lnSpc>
                <a:spcPct val="120000"/>
              </a:lnSpc>
              <a:buFont typeface="Courier New"/>
              <a:buChar char="o"/>
              <a:tabLst>
                <a:tab pos="284480" algn="l"/>
                <a:tab pos="417195" algn="l"/>
              </a:tabLst>
            </a:pPr>
            <a:r>
              <a:rPr sz="1800" dirty="0">
                <a:latin typeface="Calibri"/>
                <a:cs typeface="Calibri"/>
              </a:rPr>
              <a:t>	</a:t>
            </a:r>
            <a:r>
              <a:rPr sz="1800" spc="-10" dirty="0">
                <a:latin typeface="Calibri"/>
                <a:cs typeface="Calibri"/>
              </a:rPr>
              <a:t>Numération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des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GB: </a:t>
            </a:r>
            <a:r>
              <a:rPr sz="1800" spc="-10" dirty="0">
                <a:latin typeface="Calibri"/>
                <a:cs typeface="Calibri"/>
              </a:rPr>
              <a:t>malassez</a:t>
            </a:r>
            <a:endParaRPr sz="1800">
              <a:latin typeface="Calibri"/>
              <a:cs typeface="Calibri"/>
            </a:endParaRPr>
          </a:p>
          <a:p>
            <a:pPr marL="284480">
              <a:lnSpc>
                <a:spcPct val="100000"/>
              </a:lnSpc>
              <a:spcBef>
                <a:spcPts val="430"/>
              </a:spcBef>
            </a:pPr>
            <a:r>
              <a:rPr sz="1800" spc="-10" dirty="0">
                <a:latin typeface="Calibri"/>
                <a:cs typeface="Calibri"/>
              </a:rPr>
              <a:t>compteur</a:t>
            </a:r>
            <a:endParaRPr sz="1800">
              <a:latin typeface="Calibri"/>
              <a:cs typeface="Calibri"/>
            </a:endParaRPr>
          </a:p>
          <a:p>
            <a:pPr marL="284480">
              <a:lnSpc>
                <a:spcPct val="100000"/>
              </a:lnSpc>
              <a:spcBef>
                <a:spcPts val="434"/>
              </a:spcBef>
            </a:pPr>
            <a:r>
              <a:rPr sz="1800" dirty="0">
                <a:latin typeface="Calibri"/>
                <a:cs typeface="Calibri"/>
              </a:rPr>
              <a:t>valeur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Nle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adulte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1071245">
              <a:lnSpc>
                <a:spcPct val="100000"/>
              </a:lnSpc>
              <a:spcBef>
                <a:spcPts val="430"/>
              </a:spcBef>
            </a:pPr>
            <a:r>
              <a:rPr sz="1800" dirty="0">
                <a:latin typeface="Calibri"/>
                <a:cs typeface="Calibri"/>
              </a:rPr>
              <a:t>4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000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à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10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000</a:t>
            </a:r>
            <a:r>
              <a:rPr sz="1800" spc="-20" dirty="0">
                <a:latin typeface="Calibri"/>
                <a:cs typeface="Calibri"/>
              </a:rPr>
              <a:t> /mm</a:t>
            </a:r>
            <a:r>
              <a:rPr sz="1800" spc="-30" baseline="25462" dirty="0">
                <a:latin typeface="Calibri"/>
                <a:cs typeface="Calibri"/>
              </a:rPr>
              <a:t>3</a:t>
            </a:r>
            <a:endParaRPr sz="1800" baseline="25462">
              <a:latin typeface="Calibri"/>
              <a:cs typeface="Calibri"/>
            </a:endParaRPr>
          </a:p>
          <a:p>
            <a:pPr marL="470534" indent="-394335">
              <a:lnSpc>
                <a:spcPct val="100000"/>
              </a:lnSpc>
              <a:spcBef>
                <a:spcPts val="434"/>
              </a:spcBef>
              <a:buFont typeface="Courier New"/>
              <a:buChar char="o"/>
              <a:tabLst>
                <a:tab pos="470534" algn="l"/>
              </a:tabLst>
            </a:pPr>
            <a:r>
              <a:rPr sz="1800" dirty="0">
                <a:latin typeface="Calibri"/>
                <a:cs typeface="Calibri"/>
              </a:rPr>
              <a:t>formule</a:t>
            </a:r>
            <a:r>
              <a:rPr sz="1800" spc="-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leucocytaire:</a:t>
            </a:r>
            <a:endParaRPr sz="1800">
              <a:latin typeface="Calibri"/>
              <a:cs typeface="Calibri"/>
            </a:endParaRPr>
          </a:p>
          <a:p>
            <a:pPr marL="284480">
              <a:lnSpc>
                <a:spcPct val="100000"/>
              </a:lnSpc>
              <a:spcBef>
                <a:spcPts val="430"/>
              </a:spcBef>
            </a:pPr>
            <a:r>
              <a:rPr sz="1800" dirty="0">
                <a:latin typeface="Calibri"/>
                <a:cs typeface="Calibri"/>
              </a:rPr>
              <a:t>décompte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des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différentes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catégories</a:t>
            </a:r>
            <a:endParaRPr sz="1800">
              <a:latin typeface="Calibri"/>
              <a:cs typeface="Calibri"/>
            </a:endParaRPr>
          </a:p>
          <a:p>
            <a:pPr marL="337820">
              <a:lnSpc>
                <a:spcPct val="100000"/>
              </a:lnSpc>
              <a:spcBef>
                <a:spcPts val="430"/>
              </a:spcBef>
            </a:pPr>
            <a:r>
              <a:rPr sz="1800" dirty="0">
                <a:latin typeface="Calibri"/>
                <a:cs typeface="Calibri"/>
              </a:rPr>
              <a:t>/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frottis</a:t>
            </a:r>
            <a:endParaRPr sz="1800">
              <a:latin typeface="Calibri"/>
              <a:cs typeface="Calibri"/>
            </a:endParaRPr>
          </a:p>
          <a:p>
            <a:pPr marL="284480">
              <a:lnSpc>
                <a:spcPct val="100000"/>
              </a:lnSpc>
              <a:spcBef>
                <a:spcPts val="434"/>
              </a:spcBef>
            </a:pPr>
            <a:r>
              <a:rPr sz="1800" dirty="0">
                <a:latin typeface="Calibri"/>
                <a:cs typeface="Calibri"/>
              </a:rPr>
              <a:t>en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%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PB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 –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)</a:t>
            </a:r>
            <a:endParaRPr sz="1800">
              <a:latin typeface="Calibri"/>
              <a:cs typeface="Calibri"/>
            </a:endParaRPr>
          </a:p>
          <a:p>
            <a:pPr marL="284480">
              <a:lnSpc>
                <a:spcPct val="100000"/>
              </a:lnSpc>
              <a:spcBef>
                <a:spcPts val="455"/>
              </a:spcBef>
            </a:pPr>
            <a:r>
              <a:rPr sz="1800" spc="-20" dirty="0">
                <a:latin typeface="Calibri"/>
                <a:cs typeface="Calibri"/>
              </a:rPr>
              <a:t>interprétation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Symbol"/>
                <a:cs typeface="Symbol"/>
              </a:rPr>
              <a:t>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valeur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absolue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+++</a:t>
            </a:r>
            <a:endParaRPr sz="1800">
              <a:latin typeface="Calibri"/>
              <a:cs typeface="Calibri"/>
            </a:endParaRPr>
          </a:p>
          <a:p>
            <a:pPr marL="76200">
              <a:lnSpc>
                <a:spcPct val="100000"/>
              </a:lnSpc>
              <a:spcBef>
                <a:spcPts val="409"/>
              </a:spcBef>
            </a:pPr>
            <a:r>
              <a:rPr sz="1800" b="1" u="heavy" spc="-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Étude</a:t>
            </a:r>
            <a:r>
              <a:rPr sz="1800" b="1" u="heavy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qualitative</a:t>
            </a:r>
            <a:r>
              <a:rPr sz="1800" b="1" u="heavy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heavy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417830" indent="-341630">
              <a:lnSpc>
                <a:spcPct val="100000"/>
              </a:lnSpc>
              <a:spcBef>
                <a:spcPts val="430"/>
              </a:spcBef>
              <a:buFont typeface="Courier New"/>
              <a:buChar char="o"/>
              <a:tabLst>
                <a:tab pos="417830" algn="l"/>
              </a:tabLst>
            </a:pPr>
            <a:r>
              <a:rPr sz="1800" dirty="0">
                <a:latin typeface="Calibri"/>
                <a:cs typeface="Calibri"/>
              </a:rPr>
              <a:t>frottis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sanguin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17947" y="2281428"/>
            <a:ext cx="4812792" cy="3072384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92985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Calibri"/>
                <a:cs typeface="Calibri"/>
              </a:rPr>
              <a:t>Étude</a:t>
            </a:r>
            <a:r>
              <a:rPr b="0" spc="-4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des</a:t>
            </a:r>
            <a:r>
              <a:rPr b="0" spc="-40" dirty="0">
                <a:latin typeface="Calibri"/>
                <a:cs typeface="Calibri"/>
              </a:rPr>
              <a:t> </a:t>
            </a:r>
            <a:r>
              <a:rPr b="0" spc="-25" dirty="0">
                <a:latin typeface="Calibri"/>
                <a:cs typeface="Calibri"/>
              </a:rPr>
              <a:t>GB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17947" y="2281428"/>
            <a:ext cx="4812792" cy="3072384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530095" y="5658611"/>
            <a:ext cx="1873250" cy="9525"/>
          </a:xfrm>
          <a:custGeom>
            <a:avLst/>
            <a:gdLst/>
            <a:ahLst/>
            <a:cxnLst/>
            <a:rect l="l" t="t" r="r" b="b"/>
            <a:pathLst>
              <a:path w="1873250" h="9525">
                <a:moveTo>
                  <a:pt x="1872995" y="9143"/>
                </a:moveTo>
                <a:lnTo>
                  <a:pt x="0" y="9143"/>
                </a:lnTo>
                <a:lnTo>
                  <a:pt x="0" y="0"/>
                </a:lnTo>
                <a:lnTo>
                  <a:pt x="1872995" y="0"/>
                </a:lnTo>
                <a:lnTo>
                  <a:pt x="1872995" y="9143"/>
                </a:lnTo>
                <a:close/>
              </a:path>
            </a:pathLst>
          </a:custGeom>
          <a:solidFill>
            <a:srgbClr val="4A7E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74859" y="1871752"/>
            <a:ext cx="3521075" cy="457962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530"/>
              </a:spcBef>
            </a:pP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Étude</a:t>
            </a:r>
            <a:r>
              <a:rPr sz="1800" b="1" u="heavy" spc="-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quantitative</a:t>
            </a:r>
            <a:r>
              <a:rPr sz="1800" b="1" u="heavy" spc="-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heavy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457200" marR="119380" indent="-342900">
              <a:lnSpc>
                <a:spcPct val="100000"/>
              </a:lnSpc>
              <a:spcBef>
                <a:spcPts val="434"/>
              </a:spcBef>
              <a:buChar char="o"/>
              <a:tabLst>
                <a:tab pos="457200" algn="l"/>
                <a:tab pos="508634" algn="l"/>
              </a:tabLst>
            </a:pPr>
            <a:r>
              <a:rPr sz="1800" dirty="0">
                <a:latin typeface="Courier New"/>
                <a:cs typeface="Courier New"/>
              </a:rPr>
              <a:t>	</a:t>
            </a:r>
            <a:r>
              <a:rPr sz="1800" dirty="0">
                <a:latin typeface="Calibri"/>
                <a:cs typeface="Calibri"/>
              </a:rPr>
              <a:t>Calcul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des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valeurs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absolues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des </a:t>
            </a:r>
            <a:r>
              <a:rPr sz="1800" spc="-10" dirty="0">
                <a:latin typeface="Calibri"/>
                <a:cs typeface="Calibri"/>
              </a:rPr>
              <a:t>différents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types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GB</a:t>
            </a:r>
            <a:endParaRPr sz="1800">
              <a:latin typeface="Calibri"/>
              <a:cs typeface="Calibri"/>
            </a:endParaRPr>
          </a:p>
          <a:p>
            <a:pPr marL="455930" indent="-341630">
              <a:lnSpc>
                <a:spcPct val="100000"/>
              </a:lnSpc>
              <a:spcBef>
                <a:spcPts val="430"/>
              </a:spcBef>
              <a:buFont typeface="Courier New"/>
              <a:buChar char="o"/>
              <a:tabLst>
                <a:tab pos="455930" algn="l"/>
              </a:tabLst>
            </a:pPr>
            <a:r>
              <a:rPr sz="1800" spc="-10" dirty="0">
                <a:latin typeface="Calibri"/>
                <a:cs typeface="Calibri"/>
              </a:rPr>
              <a:t>Exemple:</a:t>
            </a:r>
            <a:endParaRPr sz="1800">
              <a:latin typeface="Calibri"/>
              <a:cs typeface="Calibri"/>
            </a:endParaRPr>
          </a:p>
          <a:p>
            <a:pPr marL="481330">
              <a:lnSpc>
                <a:spcPct val="100000"/>
              </a:lnSpc>
              <a:spcBef>
                <a:spcPts val="430"/>
              </a:spcBef>
            </a:pPr>
            <a:r>
              <a:rPr sz="1800" dirty="0">
                <a:latin typeface="Calibri"/>
                <a:cs typeface="Calibri"/>
              </a:rPr>
              <a:t>GB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7800</a:t>
            </a:r>
            <a:r>
              <a:rPr sz="1800" spc="-20" dirty="0">
                <a:latin typeface="Calibri"/>
                <a:cs typeface="Calibri"/>
              </a:rPr>
              <a:t> /mm</a:t>
            </a:r>
            <a:r>
              <a:rPr sz="1800" spc="-30" baseline="25462" dirty="0">
                <a:latin typeface="Calibri"/>
                <a:cs typeface="Calibri"/>
              </a:rPr>
              <a:t>3</a:t>
            </a:r>
            <a:endParaRPr sz="1800" baseline="25462">
              <a:latin typeface="Calibri"/>
              <a:cs typeface="Calibri"/>
            </a:endParaRPr>
          </a:p>
          <a:p>
            <a:pPr marL="481330">
              <a:lnSpc>
                <a:spcPct val="100000"/>
              </a:lnSpc>
              <a:spcBef>
                <a:spcPts val="434"/>
              </a:spcBef>
            </a:pPr>
            <a:r>
              <a:rPr sz="1800" dirty="0">
                <a:latin typeface="Calibri"/>
                <a:cs typeface="Calibri"/>
              </a:rPr>
              <a:t>GB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(70-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00-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00-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30-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00)</a:t>
            </a:r>
            <a:endParaRPr sz="1800">
              <a:latin typeface="Calibri"/>
              <a:cs typeface="Calibri"/>
            </a:endParaRPr>
          </a:p>
          <a:p>
            <a:pPr marL="847090">
              <a:lnSpc>
                <a:spcPct val="100000"/>
              </a:lnSpc>
              <a:spcBef>
                <a:spcPts val="430"/>
              </a:spcBef>
            </a:pPr>
            <a:r>
              <a:rPr sz="1800" dirty="0">
                <a:latin typeface="Calibri"/>
                <a:cs typeface="Calibri"/>
              </a:rPr>
              <a:t>(PN-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PE-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PB-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L-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M)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%</a:t>
            </a:r>
            <a:endParaRPr sz="1800">
              <a:latin typeface="Calibri"/>
              <a:cs typeface="Calibri"/>
            </a:endParaRPr>
          </a:p>
          <a:p>
            <a:pPr marL="114300">
              <a:lnSpc>
                <a:spcPct val="100000"/>
              </a:lnSpc>
              <a:spcBef>
                <a:spcPts val="434"/>
              </a:spcBef>
            </a:pPr>
            <a:r>
              <a:rPr sz="1800" spc="-25" dirty="0">
                <a:latin typeface="Calibri"/>
                <a:cs typeface="Calibri"/>
              </a:rPr>
              <a:t>PN:</a:t>
            </a:r>
            <a:endParaRPr sz="1800">
              <a:latin typeface="Calibri"/>
              <a:cs typeface="Calibri"/>
            </a:endParaRPr>
          </a:p>
          <a:p>
            <a:pPr marR="1303655" algn="r">
              <a:lnSpc>
                <a:spcPct val="100000"/>
              </a:lnSpc>
              <a:spcBef>
                <a:spcPts val="430"/>
              </a:spcBef>
            </a:pPr>
            <a:r>
              <a:rPr sz="1800" dirty="0">
                <a:latin typeface="Calibri"/>
                <a:cs typeface="Calibri"/>
              </a:rPr>
              <a:t>7800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/mm</a:t>
            </a:r>
            <a:r>
              <a:rPr sz="1800" baseline="25462" dirty="0">
                <a:latin typeface="Calibri"/>
                <a:cs typeface="Calibri"/>
              </a:rPr>
              <a:t>3</a:t>
            </a:r>
            <a:r>
              <a:rPr sz="1800" spc="390" baseline="25462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→</a:t>
            </a:r>
            <a:r>
              <a:rPr sz="1800" spc="38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100%</a:t>
            </a:r>
            <a:endParaRPr sz="1800">
              <a:latin typeface="Calibri"/>
              <a:cs typeface="Calibri"/>
            </a:endParaRPr>
          </a:p>
          <a:p>
            <a:pPr marR="1351915" algn="r">
              <a:lnSpc>
                <a:spcPct val="100000"/>
              </a:lnSpc>
              <a:spcBef>
                <a:spcPts val="430"/>
              </a:spcBef>
              <a:tabLst>
                <a:tab pos="556260" algn="l"/>
                <a:tab pos="970280" algn="l"/>
              </a:tabLst>
            </a:pPr>
            <a:r>
              <a:rPr sz="1800" spc="-25" dirty="0">
                <a:latin typeface="Calibri"/>
                <a:cs typeface="Calibri"/>
              </a:rPr>
              <a:t>VA?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50" dirty="0">
                <a:latin typeface="Calibri"/>
                <a:cs typeface="Calibri"/>
              </a:rPr>
              <a:t>→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25" dirty="0">
                <a:latin typeface="Calibri"/>
                <a:cs typeface="Calibri"/>
              </a:rPr>
              <a:t>70%</a:t>
            </a:r>
            <a:endParaRPr sz="1800">
              <a:latin typeface="Calibri"/>
              <a:cs typeface="Calibri"/>
            </a:endParaRPr>
          </a:p>
          <a:p>
            <a:pPr marL="546100">
              <a:lnSpc>
                <a:spcPct val="100000"/>
              </a:lnSpc>
              <a:spcBef>
                <a:spcPts val="1595"/>
              </a:spcBef>
            </a:pPr>
            <a:r>
              <a:rPr sz="1800" dirty="0">
                <a:latin typeface="Calibri"/>
                <a:cs typeface="Calibri"/>
              </a:rPr>
              <a:t>70%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x</a:t>
            </a:r>
            <a:r>
              <a:rPr sz="1800" spc="38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7800/mm</a:t>
            </a:r>
            <a:r>
              <a:rPr sz="1800" spc="-15" baseline="25462" dirty="0">
                <a:latin typeface="Calibri"/>
                <a:cs typeface="Calibri"/>
              </a:rPr>
              <a:t>3</a:t>
            </a:r>
            <a:endParaRPr sz="1800" baseline="25462">
              <a:latin typeface="Calibri"/>
              <a:cs typeface="Calibri"/>
            </a:endParaRPr>
          </a:p>
          <a:p>
            <a:pPr marR="441959" algn="ctr">
              <a:lnSpc>
                <a:spcPct val="100000"/>
              </a:lnSpc>
              <a:spcBef>
                <a:spcPts val="885"/>
              </a:spcBef>
            </a:pPr>
            <a:r>
              <a:rPr sz="1800" spc="-20" dirty="0">
                <a:latin typeface="Calibri"/>
                <a:cs typeface="Calibri"/>
              </a:rPr>
              <a:t>100%</a:t>
            </a:r>
            <a:endParaRPr sz="1800">
              <a:latin typeface="Calibri"/>
              <a:cs typeface="Calibri"/>
            </a:endParaRPr>
          </a:p>
          <a:p>
            <a:pPr marL="114300">
              <a:lnSpc>
                <a:spcPct val="100000"/>
              </a:lnSpc>
              <a:spcBef>
                <a:spcPts val="1410"/>
              </a:spcBef>
            </a:pPr>
            <a:r>
              <a:rPr sz="1800" spc="-10" dirty="0">
                <a:latin typeface="Calibri"/>
                <a:cs typeface="Calibri"/>
              </a:rPr>
              <a:t>Valeur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absolue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PN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5460</a:t>
            </a:r>
            <a:r>
              <a:rPr sz="1800" spc="-20" dirty="0">
                <a:latin typeface="Calibri"/>
                <a:cs typeface="Calibri"/>
              </a:rPr>
              <a:t> /mm</a:t>
            </a:r>
            <a:r>
              <a:rPr sz="1800" spc="-30" baseline="25462" dirty="0">
                <a:latin typeface="Calibri"/>
                <a:cs typeface="Calibri"/>
              </a:rPr>
              <a:t>3</a:t>
            </a:r>
            <a:endParaRPr sz="1800" baseline="25462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132" y="1896872"/>
            <a:ext cx="242506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u="heavy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Étude</a:t>
            </a:r>
            <a:r>
              <a:rPr sz="2500" u="heavy" spc="-8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sz="2500" u="heavy" spc="-1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qualitative</a:t>
            </a:r>
            <a:r>
              <a:rPr sz="2500" u="heavy" spc="-10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sz="2500" u="heavy" spc="-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:</a:t>
            </a:r>
            <a:endParaRPr sz="2500"/>
          </a:p>
        </p:txBody>
      </p:sp>
      <p:sp>
        <p:nvSpPr>
          <p:cNvPr id="3" name="object 3"/>
          <p:cNvSpPr txBox="1"/>
          <p:nvPr/>
        </p:nvSpPr>
        <p:spPr>
          <a:xfrm>
            <a:off x="1310132" y="2277872"/>
            <a:ext cx="2948940" cy="3759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Font typeface="Courier New"/>
              <a:buChar char="o"/>
              <a:tabLst>
                <a:tab pos="354965" algn="l"/>
              </a:tabLst>
            </a:pPr>
            <a:r>
              <a:rPr sz="25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Frottis</a:t>
            </a:r>
            <a:r>
              <a:rPr sz="2500" u="heavy" spc="-1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5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sanguin/GB</a:t>
            </a:r>
            <a:r>
              <a:rPr sz="2500" spc="-10" dirty="0">
                <a:latin typeface="Calibri"/>
                <a:cs typeface="Calibri"/>
              </a:rPr>
              <a:t>:</a:t>
            </a:r>
            <a:endParaRPr sz="2500">
              <a:latin typeface="Calibri"/>
              <a:cs typeface="Calibri"/>
            </a:endParaRPr>
          </a:p>
          <a:p>
            <a:pPr marL="355600" marR="5080" indent="-58419">
              <a:lnSpc>
                <a:spcPts val="2400"/>
              </a:lnSpc>
              <a:spcBef>
                <a:spcPts val="580"/>
              </a:spcBef>
            </a:pPr>
            <a:r>
              <a:rPr sz="2500" dirty="0">
                <a:latin typeface="Calibri"/>
                <a:cs typeface="Calibri"/>
              </a:rPr>
              <a:t>-éléments</a:t>
            </a:r>
            <a:r>
              <a:rPr sz="2500" spc="-13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granuleux </a:t>
            </a:r>
            <a:r>
              <a:rPr sz="2500" dirty="0">
                <a:latin typeface="Calibri"/>
                <a:cs typeface="Calibri"/>
              </a:rPr>
              <a:t>immatures</a:t>
            </a:r>
            <a:r>
              <a:rPr sz="2500" spc="-130" dirty="0">
                <a:latin typeface="Calibri"/>
                <a:cs typeface="Calibri"/>
              </a:rPr>
              <a:t> </a:t>
            </a:r>
            <a:r>
              <a:rPr sz="2500" spc="-50" dirty="0">
                <a:latin typeface="Calibri"/>
                <a:cs typeface="Calibri"/>
              </a:rPr>
              <a:t>: </a:t>
            </a:r>
            <a:r>
              <a:rPr sz="2500" spc="-10" dirty="0">
                <a:latin typeface="Calibri"/>
                <a:cs typeface="Calibri"/>
              </a:rPr>
              <a:t>métamyélocytes, myélocytes</a:t>
            </a:r>
            <a:r>
              <a:rPr sz="2500" spc="-110" dirty="0">
                <a:latin typeface="Calibri"/>
                <a:cs typeface="Calibri"/>
              </a:rPr>
              <a:t> </a:t>
            </a:r>
            <a:r>
              <a:rPr sz="2500" spc="-50" dirty="0">
                <a:latin typeface="Symbol"/>
                <a:cs typeface="Symbol"/>
              </a:rPr>
              <a:t></a:t>
            </a:r>
            <a:r>
              <a:rPr sz="2500" spc="-50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Calibri"/>
                <a:cs typeface="Calibri"/>
              </a:rPr>
              <a:t>myélémie</a:t>
            </a:r>
            <a:endParaRPr sz="2500">
              <a:latin typeface="Calibri"/>
              <a:cs typeface="Calibri"/>
            </a:endParaRPr>
          </a:p>
          <a:p>
            <a:pPr marL="355600" marR="598805" indent="-58419">
              <a:lnSpc>
                <a:spcPts val="2400"/>
              </a:lnSpc>
              <a:spcBef>
                <a:spcPts val="600"/>
              </a:spcBef>
            </a:pPr>
            <a:r>
              <a:rPr sz="2500" dirty="0">
                <a:latin typeface="Calibri"/>
                <a:cs typeface="Calibri"/>
              </a:rPr>
              <a:t>-</a:t>
            </a:r>
            <a:r>
              <a:rPr sz="2500" spc="-10" dirty="0">
                <a:latin typeface="Calibri"/>
                <a:cs typeface="Calibri"/>
              </a:rPr>
              <a:t>lymphocyte hyperbasophile</a:t>
            </a:r>
            <a:endParaRPr sz="2500">
              <a:latin typeface="Calibri"/>
              <a:cs typeface="Calibri"/>
            </a:endParaRPr>
          </a:p>
          <a:p>
            <a:pPr marL="297180">
              <a:lnSpc>
                <a:spcPct val="100000"/>
              </a:lnSpc>
              <a:spcBef>
                <a:spcPts val="20"/>
              </a:spcBef>
            </a:pPr>
            <a:r>
              <a:rPr sz="2500" dirty="0">
                <a:latin typeface="Calibri"/>
                <a:cs typeface="Calibri"/>
              </a:rPr>
              <a:t>-</a:t>
            </a:r>
            <a:r>
              <a:rPr sz="2500" spc="-10" dirty="0">
                <a:latin typeface="Calibri"/>
                <a:cs typeface="Calibri"/>
              </a:rPr>
              <a:t>blastes</a:t>
            </a:r>
            <a:endParaRPr sz="2500">
              <a:latin typeface="Calibri"/>
              <a:cs typeface="Calibri"/>
            </a:endParaRPr>
          </a:p>
          <a:p>
            <a:pPr marL="297180">
              <a:lnSpc>
                <a:spcPts val="2700"/>
              </a:lnSpc>
            </a:pPr>
            <a:r>
              <a:rPr sz="2500" dirty="0">
                <a:latin typeface="Calibri"/>
                <a:cs typeface="Calibri"/>
              </a:rPr>
              <a:t>-</a:t>
            </a:r>
            <a:r>
              <a:rPr sz="2500" spc="-25" dirty="0">
                <a:latin typeface="Calibri"/>
                <a:cs typeface="Calibri"/>
              </a:rPr>
              <a:t>PNN</a:t>
            </a:r>
            <a:endParaRPr sz="2500">
              <a:latin typeface="Calibri"/>
              <a:cs typeface="Calibri"/>
            </a:endParaRPr>
          </a:p>
          <a:p>
            <a:pPr marL="355600">
              <a:lnSpc>
                <a:spcPts val="2700"/>
              </a:lnSpc>
            </a:pPr>
            <a:r>
              <a:rPr sz="2500" spc="-10" dirty="0">
                <a:latin typeface="Calibri"/>
                <a:cs typeface="Calibri"/>
              </a:rPr>
              <a:t>hypersegmentés</a:t>
            </a:r>
            <a:endParaRPr sz="25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418076" y="597408"/>
            <a:ext cx="5500370" cy="6612890"/>
            <a:chOff x="4418076" y="597408"/>
            <a:chExt cx="5500370" cy="661289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74692" y="2496312"/>
              <a:ext cx="2467355" cy="184708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18076" y="597408"/>
              <a:ext cx="1786127" cy="204063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60692" y="3156204"/>
              <a:ext cx="2857499" cy="4053839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4424800" y="2298626"/>
            <a:ext cx="6711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blastes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40334" y="681840"/>
            <a:ext cx="735838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30" dirty="0">
                <a:latin typeface="Calibri"/>
                <a:cs typeface="Calibri"/>
              </a:rPr>
              <a:t>Variations</a:t>
            </a:r>
            <a:r>
              <a:rPr b="0" spc="-125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pathologiques</a:t>
            </a:r>
            <a:r>
              <a:rPr b="0" spc="-12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des</a:t>
            </a:r>
            <a:r>
              <a:rPr b="0" spc="-125" dirty="0">
                <a:latin typeface="Calibri"/>
                <a:cs typeface="Calibri"/>
              </a:rPr>
              <a:t> </a:t>
            </a:r>
            <a:r>
              <a:rPr b="0" spc="-25" dirty="0">
                <a:latin typeface="Calibri"/>
                <a:cs typeface="Calibri"/>
              </a:rPr>
              <a:t>GB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54514" y="1588627"/>
            <a:ext cx="6969125" cy="4582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7665" indent="-34226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67665" algn="l"/>
              </a:tabLst>
            </a:pPr>
            <a:r>
              <a:rPr sz="23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Variation</a:t>
            </a:r>
            <a:r>
              <a:rPr sz="2300" u="heavy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du</a:t>
            </a:r>
            <a:r>
              <a:rPr sz="2300" u="heavy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taux</a:t>
            </a:r>
            <a:r>
              <a:rPr sz="2300" u="heavy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300" u="heavy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GB</a:t>
            </a:r>
            <a:r>
              <a:rPr sz="2300" spc="-25" dirty="0">
                <a:latin typeface="Calibri"/>
                <a:cs typeface="Calibri"/>
              </a:rPr>
              <a:t>:</a:t>
            </a:r>
            <a:endParaRPr sz="2300">
              <a:latin typeface="Calibri"/>
              <a:cs typeface="Calibri"/>
            </a:endParaRPr>
          </a:p>
          <a:p>
            <a:pPr marL="424180" marR="2106295" indent="-132715">
              <a:lnSpc>
                <a:spcPct val="100000"/>
              </a:lnSpc>
            </a:pPr>
            <a:r>
              <a:rPr sz="2300" dirty="0">
                <a:latin typeface="Calibri"/>
                <a:cs typeface="Calibri"/>
              </a:rPr>
              <a:t>-hyperleucocytose</a:t>
            </a:r>
            <a:r>
              <a:rPr sz="2300" spc="-2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:</a:t>
            </a:r>
            <a:r>
              <a:rPr sz="2300" spc="-2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GB</a:t>
            </a:r>
            <a:r>
              <a:rPr sz="2300" spc="-2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&gt;</a:t>
            </a:r>
            <a:r>
              <a:rPr sz="2300" spc="-2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10</a:t>
            </a:r>
            <a:r>
              <a:rPr sz="2300" spc="-2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000</a:t>
            </a:r>
            <a:r>
              <a:rPr sz="2300" spc="-20" dirty="0">
                <a:latin typeface="Calibri"/>
                <a:cs typeface="Calibri"/>
              </a:rPr>
              <a:t> /mm</a:t>
            </a:r>
            <a:r>
              <a:rPr sz="2250" spc="-30" baseline="25925" dirty="0">
                <a:latin typeface="Calibri"/>
                <a:cs typeface="Calibri"/>
              </a:rPr>
              <a:t>3 </a:t>
            </a:r>
            <a:r>
              <a:rPr sz="2300" dirty="0">
                <a:latin typeface="Calibri"/>
                <a:cs typeface="Calibri"/>
              </a:rPr>
              <a:t>infection,</a:t>
            </a:r>
            <a:r>
              <a:rPr sz="2300" spc="-6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LMC,</a:t>
            </a:r>
            <a:r>
              <a:rPr sz="2300" spc="-6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néoplasie</a:t>
            </a:r>
            <a:endParaRPr sz="2300">
              <a:latin typeface="Calibri"/>
              <a:cs typeface="Calibri"/>
            </a:endParaRPr>
          </a:p>
          <a:p>
            <a:pPr marL="292100">
              <a:lnSpc>
                <a:spcPct val="100000"/>
              </a:lnSpc>
            </a:pPr>
            <a:r>
              <a:rPr sz="2300" dirty="0">
                <a:latin typeface="Calibri"/>
                <a:cs typeface="Calibri"/>
              </a:rPr>
              <a:t>-leucopénie</a:t>
            </a:r>
            <a:r>
              <a:rPr sz="2300" spc="-2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:</a:t>
            </a:r>
            <a:r>
              <a:rPr sz="2300" spc="-2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GB</a:t>
            </a:r>
            <a:r>
              <a:rPr sz="2300" spc="-2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&lt;</a:t>
            </a:r>
            <a:r>
              <a:rPr sz="2300" spc="-2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4</a:t>
            </a:r>
            <a:r>
              <a:rPr sz="2300" spc="-2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000</a:t>
            </a:r>
            <a:r>
              <a:rPr sz="2300" spc="-20" dirty="0">
                <a:latin typeface="Calibri"/>
                <a:cs typeface="Calibri"/>
              </a:rPr>
              <a:t> /mm</a:t>
            </a:r>
            <a:r>
              <a:rPr sz="2250" spc="-30" baseline="25925" dirty="0">
                <a:latin typeface="Calibri"/>
                <a:cs typeface="Calibri"/>
              </a:rPr>
              <a:t>3</a:t>
            </a:r>
            <a:endParaRPr sz="2250" baseline="25925">
              <a:latin typeface="Calibri"/>
              <a:cs typeface="Calibri"/>
            </a:endParaRPr>
          </a:p>
          <a:p>
            <a:pPr marL="380365">
              <a:lnSpc>
                <a:spcPct val="100000"/>
              </a:lnSpc>
            </a:pPr>
            <a:r>
              <a:rPr sz="2300" dirty="0">
                <a:latin typeface="Calibri"/>
                <a:cs typeface="Calibri"/>
              </a:rPr>
              <a:t>aplasie</a:t>
            </a:r>
            <a:r>
              <a:rPr sz="2300" spc="-4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médullaire,</a:t>
            </a:r>
            <a:r>
              <a:rPr sz="2300" spc="-5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inf</a:t>
            </a:r>
            <a:r>
              <a:rPr sz="2300" spc="-4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virale,</a:t>
            </a:r>
            <a:r>
              <a:rPr sz="2300" spc="-40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envahissement</a:t>
            </a:r>
            <a:r>
              <a:rPr sz="2300" spc="-3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de</a:t>
            </a:r>
            <a:r>
              <a:rPr sz="2300" spc="-35" dirty="0">
                <a:latin typeface="Calibri"/>
                <a:cs typeface="Calibri"/>
              </a:rPr>
              <a:t> </a:t>
            </a:r>
            <a:r>
              <a:rPr sz="2300" spc="-25" dirty="0">
                <a:latin typeface="Calibri"/>
                <a:cs typeface="Calibri"/>
              </a:rPr>
              <a:t>MO</a:t>
            </a:r>
            <a:endParaRPr sz="2300">
              <a:latin typeface="Calibri"/>
              <a:cs typeface="Calibri"/>
            </a:endParaRPr>
          </a:p>
          <a:p>
            <a:pPr marL="358775" marR="17780" indent="-334010">
              <a:lnSpc>
                <a:spcPct val="100000"/>
              </a:lnSpc>
              <a:buChar char="•"/>
              <a:tabLst>
                <a:tab pos="358775" algn="l"/>
                <a:tab pos="434975" algn="l"/>
              </a:tabLst>
            </a:pPr>
            <a:r>
              <a:rPr sz="2300" dirty="0">
                <a:latin typeface="Arial MT"/>
                <a:cs typeface="Arial MT"/>
              </a:rPr>
              <a:t>	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variation</a:t>
            </a:r>
            <a:r>
              <a:rPr sz="2300" u="heavy" spc="-8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des</a:t>
            </a:r>
            <a:r>
              <a:rPr sz="2300" u="heavy" spc="-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différentes</a:t>
            </a:r>
            <a:r>
              <a:rPr sz="2300" u="heavy" spc="-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3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catégories</a:t>
            </a:r>
            <a:r>
              <a:rPr sz="2300" spc="-10" dirty="0">
                <a:latin typeface="Calibri"/>
                <a:cs typeface="Calibri"/>
              </a:rPr>
              <a:t>:</a:t>
            </a:r>
            <a:r>
              <a:rPr sz="2300" spc="-7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excès</a:t>
            </a:r>
            <a:r>
              <a:rPr sz="2300" spc="-7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/défaut </a:t>
            </a:r>
            <a:r>
              <a:rPr sz="2300" dirty="0">
                <a:latin typeface="Calibri"/>
                <a:cs typeface="Calibri"/>
              </a:rPr>
              <a:t>excès:</a:t>
            </a:r>
            <a:r>
              <a:rPr sz="2300" spc="-4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PN</a:t>
            </a:r>
            <a:r>
              <a:rPr sz="2300" spc="-45" dirty="0">
                <a:latin typeface="Calibri"/>
                <a:cs typeface="Calibri"/>
              </a:rPr>
              <a:t> </a:t>
            </a:r>
            <a:r>
              <a:rPr sz="2300" dirty="0">
                <a:latin typeface="Symbol"/>
                <a:cs typeface="Symbol"/>
              </a:rPr>
              <a:t></a:t>
            </a:r>
            <a:r>
              <a:rPr sz="2300" spc="-8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Calibri"/>
                <a:cs typeface="Calibri"/>
              </a:rPr>
              <a:t>polynucléose</a:t>
            </a:r>
            <a:r>
              <a:rPr sz="2300" spc="-6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neutrophile</a:t>
            </a:r>
            <a:r>
              <a:rPr sz="2300" spc="-3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ou</a:t>
            </a:r>
            <a:r>
              <a:rPr sz="2300" spc="-30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polynucléose</a:t>
            </a:r>
            <a:endParaRPr sz="2300">
              <a:latin typeface="Calibri"/>
              <a:cs typeface="Calibri"/>
            </a:endParaRPr>
          </a:p>
          <a:p>
            <a:pPr marL="1158875" marR="3574415">
              <a:lnSpc>
                <a:spcPct val="100000"/>
              </a:lnSpc>
              <a:tabLst>
                <a:tab pos="1585595" algn="l"/>
              </a:tabLst>
            </a:pPr>
            <a:r>
              <a:rPr sz="2300" spc="-25" dirty="0">
                <a:latin typeface="Calibri"/>
                <a:cs typeface="Calibri"/>
              </a:rPr>
              <a:t>PE</a:t>
            </a:r>
            <a:r>
              <a:rPr sz="2300" dirty="0">
                <a:latin typeface="Calibri"/>
                <a:cs typeface="Calibri"/>
              </a:rPr>
              <a:t>	</a:t>
            </a:r>
            <a:r>
              <a:rPr sz="2300" dirty="0">
                <a:latin typeface="Symbol"/>
                <a:cs typeface="Symbol"/>
              </a:rPr>
              <a:t></a:t>
            </a:r>
            <a:r>
              <a:rPr sz="2300" spc="-8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Calibri"/>
                <a:cs typeface="Calibri"/>
              </a:rPr>
              <a:t>eosinophilie </a:t>
            </a:r>
            <a:r>
              <a:rPr sz="2300" dirty="0">
                <a:latin typeface="Calibri"/>
                <a:cs typeface="Calibri"/>
              </a:rPr>
              <a:t>PB</a:t>
            </a:r>
            <a:r>
              <a:rPr sz="2300" spc="-15" dirty="0">
                <a:latin typeface="Calibri"/>
                <a:cs typeface="Calibri"/>
              </a:rPr>
              <a:t> </a:t>
            </a:r>
            <a:r>
              <a:rPr sz="2300" dirty="0">
                <a:latin typeface="Symbol"/>
                <a:cs typeface="Symbol"/>
              </a:rPr>
              <a:t></a:t>
            </a:r>
            <a:r>
              <a:rPr sz="2300" spc="-6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Calibri"/>
                <a:cs typeface="Calibri"/>
              </a:rPr>
              <a:t>basophilie</a:t>
            </a:r>
            <a:endParaRPr sz="2300">
              <a:latin typeface="Calibri"/>
              <a:cs typeface="Calibri"/>
            </a:endParaRPr>
          </a:p>
          <a:p>
            <a:pPr marL="1158875">
              <a:lnSpc>
                <a:spcPct val="100000"/>
              </a:lnSpc>
              <a:tabLst>
                <a:tab pos="1480185" algn="l"/>
              </a:tabLst>
            </a:pPr>
            <a:r>
              <a:rPr sz="2300" spc="-50" dirty="0">
                <a:latin typeface="Calibri"/>
                <a:cs typeface="Calibri"/>
              </a:rPr>
              <a:t>L</a:t>
            </a:r>
            <a:r>
              <a:rPr sz="2300" dirty="0">
                <a:latin typeface="Calibri"/>
                <a:cs typeface="Calibri"/>
              </a:rPr>
              <a:t>	</a:t>
            </a:r>
            <a:r>
              <a:rPr sz="2300" dirty="0">
                <a:latin typeface="Symbol"/>
                <a:cs typeface="Symbol"/>
              </a:rPr>
              <a:t></a:t>
            </a:r>
            <a:r>
              <a:rPr sz="2300" spc="-7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Calibri"/>
                <a:cs typeface="Calibri"/>
              </a:rPr>
              <a:t>lymphocytose</a:t>
            </a:r>
            <a:endParaRPr sz="2300">
              <a:latin typeface="Calibri"/>
              <a:cs typeface="Calibri"/>
            </a:endParaRPr>
          </a:p>
          <a:p>
            <a:pPr marL="424180" marR="3319779" indent="734060">
              <a:lnSpc>
                <a:spcPct val="100000"/>
              </a:lnSpc>
              <a:tabLst>
                <a:tab pos="2171065" algn="l"/>
              </a:tabLst>
            </a:pPr>
            <a:r>
              <a:rPr sz="2300" dirty="0">
                <a:latin typeface="Calibri"/>
                <a:cs typeface="Calibri"/>
              </a:rPr>
              <a:t>M</a:t>
            </a:r>
            <a:r>
              <a:rPr sz="2300" spc="-25" dirty="0">
                <a:latin typeface="Calibri"/>
                <a:cs typeface="Calibri"/>
              </a:rPr>
              <a:t> </a:t>
            </a:r>
            <a:r>
              <a:rPr sz="2300" dirty="0">
                <a:latin typeface="Symbol"/>
                <a:cs typeface="Symbol"/>
              </a:rPr>
              <a:t></a:t>
            </a:r>
            <a:r>
              <a:rPr sz="2300" spc="-6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Calibri"/>
                <a:cs typeface="Calibri"/>
              </a:rPr>
              <a:t>monocytose </a:t>
            </a:r>
            <a:r>
              <a:rPr sz="2300" dirty="0">
                <a:latin typeface="Calibri"/>
                <a:cs typeface="Calibri"/>
              </a:rPr>
              <a:t>défaut:</a:t>
            </a:r>
            <a:r>
              <a:rPr sz="2300" spc="-6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PN</a:t>
            </a:r>
            <a:r>
              <a:rPr sz="2300" spc="-40" dirty="0">
                <a:latin typeface="Calibri"/>
                <a:cs typeface="Calibri"/>
              </a:rPr>
              <a:t> </a:t>
            </a:r>
            <a:r>
              <a:rPr sz="2300" spc="-50" dirty="0">
                <a:latin typeface="Symbol"/>
                <a:cs typeface="Symbol"/>
              </a:rPr>
              <a:t></a:t>
            </a:r>
            <a:r>
              <a:rPr sz="2300" dirty="0">
                <a:latin typeface="Times New Roman"/>
                <a:cs typeface="Times New Roman"/>
              </a:rPr>
              <a:t>	</a:t>
            </a:r>
            <a:r>
              <a:rPr sz="2300" spc="-10" dirty="0">
                <a:latin typeface="Calibri"/>
                <a:cs typeface="Calibri"/>
              </a:rPr>
              <a:t>neutropénie</a:t>
            </a:r>
            <a:endParaRPr sz="2300">
              <a:latin typeface="Calibri"/>
              <a:cs typeface="Calibri"/>
            </a:endParaRPr>
          </a:p>
          <a:p>
            <a:pPr marL="1358900">
              <a:lnSpc>
                <a:spcPct val="100000"/>
              </a:lnSpc>
              <a:tabLst>
                <a:tab pos="1680210" algn="l"/>
              </a:tabLst>
            </a:pPr>
            <a:r>
              <a:rPr sz="2300" spc="-50" dirty="0">
                <a:latin typeface="Calibri"/>
                <a:cs typeface="Calibri"/>
              </a:rPr>
              <a:t>L</a:t>
            </a:r>
            <a:r>
              <a:rPr sz="2300" dirty="0">
                <a:latin typeface="Calibri"/>
                <a:cs typeface="Calibri"/>
              </a:rPr>
              <a:t>	</a:t>
            </a:r>
            <a:r>
              <a:rPr sz="2300" dirty="0">
                <a:latin typeface="Symbol"/>
                <a:cs typeface="Symbol"/>
              </a:rPr>
              <a:t></a:t>
            </a:r>
            <a:r>
              <a:rPr sz="2300" spc="-7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Calibri"/>
                <a:cs typeface="Calibri"/>
              </a:rPr>
              <a:t>lymphopénie</a:t>
            </a:r>
            <a:endParaRPr sz="2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125979" y="1775460"/>
          <a:ext cx="6550025" cy="2959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82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85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7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012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3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33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E80B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8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33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E80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Valeur</a:t>
                      </a:r>
                      <a:r>
                        <a:rPr sz="1800" b="1" spc="-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absolue</a:t>
                      </a:r>
                      <a:r>
                        <a:rPr sz="1800" b="1" spc="-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/mm</a:t>
                      </a:r>
                      <a:r>
                        <a:rPr sz="1800" b="1" spc="-30" baseline="25462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800" baseline="25462">
                        <a:latin typeface="Calibri"/>
                        <a:cs typeface="Calibri"/>
                      </a:endParaRPr>
                    </a:p>
                  </a:txBody>
                  <a:tcPr marL="0" marR="0" marT="933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E80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33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800" b="1" spc="-25" dirty="0">
                          <a:latin typeface="Calibri"/>
                          <a:cs typeface="Calibri"/>
                        </a:rPr>
                        <a:t>PNN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33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61340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40</a:t>
                      </a:r>
                      <a:r>
                        <a:rPr sz="1800" b="1" spc="40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800" b="1" spc="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70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33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1600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7000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33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1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1800" b="1" spc="-25" dirty="0">
                          <a:latin typeface="Calibri"/>
                          <a:cs typeface="Calibri"/>
                        </a:rPr>
                        <a:t>PE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27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R="70485" algn="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1800" b="1" spc="-5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271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131445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800" b="1" spc="40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0" dirty="0"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271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  <a:tabLst>
                          <a:tab pos="387985" algn="l"/>
                        </a:tabLst>
                      </a:pPr>
                      <a:r>
                        <a:rPr sz="1800" b="1" spc="-25" dirty="0">
                          <a:latin typeface="Calibri"/>
                          <a:cs typeface="Calibri"/>
                        </a:rPr>
                        <a:t>00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	-</a:t>
                      </a:r>
                      <a:r>
                        <a:rPr sz="1800" b="1" spc="4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700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27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3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sz="1800" b="1" spc="-25" dirty="0">
                          <a:latin typeface="Calibri"/>
                          <a:cs typeface="Calibri"/>
                        </a:rPr>
                        <a:t>PB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39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R="70485" algn="r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sz="1800" b="1" spc="-5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398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78105">
                        <a:lnSpc>
                          <a:spcPct val="100000"/>
                        </a:lnSpc>
                        <a:spcBef>
                          <a:spcPts val="740"/>
                        </a:spcBef>
                        <a:tabLst>
                          <a:tab pos="305435" algn="l"/>
                        </a:tabLst>
                      </a:pPr>
                      <a:r>
                        <a:rPr sz="1800" b="1" spc="-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800" b="1" spc="-5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398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00</a:t>
                      </a:r>
                      <a:r>
                        <a:rPr sz="1800" b="1" spc="40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800" b="1" spc="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200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39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3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800" b="1" spc="-50" dirty="0">
                          <a:latin typeface="Calibri"/>
                          <a:cs typeface="Calibri"/>
                        </a:rPr>
                        <a:t>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33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R="7048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800" b="1" spc="-25" dirty="0">
                          <a:latin typeface="Calibri"/>
                          <a:cs typeface="Calibri"/>
                        </a:rPr>
                        <a:t>20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334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78105">
                        <a:lnSpc>
                          <a:spcPct val="100000"/>
                        </a:lnSpc>
                        <a:spcBef>
                          <a:spcPts val="735"/>
                        </a:spcBef>
                        <a:tabLst>
                          <a:tab pos="305435" algn="l"/>
                        </a:tabLst>
                      </a:pPr>
                      <a:r>
                        <a:rPr sz="1800" b="1" spc="-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40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334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800</a:t>
                      </a:r>
                      <a:r>
                        <a:rPr sz="1800" b="1" spc="4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800" b="1" spc="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4000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33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33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800" b="1" spc="-50" dirty="0">
                          <a:latin typeface="Calibri"/>
                          <a:cs typeface="Calibri"/>
                        </a:rPr>
                        <a:t>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33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R="96520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800" b="1" spc="-5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334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735"/>
                        </a:spcBef>
                        <a:tabLst>
                          <a:tab pos="330835" algn="l"/>
                        </a:tabLst>
                      </a:pPr>
                      <a:r>
                        <a:rPr sz="1800" b="1" spc="-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800" b="1" spc="-50" dirty="0"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334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120</a:t>
                      </a:r>
                      <a:r>
                        <a:rPr sz="1800" b="1" spc="4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800" b="1" spc="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700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33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30256" y="1147998"/>
            <a:ext cx="367220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u="heavy" spc="-2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Valeurs</a:t>
            </a:r>
            <a:r>
              <a:rPr sz="2800" u="heavy" spc="-6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sz="2800" u="heavy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normales</a:t>
            </a:r>
            <a:r>
              <a:rPr sz="2800" u="heavy" spc="-9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sz="2800" u="heavy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des</a:t>
            </a:r>
            <a:r>
              <a:rPr sz="2800" u="heavy" spc="-9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sz="2800" u="heavy" spc="-2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GB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2424535" y="5016318"/>
            <a:ext cx="5847715" cy="112014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>
              <a:lnSpc>
                <a:spcPts val="2140"/>
              </a:lnSpc>
              <a:spcBef>
                <a:spcPts val="185"/>
              </a:spcBef>
            </a:pPr>
            <a:r>
              <a:rPr sz="1800" dirty="0">
                <a:latin typeface="Symbol"/>
                <a:cs typeface="Symbol"/>
              </a:rPr>
              <a:t>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Calibri"/>
                <a:cs typeface="Calibri"/>
              </a:rPr>
              <a:t>Chez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l’enfant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jusqu’à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l’âge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de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4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ans,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la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formule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leucocytaire </a:t>
            </a:r>
            <a:r>
              <a:rPr sz="1800" b="1" dirty="0">
                <a:latin typeface="Calibri"/>
                <a:cs typeface="Calibri"/>
              </a:rPr>
              <a:t>est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inversée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(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%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L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&gt;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%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spc="-25" dirty="0">
                <a:latin typeface="Calibri"/>
                <a:cs typeface="Calibri"/>
              </a:rPr>
              <a:t>PN)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090"/>
              </a:lnSpc>
            </a:pPr>
            <a:r>
              <a:rPr sz="1800" b="1" dirty="0">
                <a:latin typeface="Calibri"/>
                <a:cs typeface="Calibri"/>
              </a:rPr>
              <a:t>A</a:t>
            </a:r>
            <a:r>
              <a:rPr sz="1800" b="1" spc="-20" dirty="0">
                <a:latin typeface="Calibri"/>
                <a:cs typeface="Calibri"/>
              </a:rPr>
              <a:t> l’âge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de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5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ans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(%L</a:t>
            </a:r>
            <a:r>
              <a:rPr sz="1800" b="1" spc="39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=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%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25" dirty="0">
                <a:latin typeface="Calibri"/>
                <a:cs typeface="Calibri"/>
              </a:rPr>
              <a:t>PN)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A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partir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de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l’âge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de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6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ans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(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%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PN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&gt;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25" dirty="0">
                <a:latin typeface="Calibri"/>
                <a:cs typeface="Calibri"/>
              </a:rPr>
              <a:t>%L)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18076" y="1210056"/>
            <a:ext cx="4858512" cy="470916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53032" y="2443026"/>
            <a:ext cx="187960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0" u="none" dirty="0">
                <a:solidFill>
                  <a:srgbClr val="000000"/>
                </a:solidFill>
                <a:latin typeface="Symbol"/>
                <a:cs typeface="Symbol"/>
              </a:rPr>
              <a:t></a:t>
            </a:r>
            <a:r>
              <a:rPr sz="2000" b="0" u="none" spc="3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u="none" dirty="0">
                <a:solidFill>
                  <a:srgbClr val="000000"/>
                </a:solidFill>
              </a:rPr>
              <a:t>Globule</a:t>
            </a:r>
            <a:r>
              <a:rPr sz="2000" u="none" spc="-10" dirty="0">
                <a:solidFill>
                  <a:srgbClr val="000000"/>
                </a:solidFill>
              </a:rPr>
              <a:t> rouge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53032" y="3052625"/>
            <a:ext cx="1840864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Symbol"/>
                <a:cs typeface="Symbol"/>
              </a:rPr>
              <a:t></a:t>
            </a:r>
            <a:r>
              <a:rPr sz="2000" spc="37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Globule</a:t>
            </a:r>
            <a:r>
              <a:rPr sz="2000" b="1" spc="-10" dirty="0">
                <a:latin typeface="Calibri"/>
                <a:cs typeface="Calibri"/>
              </a:rPr>
              <a:t> blanc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53032" y="3653081"/>
            <a:ext cx="225679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97535" algn="l"/>
              </a:tabLst>
            </a:pPr>
            <a:r>
              <a:rPr sz="3200" spc="-50" dirty="0">
                <a:solidFill>
                  <a:srgbClr val="FF0000"/>
                </a:solidFill>
                <a:latin typeface="Symbol"/>
                <a:cs typeface="Symbol"/>
              </a:rPr>
              <a:t>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3200" b="1" spc="-10" dirty="0">
                <a:solidFill>
                  <a:srgbClr val="FF0000"/>
                </a:solidFill>
                <a:latin typeface="Calibri"/>
                <a:cs typeface="Calibri"/>
              </a:rPr>
              <a:t>plaquette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88850" y="681840"/>
            <a:ext cx="480187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Calibri"/>
                <a:cs typeface="Calibri"/>
              </a:rPr>
              <a:t>Étude</a:t>
            </a:r>
            <a:r>
              <a:rPr b="0" spc="-4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des</a:t>
            </a:r>
            <a:r>
              <a:rPr b="0" spc="-4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Plaquettes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72032" y="1889252"/>
            <a:ext cx="5697220" cy="3728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1315" marR="1406525" indent="-311150">
              <a:lnSpc>
                <a:spcPct val="100000"/>
              </a:lnSpc>
              <a:spcBef>
                <a:spcPts val="100"/>
              </a:spcBef>
              <a:buChar char="•"/>
              <a:tabLst>
                <a:tab pos="361315" algn="l"/>
                <a:tab pos="393065" algn="l"/>
              </a:tabLst>
            </a:pPr>
            <a:r>
              <a:rPr sz="2700" dirty="0">
                <a:latin typeface="Arial MT"/>
                <a:cs typeface="Arial MT"/>
              </a:rPr>
              <a:t>	</a:t>
            </a:r>
            <a:r>
              <a:rPr sz="2700" dirty="0">
                <a:latin typeface="Calibri"/>
                <a:cs typeface="Calibri"/>
              </a:rPr>
              <a:t>Numération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des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plaquettes: </a:t>
            </a:r>
            <a:r>
              <a:rPr sz="2700" dirty="0">
                <a:latin typeface="Calibri"/>
                <a:cs typeface="Calibri"/>
              </a:rPr>
              <a:t>150 000 à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400 000 /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mm</a:t>
            </a:r>
            <a:r>
              <a:rPr sz="2700" spc="-37" baseline="24691" dirty="0">
                <a:latin typeface="Calibri"/>
                <a:cs typeface="Calibri"/>
              </a:rPr>
              <a:t>3</a:t>
            </a:r>
            <a:endParaRPr sz="2700" baseline="24691">
              <a:latin typeface="Calibri"/>
              <a:cs typeface="Calibri"/>
            </a:endParaRPr>
          </a:p>
          <a:p>
            <a:pPr marL="205740" marR="2229485" indent="-155575">
              <a:lnSpc>
                <a:spcPct val="100000"/>
              </a:lnSpc>
              <a:buChar char="•"/>
              <a:tabLst>
                <a:tab pos="205740" algn="l"/>
                <a:tab pos="471170" algn="l"/>
              </a:tabLst>
            </a:pPr>
            <a:r>
              <a:rPr sz="2700" dirty="0">
                <a:latin typeface="Arial MT"/>
                <a:cs typeface="Arial MT"/>
              </a:rPr>
              <a:t>	</a:t>
            </a:r>
            <a:r>
              <a:rPr sz="2700" dirty="0">
                <a:latin typeface="Calibri"/>
                <a:cs typeface="Calibri"/>
              </a:rPr>
              <a:t>frottis</a:t>
            </a:r>
            <a:r>
              <a:rPr sz="2700" spc="-12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sanguin: </a:t>
            </a:r>
            <a:r>
              <a:rPr sz="2700" dirty="0">
                <a:latin typeface="Calibri"/>
                <a:cs typeface="Calibri"/>
              </a:rPr>
              <a:t>appréciation</a:t>
            </a:r>
            <a:r>
              <a:rPr sz="2700" spc="-8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plus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fiable </a:t>
            </a:r>
            <a:r>
              <a:rPr sz="2700" dirty="0">
                <a:latin typeface="Calibri"/>
                <a:cs typeface="Calibri"/>
              </a:rPr>
              <a:t>Fs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au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doigt</a:t>
            </a:r>
            <a:endParaRPr sz="2700">
              <a:latin typeface="Calibri"/>
              <a:cs typeface="Calibri"/>
            </a:endParaRPr>
          </a:p>
          <a:p>
            <a:pPr marL="205740">
              <a:lnSpc>
                <a:spcPct val="100000"/>
              </a:lnSpc>
            </a:pPr>
            <a:r>
              <a:rPr sz="2700" spc="-10" dirty="0">
                <a:latin typeface="Calibri"/>
                <a:cs typeface="Calibri"/>
              </a:rPr>
              <a:t>qualité</a:t>
            </a:r>
            <a:endParaRPr sz="2700">
              <a:latin typeface="Calibri"/>
              <a:cs typeface="Calibri"/>
            </a:endParaRPr>
          </a:p>
          <a:p>
            <a:pPr marL="205740" marR="1437640">
              <a:lnSpc>
                <a:spcPct val="100000"/>
              </a:lnSpc>
            </a:pPr>
            <a:r>
              <a:rPr sz="2700" dirty="0">
                <a:latin typeface="Calibri"/>
                <a:cs typeface="Calibri"/>
              </a:rPr>
              <a:t>taille,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disposition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en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amas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ou </a:t>
            </a:r>
            <a:r>
              <a:rPr sz="2700" spc="-10" dirty="0">
                <a:latin typeface="Calibri"/>
                <a:cs typeface="Calibri"/>
              </a:rPr>
              <a:t>isolées</a:t>
            </a:r>
            <a:endParaRPr sz="2700">
              <a:latin typeface="Calibri"/>
              <a:cs typeface="Calibri"/>
            </a:endParaRPr>
          </a:p>
          <a:p>
            <a:pPr marL="205740">
              <a:lnSpc>
                <a:spcPct val="100000"/>
              </a:lnSpc>
            </a:pPr>
            <a:r>
              <a:rPr sz="2700" dirty="0">
                <a:latin typeface="Calibri"/>
                <a:cs typeface="Calibri"/>
              </a:rPr>
              <a:t>plaquettes</a:t>
            </a:r>
            <a:r>
              <a:rPr sz="2700" spc="-9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estimées: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o,+,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++,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+++,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++++</a:t>
            </a:r>
            <a:endParaRPr sz="27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18447" y="495300"/>
            <a:ext cx="999744" cy="1021079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6204203" y="3352800"/>
            <a:ext cx="2581910" cy="1798320"/>
            <a:chOff x="6204203" y="3352800"/>
            <a:chExt cx="2581910" cy="179832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04203" y="3352800"/>
              <a:ext cx="2581655" cy="177241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691884" y="3483876"/>
              <a:ext cx="1026160" cy="1667510"/>
            </a:xfrm>
            <a:custGeom>
              <a:avLst/>
              <a:gdLst/>
              <a:ahLst/>
              <a:cxnLst/>
              <a:rect l="l" t="t" r="r" b="b"/>
              <a:pathLst>
                <a:path w="1026159" h="1667510">
                  <a:moveTo>
                    <a:pt x="595884" y="350520"/>
                  </a:moveTo>
                  <a:lnTo>
                    <a:pt x="594360" y="332232"/>
                  </a:lnTo>
                  <a:lnTo>
                    <a:pt x="592836" y="312420"/>
                  </a:lnTo>
                  <a:lnTo>
                    <a:pt x="591312" y="295656"/>
                  </a:lnTo>
                  <a:lnTo>
                    <a:pt x="586740" y="277368"/>
                  </a:lnTo>
                  <a:lnTo>
                    <a:pt x="583692" y="259080"/>
                  </a:lnTo>
                  <a:lnTo>
                    <a:pt x="579120" y="242316"/>
                  </a:lnTo>
                  <a:lnTo>
                    <a:pt x="573024" y="225552"/>
                  </a:lnTo>
                  <a:lnTo>
                    <a:pt x="571373" y="221424"/>
                  </a:lnTo>
                  <a:lnTo>
                    <a:pt x="571373" y="350520"/>
                  </a:lnTo>
                  <a:lnTo>
                    <a:pt x="571373" y="388620"/>
                  </a:lnTo>
                  <a:lnTo>
                    <a:pt x="559308" y="472440"/>
                  </a:lnTo>
                  <a:lnTo>
                    <a:pt x="548640" y="504444"/>
                  </a:lnTo>
                  <a:lnTo>
                    <a:pt x="544068" y="519684"/>
                  </a:lnTo>
                  <a:lnTo>
                    <a:pt x="537972" y="534924"/>
                  </a:lnTo>
                  <a:lnTo>
                    <a:pt x="524256" y="563880"/>
                  </a:lnTo>
                  <a:lnTo>
                    <a:pt x="507492" y="589788"/>
                  </a:lnTo>
                  <a:lnTo>
                    <a:pt x="499872" y="601980"/>
                  </a:lnTo>
                  <a:lnTo>
                    <a:pt x="490728" y="614172"/>
                  </a:lnTo>
                  <a:lnTo>
                    <a:pt x="480060" y="626364"/>
                  </a:lnTo>
                  <a:lnTo>
                    <a:pt x="470916" y="637032"/>
                  </a:lnTo>
                  <a:lnTo>
                    <a:pt x="438912" y="664464"/>
                  </a:lnTo>
                  <a:lnTo>
                    <a:pt x="403860" y="687324"/>
                  </a:lnTo>
                  <a:lnTo>
                    <a:pt x="390144" y="693420"/>
                  </a:lnTo>
                  <a:lnTo>
                    <a:pt x="377952" y="699516"/>
                  </a:lnTo>
                  <a:lnTo>
                    <a:pt x="365760" y="704088"/>
                  </a:lnTo>
                  <a:lnTo>
                    <a:pt x="338328" y="710184"/>
                  </a:lnTo>
                  <a:lnTo>
                    <a:pt x="310896" y="713232"/>
                  </a:lnTo>
                  <a:lnTo>
                    <a:pt x="283464" y="713232"/>
                  </a:lnTo>
                  <a:lnTo>
                    <a:pt x="256032" y="710184"/>
                  </a:lnTo>
                  <a:lnTo>
                    <a:pt x="243840" y="707136"/>
                  </a:lnTo>
                  <a:lnTo>
                    <a:pt x="230124" y="702564"/>
                  </a:lnTo>
                  <a:lnTo>
                    <a:pt x="217932" y="697992"/>
                  </a:lnTo>
                  <a:lnTo>
                    <a:pt x="204216" y="693420"/>
                  </a:lnTo>
                  <a:lnTo>
                    <a:pt x="192024" y="687324"/>
                  </a:lnTo>
                  <a:lnTo>
                    <a:pt x="179832" y="679704"/>
                  </a:lnTo>
                  <a:lnTo>
                    <a:pt x="169164" y="672084"/>
                  </a:lnTo>
                  <a:lnTo>
                    <a:pt x="156972" y="664464"/>
                  </a:lnTo>
                  <a:lnTo>
                    <a:pt x="135636" y="646176"/>
                  </a:lnTo>
                  <a:lnTo>
                    <a:pt x="124968" y="635508"/>
                  </a:lnTo>
                  <a:lnTo>
                    <a:pt x="115824" y="624840"/>
                  </a:lnTo>
                  <a:lnTo>
                    <a:pt x="105156" y="614172"/>
                  </a:lnTo>
                  <a:lnTo>
                    <a:pt x="71628" y="562356"/>
                  </a:lnTo>
                  <a:lnTo>
                    <a:pt x="51816" y="519684"/>
                  </a:lnTo>
                  <a:lnTo>
                    <a:pt x="47244" y="504444"/>
                  </a:lnTo>
                  <a:lnTo>
                    <a:pt x="41148" y="487680"/>
                  </a:lnTo>
                  <a:lnTo>
                    <a:pt x="38100" y="472440"/>
                  </a:lnTo>
                  <a:lnTo>
                    <a:pt x="33528" y="455676"/>
                  </a:lnTo>
                  <a:lnTo>
                    <a:pt x="30480" y="438912"/>
                  </a:lnTo>
                  <a:lnTo>
                    <a:pt x="28956" y="422148"/>
                  </a:lnTo>
                  <a:lnTo>
                    <a:pt x="25908" y="403860"/>
                  </a:lnTo>
                  <a:lnTo>
                    <a:pt x="25908" y="387096"/>
                  </a:lnTo>
                  <a:lnTo>
                    <a:pt x="24384" y="368808"/>
                  </a:lnTo>
                  <a:lnTo>
                    <a:pt x="25781" y="352044"/>
                  </a:lnTo>
                  <a:lnTo>
                    <a:pt x="25908" y="333756"/>
                  </a:lnTo>
                  <a:lnTo>
                    <a:pt x="28956" y="316992"/>
                  </a:lnTo>
                  <a:lnTo>
                    <a:pt x="30480" y="298704"/>
                  </a:lnTo>
                  <a:lnTo>
                    <a:pt x="33528" y="281940"/>
                  </a:lnTo>
                  <a:lnTo>
                    <a:pt x="51816" y="219456"/>
                  </a:lnTo>
                  <a:lnTo>
                    <a:pt x="73152" y="175260"/>
                  </a:lnTo>
                  <a:lnTo>
                    <a:pt x="115824" y="112776"/>
                  </a:lnTo>
                  <a:lnTo>
                    <a:pt x="146304" y="82296"/>
                  </a:lnTo>
                  <a:lnTo>
                    <a:pt x="181356" y="57912"/>
                  </a:lnTo>
                  <a:lnTo>
                    <a:pt x="217932" y="39624"/>
                  </a:lnTo>
                  <a:lnTo>
                    <a:pt x="271272" y="25908"/>
                  </a:lnTo>
                  <a:lnTo>
                    <a:pt x="284988" y="25908"/>
                  </a:lnTo>
                  <a:lnTo>
                    <a:pt x="298704" y="24384"/>
                  </a:lnTo>
                  <a:lnTo>
                    <a:pt x="312420" y="25908"/>
                  </a:lnTo>
                  <a:lnTo>
                    <a:pt x="326136" y="25908"/>
                  </a:lnTo>
                  <a:lnTo>
                    <a:pt x="353568" y="32004"/>
                  </a:lnTo>
                  <a:lnTo>
                    <a:pt x="416052" y="57912"/>
                  </a:lnTo>
                  <a:lnTo>
                    <a:pt x="438912" y="74676"/>
                  </a:lnTo>
                  <a:lnTo>
                    <a:pt x="449580" y="82296"/>
                  </a:lnTo>
                  <a:lnTo>
                    <a:pt x="460248" y="92964"/>
                  </a:lnTo>
                  <a:lnTo>
                    <a:pt x="470916" y="102108"/>
                  </a:lnTo>
                  <a:lnTo>
                    <a:pt x="481584" y="112776"/>
                  </a:lnTo>
                  <a:lnTo>
                    <a:pt x="509016" y="149352"/>
                  </a:lnTo>
                  <a:lnTo>
                    <a:pt x="537972" y="204216"/>
                  </a:lnTo>
                  <a:lnTo>
                    <a:pt x="554736" y="249936"/>
                  </a:lnTo>
                  <a:lnTo>
                    <a:pt x="568452" y="316992"/>
                  </a:lnTo>
                  <a:lnTo>
                    <a:pt x="571373" y="350520"/>
                  </a:lnTo>
                  <a:lnTo>
                    <a:pt x="571373" y="221424"/>
                  </a:lnTo>
                  <a:lnTo>
                    <a:pt x="566928" y="210312"/>
                  </a:lnTo>
                  <a:lnTo>
                    <a:pt x="560832" y="193548"/>
                  </a:lnTo>
                  <a:lnTo>
                    <a:pt x="545592" y="163068"/>
                  </a:lnTo>
                  <a:lnTo>
                    <a:pt x="528828" y="135636"/>
                  </a:lnTo>
                  <a:lnTo>
                    <a:pt x="510540" y="108204"/>
                  </a:lnTo>
                  <a:lnTo>
                    <a:pt x="489204" y="83820"/>
                  </a:lnTo>
                  <a:lnTo>
                    <a:pt x="477012" y="73152"/>
                  </a:lnTo>
                  <a:lnTo>
                    <a:pt x="466344" y="62484"/>
                  </a:lnTo>
                  <a:lnTo>
                    <a:pt x="428244" y="36576"/>
                  </a:lnTo>
                  <a:lnTo>
                    <a:pt x="404241" y="24384"/>
                  </a:lnTo>
                  <a:lnTo>
                    <a:pt x="373380" y="10668"/>
                  </a:lnTo>
                  <a:lnTo>
                    <a:pt x="358140" y="7620"/>
                  </a:lnTo>
                  <a:lnTo>
                    <a:pt x="342900" y="3048"/>
                  </a:lnTo>
                  <a:lnTo>
                    <a:pt x="329184" y="1524"/>
                  </a:lnTo>
                  <a:lnTo>
                    <a:pt x="312420" y="0"/>
                  </a:lnTo>
                  <a:lnTo>
                    <a:pt x="281940" y="0"/>
                  </a:lnTo>
                  <a:lnTo>
                    <a:pt x="266700" y="1524"/>
                  </a:lnTo>
                  <a:lnTo>
                    <a:pt x="251460" y="4572"/>
                  </a:lnTo>
                  <a:lnTo>
                    <a:pt x="237744" y="7620"/>
                  </a:lnTo>
                  <a:lnTo>
                    <a:pt x="222504" y="10668"/>
                  </a:lnTo>
                  <a:lnTo>
                    <a:pt x="208788" y="16764"/>
                  </a:lnTo>
                  <a:lnTo>
                    <a:pt x="193548" y="22860"/>
                  </a:lnTo>
                  <a:lnTo>
                    <a:pt x="181356" y="28956"/>
                  </a:lnTo>
                  <a:lnTo>
                    <a:pt x="167640" y="36576"/>
                  </a:lnTo>
                  <a:lnTo>
                    <a:pt x="153924" y="45720"/>
                  </a:lnTo>
                  <a:lnTo>
                    <a:pt x="141732" y="53340"/>
                  </a:lnTo>
                  <a:lnTo>
                    <a:pt x="129540" y="64008"/>
                  </a:lnTo>
                  <a:lnTo>
                    <a:pt x="118872" y="74676"/>
                  </a:lnTo>
                  <a:lnTo>
                    <a:pt x="106680" y="85344"/>
                  </a:lnTo>
                  <a:lnTo>
                    <a:pt x="76200" y="121920"/>
                  </a:lnTo>
                  <a:lnTo>
                    <a:pt x="50292" y="164592"/>
                  </a:lnTo>
                  <a:lnTo>
                    <a:pt x="16764" y="243840"/>
                  </a:lnTo>
                  <a:lnTo>
                    <a:pt x="3048" y="313944"/>
                  </a:lnTo>
                  <a:lnTo>
                    <a:pt x="0" y="350520"/>
                  </a:lnTo>
                  <a:lnTo>
                    <a:pt x="0" y="388620"/>
                  </a:lnTo>
                  <a:lnTo>
                    <a:pt x="3048" y="425196"/>
                  </a:lnTo>
                  <a:lnTo>
                    <a:pt x="9144" y="461772"/>
                  </a:lnTo>
                  <a:lnTo>
                    <a:pt x="12192" y="478536"/>
                  </a:lnTo>
                  <a:lnTo>
                    <a:pt x="18288" y="495300"/>
                  </a:lnTo>
                  <a:lnTo>
                    <a:pt x="22860" y="512064"/>
                  </a:lnTo>
                  <a:lnTo>
                    <a:pt x="50292" y="576072"/>
                  </a:lnTo>
                  <a:lnTo>
                    <a:pt x="76200" y="617220"/>
                  </a:lnTo>
                  <a:lnTo>
                    <a:pt x="86868" y="629412"/>
                  </a:lnTo>
                  <a:lnTo>
                    <a:pt x="96012" y="643128"/>
                  </a:lnTo>
                  <a:lnTo>
                    <a:pt x="108204" y="653796"/>
                  </a:lnTo>
                  <a:lnTo>
                    <a:pt x="118872" y="664464"/>
                  </a:lnTo>
                  <a:lnTo>
                    <a:pt x="143256" y="685800"/>
                  </a:lnTo>
                  <a:lnTo>
                    <a:pt x="155448" y="693420"/>
                  </a:lnTo>
                  <a:lnTo>
                    <a:pt x="167640" y="702564"/>
                  </a:lnTo>
                  <a:lnTo>
                    <a:pt x="181356" y="710184"/>
                  </a:lnTo>
                  <a:lnTo>
                    <a:pt x="222504" y="726948"/>
                  </a:lnTo>
                  <a:lnTo>
                    <a:pt x="268224" y="737616"/>
                  </a:lnTo>
                  <a:lnTo>
                    <a:pt x="283464" y="739140"/>
                  </a:lnTo>
                  <a:lnTo>
                    <a:pt x="313944" y="739140"/>
                  </a:lnTo>
                  <a:lnTo>
                    <a:pt x="329184" y="737616"/>
                  </a:lnTo>
                  <a:lnTo>
                    <a:pt x="359664" y="731520"/>
                  </a:lnTo>
                  <a:lnTo>
                    <a:pt x="373380" y="726948"/>
                  </a:lnTo>
                  <a:lnTo>
                    <a:pt x="388620" y="722376"/>
                  </a:lnTo>
                  <a:lnTo>
                    <a:pt x="409194" y="713232"/>
                  </a:lnTo>
                  <a:lnTo>
                    <a:pt x="416052" y="710184"/>
                  </a:lnTo>
                  <a:lnTo>
                    <a:pt x="428244" y="702564"/>
                  </a:lnTo>
                  <a:lnTo>
                    <a:pt x="466344" y="675132"/>
                  </a:lnTo>
                  <a:lnTo>
                    <a:pt x="510540" y="629412"/>
                  </a:lnTo>
                  <a:lnTo>
                    <a:pt x="519684" y="617220"/>
                  </a:lnTo>
                  <a:lnTo>
                    <a:pt x="530352" y="603504"/>
                  </a:lnTo>
                  <a:lnTo>
                    <a:pt x="560832" y="544068"/>
                  </a:lnTo>
                  <a:lnTo>
                    <a:pt x="579120" y="495300"/>
                  </a:lnTo>
                  <a:lnTo>
                    <a:pt x="586740" y="460248"/>
                  </a:lnTo>
                  <a:lnTo>
                    <a:pt x="591312" y="443484"/>
                  </a:lnTo>
                  <a:lnTo>
                    <a:pt x="592836" y="425196"/>
                  </a:lnTo>
                  <a:lnTo>
                    <a:pt x="595884" y="406908"/>
                  </a:lnTo>
                  <a:lnTo>
                    <a:pt x="595884" y="350520"/>
                  </a:lnTo>
                  <a:close/>
                </a:path>
                <a:path w="1026159" h="1667510">
                  <a:moveTo>
                    <a:pt x="1025652" y="1298448"/>
                  </a:moveTo>
                  <a:lnTo>
                    <a:pt x="1024242" y="1280160"/>
                  </a:lnTo>
                  <a:lnTo>
                    <a:pt x="1024128" y="1260348"/>
                  </a:lnTo>
                  <a:lnTo>
                    <a:pt x="1021080" y="1242060"/>
                  </a:lnTo>
                  <a:lnTo>
                    <a:pt x="1019556" y="1223772"/>
                  </a:lnTo>
                  <a:lnTo>
                    <a:pt x="1016508" y="1205484"/>
                  </a:lnTo>
                  <a:lnTo>
                    <a:pt x="1002792" y="1155192"/>
                  </a:lnTo>
                  <a:lnTo>
                    <a:pt x="999744" y="1146810"/>
                  </a:lnTo>
                  <a:lnTo>
                    <a:pt x="999744" y="1280160"/>
                  </a:lnTo>
                  <a:lnTo>
                    <a:pt x="999744" y="1316736"/>
                  </a:lnTo>
                  <a:lnTo>
                    <a:pt x="997966" y="1336548"/>
                  </a:lnTo>
                  <a:lnTo>
                    <a:pt x="996696" y="1351788"/>
                  </a:lnTo>
                  <a:lnTo>
                    <a:pt x="987552" y="1402080"/>
                  </a:lnTo>
                  <a:lnTo>
                    <a:pt x="972312" y="1449324"/>
                  </a:lnTo>
                  <a:lnTo>
                    <a:pt x="952500" y="1491996"/>
                  </a:lnTo>
                  <a:lnTo>
                    <a:pt x="928116" y="1531620"/>
                  </a:lnTo>
                  <a:lnTo>
                    <a:pt x="888492" y="1575816"/>
                  </a:lnTo>
                  <a:lnTo>
                    <a:pt x="854964" y="1601724"/>
                  </a:lnTo>
                  <a:lnTo>
                    <a:pt x="844296" y="1609344"/>
                  </a:lnTo>
                  <a:lnTo>
                    <a:pt x="819912" y="1621536"/>
                  </a:lnTo>
                  <a:lnTo>
                    <a:pt x="806196" y="1627632"/>
                  </a:lnTo>
                  <a:lnTo>
                    <a:pt x="794004" y="1632204"/>
                  </a:lnTo>
                  <a:lnTo>
                    <a:pt x="780288" y="1635252"/>
                  </a:lnTo>
                  <a:lnTo>
                    <a:pt x="768096" y="1638300"/>
                  </a:lnTo>
                  <a:lnTo>
                    <a:pt x="754380" y="1641348"/>
                  </a:lnTo>
                  <a:lnTo>
                    <a:pt x="740664" y="1642872"/>
                  </a:lnTo>
                  <a:lnTo>
                    <a:pt x="711708" y="1642872"/>
                  </a:lnTo>
                  <a:lnTo>
                    <a:pt x="697992" y="1641348"/>
                  </a:lnTo>
                  <a:lnTo>
                    <a:pt x="685800" y="1638300"/>
                  </a:lnTo>
                  <a:lnTo>
                    <a:pt x="658368" y="1632204"/>
                  </a:lnTo>
                  <a:lnTo>
                    <a:pt x="646176" y="1627632"/>
                  </a:lnTo>
                  <a:lnTo>
                    <a:pt x="609600" y="1609344"/>
                  </a:lnTo>
                  <a:lnTo>
                    <a:pt x="597408" y="1601724"/>
                  </a:lnTo>
                  <a:lnTo>
                    <a:pt x="586740" y="1592580"/>
                  </a:lnTo>
                  <a:lnTo>
                    <a:pt x="574548" y="1584960"/>
                  </a:lnTo>
                  <a:lnTo>
                    <a:pt x="563880" y="1574292"/>
                  </a:lnTo>
                  <a:lnTo>
                    <a:pt x="553212" y="1565148"/>
                  </a:lnTo>
                  <a:lnTo>
                    <a:pt x="544068" y="1554480"/>
                  </a:lnTo>
                  <a:lnTo>
                    <a:pt x="516636" y="1517904"/>
                  </a:lnTo>
                  <a:lnTo>
                    <a:pt x="501396" y="1491996"/>
                  </a:lnTo>
                  <a:lnTo>
                    <a:pt x="486156" y="1463040"/>
                  </a:lnTo>
                  <a:lnTo>
                    <a:pt x="481584" y="1447800"/>
                  </a:lnTo>
                  <a:lnTo>
                    <a:pt x="475488" y="1432560"/>
                  </a:lnTo>
                  <a:lnTo>
                    <a:pt x="461772" y="1383792"/>
                  </a:lnTo>
                  <a:lnTo>
                    <a:pt x="455676" y="1333500"/>
                  </a:lnTo>
                  <a:lnTo>
                    <a:pt x="454279" y="1316736"/>
                  </a:lnTo>
                  <a:lnTo>
                    <a:pt x="454279" y="1278636"/>
                  </a:lnTo>
                  <a:lnTo>
                    <a:pt x="458724" y="1228344"/>
                  </a:lnTo>
                  <a:lnTo>
                    <a:pt x="470916" y="1178052"/>
                  </a:lnTo>
                  <a:lnTo>
                    <a:pt x="487680" y="1132332"/>
                  </a:lnTo>
                  <a:lnTo>
                    <a:pt x="516636" y="1077468"/>
                  </a:lnTo>
                  <a:lnTo>
                    <a:pt x="544068" y="1042416"/>
                  </a:lnTo>
                  <a:lnTo>
                    <a:pt x="597408" y="993648"/>
                  </a:lnTo>
                  <a:lnTo>
                    <a:pt x="633984" y="973836"/>
                  </a:lnTo>
                  <a:lnTo>
                    <a:pt x="659892" y="964692"/>
                  </a:lnTo>
                  <a:lnTo>
                    <a:pt x="672084" y="960120"/>
                  </a:lnTo>
                  <a:lnTo>
                    <a:pt x="685800" y="957072"/>
                  </a:lnTo>
                  <a:lnTo>
                    <a:pt x="713232" y="954024"/>
                  </a:lnTo>
                  <a:lnTo>
                    <a:pt x="740664" y="954024"/>
                  </a:lnTo>
                  <a:lnTo>
                    <a:pt x="768096" y="957072"/>
                  </a:lnTo>
                  <a:lnTo>
                    <a:pt x="781812" y="960120"/>
                  </a:lnTo>
                  <a:lnTo>
                    <a:pt x="794004" y="964692"/>
                  </a:lnTo>
                  <a:lnTo>
                    <a:pt x="807720" y="969264"/>
                  </a:lnTo>
                  <a:lnTo>
                    <a:pt x="856488" y="995172"/>
                  </a:lnTo>
                  <a:lnTo>
                    <a:pt x="909828" y="1042416"/>
                  </a:lnTo>
                  <a:lnTo>
                    <a:pt x="937260" y="1077468"/>
                  </a:lnTo>
                  <a:lnTo>
                    <a:pt x="966216" y="1133856"/>
                  </a:lnTo>
                  <a:lnTo>
                    <a:pt x="982980" y="1179576"/>
                  </a:lnTo>
                  <a:lnTo>
                    <a:pt x="987552" y="1194816"/>
                  </a:lnTo>
                  <a:lnTo>
                    <a:pt x="996696" y="1245108"/>
                  </a:lnTo>
                  <a:lnTo>
                    <a:pt x="998220" y="1263396"/>
                  </a:lnTo>
                  <a:lnTo>
                    <a:pt x="999744" y="1280160"/>
                  </a:lnTo>
                  <a:lnTo>
                    <a:pt x="999744" y="1146810"/>
                  </a:lnTo>
                  <a:lnTo>
                    <a:pt x="996696" y="1138428"/>
                  </a:lnTo>
                  <a:lnTo>
                    <a:pt x="989076" y="1121664"/>
                  </a:lnTo>
                  <a:lnTo>
                    <a:pt x="975360" y="1091184"/>
                  </a:lnTo>
                  <a:lnTo>
                    <a:pt x="947928" y="1050036"/>
                  </a:lnTo>
                  <a:lnTo>
                    <a:pt x="917448" y="1013460"/>
                  </a:lnTo>
                  <a:lnTo>
                    <a:pt x="870204" y="973836"/>
                  </a:lnTo>
                  <a:lnTo>
                    <a:pt x="837438" y="954024"/>
                  </a:lnTo>
                  <a:lnTo>
                    <a:pt x="830580" y="950976"/>
                  </a:lnTo>
                  <a:lnTo>
                    <a:pt x="786384" y="935736"/>
                  </a:lnTo>
                  <a:lnTo>
                    <a:pt x="742188" y="928116"/>
                  </a:lnTo>
                  <a:lnTo>
                    <a:pt x="710184" y="928116"/>
                  </a:lnTo>
                  <a:lnTo>
                    <a:pt x="665988" y="935736"/>
                  </a:lnTo>
                  <a:lnTo>
                    <a:pt x="623316" y="950976"/>
                  </a:lnTo>
                  <a:lnTo>
                    <a:pt x="609600" y="958596"/>
                  </a:lnTo>
                  <a:lnTo>
                    <a:pt x="595884" y="964692"/>
                  </a:lnTo>
                  <a:lnTo>
                    <a:pt x="583692" y="973836"/>
                  </a:lnTo>
                  <a:lnTo>
                    <a:pt x="569976" y="982980"/>
                  </a:lnTo>
                  <a:lnTo>
                    <a:pt x="557784" y="992124"/>
                  </a:lnTo>
                  <a:lnTo>
                    <a:pt x="547116" y="1002792"/>
                  </a:lnTo>
                  <a:lnTo>
                    <a:pt x="534924" y="1013460"/>
                  </a:lnTo>
                  <a:lnTo>
                    <a:pt x="524256" y="1025652"/>
                  </a:lnTo>
                  <a:lnTo>
                    <a:pt x="515112" y="1037844"/>
                  </a:lnTo>
                  <a:lnTo>
                    <a:pt x="504444" y="1050036"/>
                  </a:lnTo>
                  <a:lnTo>
                    <a:pt x="495300" y="1063752"/>
                  </a:lnTo>
                  <a:lnTo>
                    <a:pt x="463296" y="1123188"/>
                  </a:lnTo>
                  <a:lnTo>
                    <a:pt x="441960" y="1188720"/>
                  </a:lnTo>
                  <a:lnTo>
                    <a:pt x="431292" y="1242060"/>
                  </a:lnTo>
                  <a:lnTo>
                    <a:pt x="428244" y="1278636"/>
                  </a:lnTo>
                  <a:lnTo>
                    <a:pt x="428244" y="1316736"/>
                  </a:lnTo>
                  <a:lnTo>
                    <a:pt x="429768" y="1336548"/>
                  </a:lnTo>
                  <a:lnTo>
                    <a:pt x="431292" y="1354836"/>
                  </a:lnTo>
                  <a:lnTo>
                    <a:pt x="434340" y="1371600"/>
                  </a:lnTo>
                  <a:lnTo>
                    <a:pt x="437388" y="1389888"/>
                  </a:lnTo>
                  <a:lnTo>
                    <a:pt x="441960" y="1408176"/>
                  </a:lnTo>
                  <a:lnTo>
                    <a:pt x="451104" y="1441704"/>
                  </a:lnTo>
                  <a:lnTo>
                    <a:pt x="457200" y="1456944"/>
                  </a:lnTo>
                  <a:lnTo>
                    <a:pt x="463296" y="1473708"/>
                  </a:lnTo>
                  <a:lnTo>
                    <a:pt x="495300" y="1533144"/>
                  </a:lnTo>
                  <a:lnTo>
                    <a:pt x="536448" y="1583436"/>
                  </a:lnTo>
                  <a:lnTo>
                    <a:pt x="583692" y="1623060"/>
                  </a:lnTo>
                  <a:lnTo>
                    <a:pt x="597408" y="1630680"/>
                  </a:lnTo>
                  <a:lnTo>
                    <a:pt x="609600" y="1638300"/>
                  </a:lnTo>
                  <a:lnTo>
                    <a:pt x="623316" y="1645920"/>
                  </a:lnTo>
                  <a:lnTo>
                    <a:pt x="637032" y="1650492"/>
                  </a:lnTo>
                  <a:lnTo>
                    <a:pt x="652272" y="1656588"/>
                  </a:lnTo>
                  <a:lnTo>
                    <a:pt x="665988" y="1661160"/>
                  </a:lnTo>
                  <a:lnTo>
                    <a:pt x="681228" y="1664208"/>
                  </a:lnTo>
                  <a:lnTo>
                    <a:pt x="711708" y="1667256"/>
                  </a:lnTo>
                  <a:lnTo>
                    <a:pt x="742188" y="1667256"/>
                  </a:lnTo>
                  <a:lnTo>
                    <a:pt x="772668" y="1664208"/>
                  </a:lnTo>
                  <a:lnTo>
                    <a:pt x="787908" y="1659636"/>
                  </a:lnTo>
                  <a:lnTo>
                    <a:pt x="803148" y="1656588"/>
                  </a:lnTo>
                  <a:lnTo>
                    <a:pt x="834009" y="1642872"/>
                  </a:lnTo>
                  <a:lnTo>
                    <a:pt x="844296" y="1638300"/>
                  </a:lnTo>
                  <a:lnTo>
                    <a:pt x="858012" y="1630680"/>
                  </a:lnTo>
                  <a:lnTo>
                    <a:pt x="870204" y="1623060"/>
                  </a:lnTo>
                  <a:lnTo>
                    <a:pt x="882396" y="1613916"/>
                  </a:lnTo>
                  <a:lnTo>
                    <a:pt x="894588" y="1603248"/>
                  </a:lnTo>
                  <a:lnTo>
                    <a:pt x="906780" y="1594104"/>
                  </a:lnTo>
                  <a:lnTo>
                    <a:pt x="917448" y="1581912"/>
                  </a:lnTo>
                  <a:lnTo>
                    <a:pt x="928116" y="1571244"/>
                  </a:lnTo>
                  <a:lnTo>
                    <a:pt x="938784" y="1559052"/>
                  </a:lnTo>
                  <a:lnTo>
                    <a:pt x="947928" y="1545336"/>
                  </a:lnTo>
                  <a:lnTo>
                    <a:pt x="958596" y="1531620"/>
                  </a:lnTo>
                  <a:lnTo>
                    <a:pt x="975360" y="1502664"/>
                  </a:lnTo>
                  <a:lnTo>
                    <a:pt x="990600" y="1473708"/>
                  </a:lnTo>
                  <a:lnTo>
                    <a:pt x="1002792" y="1440180"/>
                  </a:lnTo>
                  <a:lnTo>
                    <a:pt x="1007364" y="1424940"/>
                  </a:lnTo>
                  <a:lnTo>
                    <a:pt x="1011936" y="1406652"/>
                  </a:lnTo>
                  <a:lnTo>
                    <a:pt x="1016508" y="1389888"/>
                  </a:lnTo>
                  <a:lnTo>
                    <a:pt x="1022604" y="1353312"/>
                  </a:lnTo>
                  <a:lnTo>
                    <a:pt x="1022731" y="1351788"/>
                  </a:lnTo>
                  <a:lnTo>
                    <a:pt x="1024128" y="1335024"/>
                  </a:lnTo>
                  <a:lnTo>
                    <a:pt x="1024255" y="1315212"/>
                  </a:lnTo>
                  <a:lnTo>
                    <a:pt x="1025652" y="129844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0489">
              <a:lnSpc>
                <a:spcPct val="100000"/>
              </a:lnSpc>
              <a:spcBef>
                <a:spcPts val="100"/>
              </a:spcBef>
            </a:pPr>
            <a:r>
              <a:rPr b="0" spc="-30" dirty="0">
                <a:latin typeface="Calibri"/>
                <a:cs typeface="Calibri"/>
              </a:rPr>
              <a:t>Variations</a:t>
            </a:r>
            <a:r>
              <a:rPr b="0" spc="-13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pathologiques</a:t>
            </a:r>
            <a:r>
              <a:rPr b="0" spc="-12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des</a:t>
            </a:r>
            <a:r>
              <a:rPr b="0" spc="-160" dirty="0">
                <a:latin typeface="Calibri"/>
                <a:cs typeface="Calibri"/>
              </a:rPr>
              <a:t> </a:t>
            </a:r>
            <a:r>
              <a:rPr b="0" spc="-25" dirty="0">
                <a:latin typeface="Calibri"/>
                <a:cs typeface="Calibri"/>
              </a:rPr>
              <a:t>plq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72032" y="1862429"/>
            <a:ext cx="6606540" cy="275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4190" marR="43180" indent="-454025">
              <a:lnSpc>
                <a:spcPct val="120000"/>
              </a:lnSpc>
              <a:spcBef>
                <a:spcPts val="100"/>
              </a:spcBef>
              <a:buFont typeface="Wingdings"/>
              <a:buChar char=""/>
              <a:tabLst>
                <a:tab pos="510540" algn="l"/>
              </a:tabLst>
            </a:pPr>
            <a:r>
              <a:rPr sz="3200" dirty="0">
                <a:latin typeface="Calibri"/>
                <a:cs typeface="Calibri"/>
              </a:rPr>
              <a:t>thrombocytose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ou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hyperplaquettose 	</a:t>
            </a:r>
            <a:r>
              <a:rPr sz="3200" dirty="0">
                <a:latin typeface="Calibri"/>
                <a:cs typeface="Calibri"/>
              </a:rPr>
              <a:t>plaquettes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&gt;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400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000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/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mm</a:t>
            </a:r>
            <a:r>
              <a:rPr sz="3150" spc="-37" baseline="25132" dirty="0">
                <a:latin typeface="Calibri"/>
                <a:cs typeface="Calibri"/>
              </a:rPr>
              <a:t>3</a:t>
            </a:r>
            <a:endParaRPr sz="3150" baseline="25132">
              <a:latin typeface="Calibri"/>
              <a:cs typeface="Calibri"/>
            </a:endParaRPr>
          </a:p>
          <a:p>
            <a:pPr marL="504825" indent="-454025">
              <a:lnSpc>
                <a:spcPct val="100000"/>
              </a:lnSpc>
              <a:spcBef>
                <a:spcPts val="3840"/>
              </a:spcBef>
              <a:buFont typeface="Wingdings"/>
              <a:buChar char=""/>
              <a:tabLst>
                <a:tab pos="504825" algn="l"/>
              </a:tabLst>
            </a:pPr>
            <a:r>
              <a:rPr sz="3200" spc="-10" dirty="0">
                <a:latin typeface="Calibri"/>
                <a:cs typeface="Calibri"/>
              </a:rPr>
              <a:t>thrombopénie</a:t>
            </a:r>
            <a:endParaRPr sz="3200">
              <a:latin typeface="Calibri"/>
              <a:cs typeface="Calibri"/>
            </a:endParaRPr>
          </a:p>
          <a:p>
            <a:pPr marL="510540">
              <a:lnSpc>
                <a:spcPct val="100000"/>
              </a:lnSpc>
              <a:spcBef>
                <a:spcPts val="765"/>
              </a:spcBef>
            </a:pPr>
            <a:r>
              <a:rPr sz="3200" dirty="0">
                <a:latin typeface="Calibri"/>
                <a:cs typeface="Calibri"/>
              </a:rPr>
              <a:t>plaquettes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&lt;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150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000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/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mm</a:t>
            </a:r>
            <a:r>
              <a:rPr sz="3150" spc="-37" baseline="25132" dirty="0">
                <a:latin typeface="Calibri"/>
                <a:cs typeface="Calibri"/>
              </a:rPr>
              <a:t>3</a:t>
            </a:r>
            <a:endParaRPr sz="3150" baseline="25132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69166" y="543877"/>
            <a:ext cx="675894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21180" marR="5080" indent="-1809114">
              <a:lnSpc>
                <a:spcPct val="100000"/>
              </a:lnSpc>
              <a:spcBef>
                <a:spcPts val="95"/>
              </a:spcBef>
            </a:pPr>
            <a:r>
              <a:rPr sz="4000" b="0" spc="-25" dirty="0">
                <a:latin typeface="Calibri"/>
                <a:cs typeface="Calibri"/>
              </a:rPr>
              <a:t>Variations</a:t>
            </a:r>
            <a:r>
              <a:rPr sz="4000" b="0" spc="-70" dirty="0">
                <a:latin typeface="Calibri"/>
                <a:cs typeface="Calibri"/>
              </a:rPr>
              <a:t> </a:t>
            </a:r>
            <a:r>
              <a:rPr sz="4000" b="0" dirty="0">
                <a:latin typeface="Calibri"/>
                <a:cs typeface="Calibri"/>
              </a:rPr>
              <a:t>globales</a:t>
            </a:r>
            <a:r>
              <a:rPr sz="4000" b="0" spc="-70" dirty="0">
                <a:latin typeface="Calibri"/>
                <a:cs typeface="Calibri"/>
              </a:rPr>
              <a:t> </a:t>
            </a:r>
            <a:r>
              <a:rPr sz="4000" b="0" dirty="0">
                <a:latin typeface="Calibri"/>
                <a:cs typeface="Calibri"/>
              </a:rPr>
              <a:t>des</a:t>
            </a:r>
            <a:r>
              <a:rPr sz="4000" b="0" spc="-65" dirty="0">
                <a:latin typeface="Calibri"/>
                <a:cs typeface="Calibri"/>
              </a:rPr>
              <a:t> </a:t>
            </a:r>
            <a:r>
              <a:rPr sz="4000" b="0" spc="-10" dirty="0">
                <a:latin typeface="Calibri"/>
                <a:cs typeface="Calibri"/>
              </a:rPr>
              <a:t>éléments</a:t>
            </a:r>
            <a:r>
              <a:rPr sz="4000" b="0" u="none" spc="-10" dirty="0">
                <a:latin typeface="Calibri"/>
                <a:cs typeface="Calibri"/>
              </a:rPr>
              <a:t> </a:t>
            </a:r>
            <a:r>
              <a:rPr sz="4000" b="0" dirty="0">
                <a:latin typeface="Calibri"/>
                <a:cs typeface="Calibri"/>
              </a:rPr>
              <a:t>figurés</a:t>
            </a:r>
            <a:r>
              <a:rPr sz="4000" b="0" spc="-95" dirty="0">
                <a:latin typeface="Calibri"/>
                <a:cs typeface="Calibri"/>
              </a:rPr>
              <a:t> </a:t>
            </a:r>
            <a:r>
              <a:rPr sz="4000" b="0" dirty="0">
                <a:latin typeface="Calibri"/>
                <a:cs typeface="Calibri"/>
              </a:rPr>
              <a:t>du</a:t>
            </a:r>
            <a:r>
              <a:rPr sz="4000" b="0" spc="-95" dirty="0">
                <a:latin typeface="Calibri"/>
                <a:cs typeface="Calibri"/>
              </a:rPr>
              <a:t> </a:t>
            </a:r>
            <a:r>
              <a:rPr sz="4000" b="0" spc="-20" dirty="0">
                <a:latin typeface="Calibri"/>
                <a:cs typeface="Calibri"/>
              </a:rPr>
              <a:t>sang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10089" y="2262469"/>
            <a:ext cx="7656830" cy="119634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446405" indent="-433705">
              <a:lnSpc>
                <a:spcPct val="100000"/>
              </a:lnSpc>
              <a:spcBef>
                <a:spcPts val="865"/>
              </a:spcBef>
              <a:buFont typeface="Wingdings"/>
              <a:buChar char=""/>
              <a:tabLst>
                <a:tab pos="446405" algn="l"/>
              </a:tabLst>
            </a:pPr>
            <a:r>
              <a:rPr sz="3200" dirty="0">
                <a:latin typeface="Calibri"/>
                <a:cs typeface="Calibri"/>
              </a:rPr>
              <a:t>bicytopénie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: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↓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deux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lignées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sanguines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Wingdings"/>
              <a:buChar char="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Pancytopénie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:↓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trois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lignées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sanguines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10089" y="3529827"/>
            <a:ext cx="54768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Font typeface="Wingdings"/>
              <a:buChar char="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Les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mono,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bi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ou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pancytopénies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17697" y="3432901"/>
            <a:ext cx="2174875" cy="1196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2550" marR="5080" indent="-70485">
              <a:lnSpc>
                <a:spcPct val="120000"/>
              </a:lnSpc>
              <a:spcBef>
                <a:spcPts val="100"/>
              </a:spcBef>
            </a:pPr>
            <a:r>
              <a:rPr sz="3200" spc="-10" dirty="0">
                <a:latin typeface="Calibri"/>
                <a:cs typeface="Calibri"/>
              </a:rPr>
              <a:t>périphérique centrale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701028" y="3803916"/>
            <a:ext cx="502920" cy="763905"/>
          </a:xfrm>
          <a:custGeom>
            <a:avLst/>
            <a:gdLst/>
            <a:ahLst/>
            <a:cxnLst/>
            <a:rect l="l" t="t" r="r" b="b"/>
            <a:pathLst>
              <a:path w="502920" h="763904">
                <a:moveTo>
                  <a:pt x="502920" y="763524"/>
                </a:moveTo>
                <a:lnTo>
                  <a:pt x="502551" y="758952"/>
                </a:lnTo>
                <a:lnTo>
                  <a:pt x="495414" y="669036"/>
                </a:lnTo>
                <a:lnTo>
                  <a:pt x="495300" y="664464"/>
                </a:lnTo>
                <a:lnTo>
                  <a:pt x="492252" y="662940"/>
                </a:lnTo>
                <a:lnTo>
                  <a:pt x="487680" y="662940"/>
                </a:lnTo>
                <a:lnTo>
                  <a:pt x="486156" y="665988"/>
                </a:lnTo>
                <a:lnTo>
                  <a:pt x="486156" y="669036"/>
                </a:lnTo>
                <a:lnTo>
                  <a:pt x="492366" y="739965"/>
                </a:lnTo>
                <a:lnTo>
                  <a:pt x="11899" y="53378"/>
                </a:lnTo>
                <a:lnTo>
                  <a:pt x="407314" y="54800"/>
                </a:lnTo>
                <a:lnTo>
                  <a:pt x="342900" y="91440"/>
                </a:lnTo>
                <a:lnTo>
                  <a:pt x="339852" y="94488"/>
                </a:lnTo>
                <a:lnTo>
                  <a:pt x="341376" y="97536"/>
                </a:lnTo>
                <a:lnTo>
                  <a:pt x="342900" y="99060"/>
                </a:lnTo>
                <a:lnTo>
                  <a:pt x="345948" y="100584"/>
                </a:lnTo>
                <a:lnTo>
                  <a:pt x="348996" y="99060"/>
                </a:lnTo>
                <a:lnTo>
                  <a:pt x="423659" y="54800"/>
                </a:lnTo>
                <a:lnTo>
                  <a:pt x="431292" y="50292"/>
                </a:lnTo>
                <a:lnTo>
                  <a:pt x="423468" y="45656"/>
                </a:lnTo>
                <a:lnTo>
                  <a:pt x="420624" y="43980"/>
                </a:lnTo>
                <a:lnTo>
                  <a:pt x="420624" y="54800"/>
                </a:lnTo>
                <a:lnTo>
                  <a:pt x="418071" y="53390"/>
                </a:lnTo>
                <a:lnTo>
                  <a:pt x="420624" y="54800"/>
                </a:lnTo>
                <a:lnTo>
                  <a:pt x="420624" y="43980"/>
                </a:lnTo>
                <a:lnTo>
                  <a:pt x="348996" y="1524"/>
                </a:lnTo>
                <a:lnTo>
                  <a:pt x="345948" y="0"/>
                </a:lnTo>
                <a:lnTo>
                  <a:pt x="342900" y="1524"/>
                </a:lnTo>
                <a:lnTo>
                  <a:pt x="342900" y="3048"/>
                </a:lnTo>
                <a:lnTo>
                  <a:pt x="341376" y="6096"/>
                </a:lnTo>
                <a:lnTo>
                  <a:pt x="341376" y="9144"/>
                </a:lnTo>
                <a:lnTo>
                  <a:pt x="344424" y="10668"/>
                </a:lnTo>
                <a:lnTo>
                  <a:pt x="404736" y="45656"/>
                </a:lnTo>
                <a:lnTo>
                  <a:pt x="3048" y="44196"/>
                </a:lnTo>
                <a:lnTo>
                  <a:pt x="3048" y="49987"/>
                </a:lnTo>
                <a:lnTo>
                  <a:pt x="0" y="51816"/>
                </a:lnTo>
                <a:lnTo>
                  <a:pt x="483171" y="743762"/>
                </a:lnTo>
                <a:lnTo>
                  <a:pt x="419100" y="714756"/>
                </a:lnTo>
                <a:lnTo>
                  <a:pt x="417576" y="713232"/>
                </a:lnTo>
                <a:lnTo>
                  <a:pt x="414528" y="714756"/>
                </a:lnTo>
                <a:lnTo>
                  <a:pt x="413004" y="716280"/>
                </a:lnTo>
                <a:lnTo>
                  <a:pt x="413004" y="722376"/>
                </a:lnTo>
                <a:lnTo>
                  <a:pt x="416052" y="723900"/>
                </a:lnTo>
                <a:lnTo>
                  <a:pt x="502920" y="7635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Calibri"/>
                <a:cs typeface="Calibri"/>
              </a:rPr>
              <a:t>Ponction</a:t>
            </a:r>
            <a:r>
              <a:rPr b="0" spc="-9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de</a:t>
            </a:r>
            <a:r>
              <a:rPr b="0" spc="-8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moelle</a:t>
            </a:r>
            <a:r>
              <a:rPr b="0" spc="-8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osseuse</a:t>
            </a:r>
            <a:r>
              <a:rPr b="0" spc="-85" dirty="0">
                <a:latin typeface="Calibri"/>
                <a:cs typeface="Calibri"/>
              </a:rPr>
              <a:t> </a:t>
            </a:r>
            <a:r>
              <a:rPr b="0" spc="-25" dirty="0">
                <a:latin typeface="Calibri"/>
                <a:cs typeface="Calibri"/>
              </a:rPr>
              <a:t>PMO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0132" y="1881631"/>
            <a:ext cx="7785100" cy="430530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2700" b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Indications:</a:t>
            </a:r>
            <a:endParaRPr sz="2700">
              <a:latin typeface="Calibri"/>
              <a:cs typeface="Calibri"/>
            </a:endParaRPr>
          </a:p>
          <a:p>
            <a:pPr marL="355600" marR="5080" indent="-342900" algn="just">
              <a:lnSpc>
                <a:spcPts val="2920"/>
              </a:lnSpc>
              <a:spcBef>
                <a:spcPts val="685"/>
              </a:spcBef>
              <a:buFont typeface="Wingdings"/>
              <a:buChar char=""/>
              <a:tabLst>
                <a:tab pos="355600" algn="l"/>
              </a:tabLst>
            </a:pPr>
            <a:r>
              <a:rPr sz="2700" dirty="0">
                <a:latin typeface="Calibri"/>
                <a:cs typeface="Calibri"/>
              </a:rPr>
              <a:t>anémie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normocytaire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ou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macrocytaire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arégénérative </a:t>
            </a:r>
            <a:r>
              <a:rPr sz="2700" dirty="0">
                <a:latin typeface="Calibri"/>
                <a:cs typeface="Calibri"/>
              </a:rPr>
              <a:t>en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dehors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de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l’an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inflammatoire,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de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l’insuff</a:t>
            </a:r>
            <a:r>
              <a:rPr sz="2700" spc="-8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rénale, </a:t>
            </a:r>
            <a:r>
              <a:rPr sz="2700" dirty="0">
                <a:latin typeface="Calibri"/>
                <a:cs typeface="Calibri"/>
              </a:rPr>
              <a:t>an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de </a:t>
            </a:r>
            <a:r>
              <a:rPr sz="2700" spc="-10" dirty="0">
                <a:latin typeface="Calibri"/>
                <a:cs typeface="Calibri"/>
              </a:rPr>
              <a:t>l’hypothyroidie)</a:t>
            </a:r>
            <a:endParaRPr sz="27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275"/>
              </a:spcBef>
              <a:buFont typeface="Wingdings"/>
              <a:buChar char=""/>
              <a:tabLst>
                <a:tab pos="354965" algn="l"/>
              </a:tabLst>
            </a:pPr>
            <a:r>
              <a:rPr sz="2700" dirty="0">
                <a:latin typeface="Calibri"/>
                <a:cs typeface="Calibri"/>
              </a:rPr>
              <a:t>Thrombopénie</a:t>
            </a:r>
            <a:r>
              <a:rPr sz="2700" spc="-9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en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dehors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d’une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CIVD</a:t>
            </a:r>
            <a:endParaRPr sz="27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20"/>
              </a:spcBef>
              <a:buFont typeface="Wingdings"/>
              <a:buChar char=""/>
              <a:tabLst>
                <a:tab pos="354965" algn="l"/>
              </a:tabLst>
            </a:pPr>
            <a:r>
              <a:rPr sz="2700" dirty="0">
                <a:latin typeface="Calibri"/>
                <a:cs typeface="Calibri"/>
              </a:rPr>
              <a:t>Bicytopénie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ou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pancytopénie</a:t>
            </a:r>
            <a:endParaRPr sz="27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25"/>
              </a:spcBef>
              <a:buFont typeface="Wingdings"/>
              <a:buChar char=""/>
              <a:tabLst>
                <a:tab pos="354965" algn="l"/>
              </a:tabLst>
            </a:pPr>
            <a:r>
              <a:rPr sz="2700" dirty="0">
                <a:latin typeface="Calibri"/>
                <a:cs typeface="Calibri"/>
              </a:rPr>
              <a:t>Neutropénie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ou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agranulocytose</a:t>
            </a:r>
            <a:endParaRPr sz="27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25"/>
              </a:spcBef>
              <a:buFont typeface="Wingdings"/>
              <a:buChar char=""/>
              <a:tabLst>
                <a:tab pos="354965" algn="l"/>
              </a:tabLst>
            </a:pPr>
            <a:r>
              <a:rPr sz="2700" dirty="0">
                <a:latin typeface="Calibri"/>
                <a:cs typeface="Calibri"/>
              </a:rPr>
              <a:t>Présence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de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cellules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anormales</a:t>
            </a:r>
            <a:r>
              <a:rPr sz="2700" spc="-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sanguines</a:t>
            </a:r>
            <a:r>
              <a:rPr sz="2700" spc="-7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(blastes)</a:t>
            </a:r>
            <a:endParaRPr sz="2700">
              <a:latin typeface="Calibri"/>
              <a:cs typeface="Calibri"/>
            </a:endParaRPr>
          </a:p>
          <a:p>
            <a:pPr marL="355600" marR="147955" indent="-342900">
              <a:lnSpc>
                <a:spcPts val="2920"/>
              </a:lnSpc>
              <a:spcBef>
                <a:spcPts val="690"/>
              </a:spcBef>
              <a:buFont typeface="Wingdings"/>
              <a:buChar char=""/>
              <a:tabLst>
                <a:tab pos="355600" algn="l"/>
              </a:tabLst>
            </a:pPr>
            <a:r>
              <a:rPr sz="2700" dirty="0">
                <a:latin typeface="Calibri"/>
                <a:cs typeface="Calibri"/>
              </a:rPr>
              <a:t>Présence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d’un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composant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monoclonal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sérique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et/ou </a:t>
            </a:r>
            <a:r>
              <a:rPr sz="2700" dirty="0">
                <a:latin typeface="Calibri"/>
                <a:cs typeface="Calibri"/>
              </a:rPr>
              <a:t>PBJ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au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niveau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des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urines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32319" y="2852928"/>
            <a:ext cx="1905000" cy="1905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10089" y="939779"/>
            <a:ext cx="1685289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5" dirty="0"/>
              <a:t>Technique</a:t>
            </a:r>
            <a:r>
              <a:rPr sz="2000" spc="-35" dirty="0"/>
              <a:t> </a:t>
            </a:r>
            <a:r>
              <a:rPr sz="2000" spc="-25" dirty="0"/>
              <a:t>PMO</a:t>
            </a:r>
            <a:endParaRPr sz="2000"/>
          </a:p>
        </p:txBody>
      </p:sp>
      <p:grpSp>
        <p:nvGrpSpPr>
          <p:cNvPr id="4" name="object 4"/>
          <p:cNvGrpSpPr/>
          <p:nvPr/>
        </p:nvGrpSpPr>
        <p:grpSpPr>
          <a:xfrm>
            <a:off x="1203960" y="1138428"/>
            <a:ext cx="7396480" cy="5811520"/>
            <a:chOff x="1203960" y="1138428"/>
            <a:chExt cx="7396480" cy="581152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47588" y="1638300"/>
              <a:ext cx="1723643" cy="15240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89704" y="1424940"/>
              <a:ext cx="1499615" cy="211835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3960" y="1138428"/>
              <a:ext cx="7395972" cy="581101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127760" y="1348752"/>
            <a:ext cx="3295015" cy="4902835"/>
          </a:xfrm>
          <a:custGeom>
            <a:avLst/>
            <a:gdLst/>
            <a:ahLst/>
            <a:cxnLst/>
            <a:rect l="l" t="t" r="r" b="b"/>
            <a:pathLst>
              <a:path w="3295015" h="4902835">
                <a:moveTo>
                  <a:pt x="2766060" y="736079"/>
                </a:moveTo>
                <a:lnTo>
                  <a:pt x="96012" y="736079"/>
                </a:lnTo>
                <a:lnTo>
                  <a:pt x="96012" y="755891"/>
                </a:lnTo>
                <a:lnTo>
                  <a:pt x="2766060" y="755891"/>
                </a:lnTo>
                <a:lnTo>
                  <a:pt x="2766060" y="736079"/>
                </a:lnTo>
                <a:close/>
              </a:path>
              <a:path w="3295015" h="4902835">
                <a:moveTo>
                  <a:pt x="3294888" y="1524"/>
                </a:moveTo>
                <a:lnTo>
                  <a:pt x="3293364" y="0"/>
                </a:lnTo>
                <a:lnTo>
                  <a:pt x="3285744" y="0"/>
                </a:lnTo>
                <a:lnTo>
                  <a:pt x="3285744" y="9144"/>
                </a:lnTo>
                <a:lnTo>
                  <a:pt x="3285744" y="4893564"/>
                </a:lnTo>
                <a:lnTo>
                  <a:pt x="9144" y="4893564"/>
                </a:lnTo>
                <a:lnTo>
                  <a:pt x="9144" y="9144"/>
                </a:lnTo>
                <a:lnTo>
                  <a:pt x="3285744" y="9144"/>
                </a:lnTo>
                <a:lnTo>
                  <a:pt x="3285744" y="0"/>
                </a:lnTo>
                <a:lnTo>
                  <a:pt x="1524" y="0"/>
                </a:lnTo>
                <a:lnTo>
                  <a:pt x="0" y="1524"/>
                </a:lnTo>
                <a:lnTo>
                  <a:pt x="0" y="4899660"/>
                </a:lnTo>
                <a:lnTo>
                  <a:pt x="1524" y="4902708"/>
                </a:lnTo>
                <a:lnTo>
                  <a:pt x="3293364" y="4902708"/>
                </a:lnTo>
                <a:lnTo>
                  <a:pt x="3294888" y="4899660"/>
                </a:lnTo>
                <a:lnTo>
                  <a:pt x="3294888" y="4898136"/>
                </a:lnTo>
                <a:lnTo>
                  <a:pt x="3294888" y="4893564"/>
                </a:lnTo>
                <a:lnTo>
                  <a:pt x="3294888" y="9144"/>
                </a:lnTo>
                <a:lnTo>
                  <a:pt x="3294888" y="4572"/>
                </a:lnTo>
                <a:lnTo>
                  <a:pt x="3294888" y="15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10089" y="1731120"/>
            <a:ext cx="3049270" cy="441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" dirty="0">
                <a:solidFill>
                  <a:srgbClr val="FF0000"/>
                </a:solidFill>
                <a:latin typeface="Calibri"/>
                <a:cs typeface="Calibri"/>
              </a:rPr>
              <a:t>Technique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la</a:t>
            </a:r>
            <a:r>
              <a:rPr sz="24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FF0000"/>
                </a:solidFill>
                <a:latin typeface="Calibri"/>
                <a:cs typeface="Calibri"/>
              </a:rPr>
              <a:t>PMO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2880"/>
              </a:spcBef>
            </a:pPr>
            <a:r>
              <a:rPr sz="2400" spc="-20" dirty="0">
                <a:latin typeface="Calibri"/>
                <a:cs typeface="Calibri"/>
              </a:rPr>
              <a:t>-</a:t>
            </a:r>
            <a:r>
              <a:rPr sz="2400" dirty="0">
                <a:latin typeface="Calibri"/>
                <a:cs typeface="Calibri"/>
              </a:rPr>
              <a:t>ponction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à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l’aide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d’un </a:t>
            </a:r>
            <a:r>
              <a:rPr sz="2400" dirty="0">
                <a:latin typeface="Calibri"/>
                <a:cs typeface="Calibri"/>
              </a:rPr>
              <a:t>trocart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moelle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au </a:t>
            </a:r>
            <a:r>
              <a:rPr sz="2400" dirty="0">
                <a:latin typeface="Calibri"/>
                <a:cs typeface="Calibri"/>
              </a:rPr>
              <a:t>niveau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sternum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ou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crête </a:t>
            </a:r>
            <a:r>
              <a:rPr sz="2400" dirty="0">
                <a:latin typeface="Calibri"/>
                <a:cs typeface="Calibri"/>
              </a:rPr>
              <a:t>iliaque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/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tibiale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880"/>
              </a:spcBef>
            </a:pPr>
            <a:r>
              <a:rPr sz="2400" spc="-20" dirty="0">
                <a:latin typeface="Calibri"/>
                <a:cs typeface="Calibri"/>
              </a:rPr>
              <a:t>-</a:t>
            </a:r>
            <a:r>
              <a:rPr sz="2400" dirty="0">
                <a:latin typeface="Calibri"/>
                <a:cs typeface="Calibri"/>
              </a:rPr>
              <a:t>étalement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sur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lame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880"/>
              </a:spcBef>
            </a:pPr>
            <a:r>
              <a:rPr sz="2400" spc="-20" dirty="0">
                <a:latin typeface="Calibri"/>
                <a:cs typeface="Calibri"/>
              </a:rPr>
              <a:t>-</a:t>
            </a:r>
            <a:r>
              <a:rPr sz="2400" dirty="0">
                <a:latin typeface="Calibri"/>
                <a:cs typeface="Calibri"/>
              </a:rPr>
              <a:t>coloration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MGG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880"/>
              </a:spcBef>
            </a:pPr>
            <a:r>
              <a:rPr sz="2400" spc="-20" dirty="0">
                <a:latin typeface="Calibri"/>
                <a:cs typeface="Calibri"/>
              </a:rPr>
              <a:t>-</a:t>
            </a:r>
            <a:r>
              <a:rPr sz="2400" dirty="0">
                <a:latin typeface="Calibri"/>
                <a:cs typeface="Calibri"/>
              </a:rPr>
              <a:t>lecture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au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microscope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632959" y="923544"/>
            <a:ext cx="2585085" cy="3001010"/>
            <a:chOff x="4632959" y="923544"/>
            <a:chExt cx="2585085" cy="300101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32959" y="1996440"/>
              <a:ext cx="2584703" cy="192785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32959" y="923544"/>
              <a:ext cx="2557271" cy="1143000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89447" y="4924044"/>
            <a:ext cx="2467355" cy="1848612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6629400" y="4349496"/>
            <a:ext cx="382905" cy="521334"/>
            <a:chOff x="6629400" y="4349496"/>
            <a:chExt cx="382905" cy="521334"/>
          </a:xfrm>
        </p:grpSpPr>
        <p:sp>
          <p:nvSpPr>
            <p:cNvPr id="10" name="object 10"/>
            <p:cNvSpPr/>
            <p:nvPr/>
          </p:nvSpPr>
          <p:spPr>
            <a:xfrm>
              <a:off x="6641591" y="4590287"/>
              <a:ext cx="357505" cy="266700"/>
            </a:xfrm>
            <a:custGeom>
              <a:avLst/>
              <a:gdLst/>
              <a:ahLst/>
              <a:cxnLst/>
              <a:rect l="l" t="t" r="r" b="b"/>
              <a:pathLst>
                <a:path w="357504" h="266700">
                  <a:moveTo>
                    <a:pt x="89915" y="266699"/>
                  </a:moveTo>
                  <a:lnTo>
                    <a:pt x="0" y="182879"/>
                  </a:lnTo>
                  <a:lnTo>
                    <a:pt x="89915" y="88391"/>
                  </a:lnTo>
                  <a:lnTo>
                    <a:pt x="89915" y="132587"/>
                  </a:lnTo>
                  <a:lnTo>
                    <a:pt x="150692" y="121496"/>
                  </a:lnTo>
                  <a:lnTo>
                    <a:pt x="205796" y="105325"/>
                  </a:lnTo>
                  <a:lnTo>
                    <a:pt x="254126" y="84581"/>
                  </a:lnTo>
                  <a:lnTo>
                    <a:pt x="294583" y="59774"/>
                  </a:lnTo>
                  <a:lnTo>
                    <a:pt x="326065" y="31411"/>
                  </a:lnTo>
                  <a:lnTo>
                    <a:pt x="347471" y="0"/>
                  </a:lnTo>
                  <a:lnTo>
                    <a:pt x="357353" y="32466"/>
                  </a:lnTo>
                  <a:lnTo>
                    <a:pt x="344028" y="95278"/>
                  </a:lnTo>
                  <a:lnTo>
                    <a:pt x="291267" y="151166"/>
                  </a:lnTo>
                  <a:lnTo>
                    <a:pt x="251855" y="174977"/>
                  </a:lnTo>
                  <a:lnTo>
                    <a:pt x="204690" y="195214"/>
                  </a:lnTo>
                  <a:lnTo>
                    <a:pt x="150476" y="211261"/>
                  </a:lnTo>
                  <a:lnTo>
                    <a:pt x="89915" y="222503"/>
                  </a:lnTo>
                  <a:lnTo>
                    <a:pt x="89915" y="2666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641591" y="4363211"/>
              <a:ext cx="358140" cy="271780"/>
            </a:xfrm>
            <a:custGeom>
              <a:avLst/>
              <a:gdLst/>
              <a:ahLst/>
              <a:cxnLst/>
              <a:rect l="l" t="t" r="r" b="b"/>
              <a:pathLst>
                <a:path w="358140" h="271779">
                  <a:moveTo>
                    <a:pt x="358139" y="271271"/>
                  </a:moveTo>
                  <a:lnTo>
                    <a:pt x="335771" y="207627"/>
                  </a:lnTo>
                  <a:lnTo>
                    <a:pt x="309315" y="179154"/>
                  </a:lnTo>
                  <a:lnTo>
                    <a:pt x="274016" y="153616"/>
                  </a:lnTo>
                  <a:lnTo>
                    <a:pt x="230878" y="131540"/>
                  </a:lnTo>
                  <a:lnTo>
                    <a:pt x="180904" y="113453"/>
                  </a:lnTo>
                  <a:lnTo>
                    <a:pt x="125097" y="99881"/>
                  </a:lnTo>
                  <a:lnTo>
                    <a:pt x="64461" y="91352"/>
                  </a:lnTo>
                  <a:lnTo>
                    <a:pt x="0" y="88391"/>
                  </a:lnTo>
                  <a:lnTo>
                    <a:pt x="0" y="0"/>
                  </a:lnTo>
                  <a:lnTo>
                    <a:pt x="64461" y="2910"/>
                  </a:lnTo>
                  <a:lnTo>
                    <a:pt x="125097" y="11313"/>
                  </a:lnTo>
                  <a:lnTo>
                    <a:pt x="180904" y="24722"/>
                  </a:lnTo>
                  <a:lnTo>
                    <a:pt x="230878" y="42646"/>
                  </a:lnTo>
                  <a:lnTo>
                    <a:pt x="274016" y="64597"/>
                  </a:lnTo>
                  <a:lnTo>
                    <a:pt x="309315" y="90085"/>
                  </a:lnTo>
                  <a:lnTo>
                    <a:pt x="335771" y="118621"/>
                  </a:lnTo>
                  <a:lnTo>
                    <a:pt x="358139" y="182879"/>
                  </a:lnTo>
                  <a:lnTo>
                    <a:pt x="358139" y="271271"/>
                  </a:lnTo>
                  <a:close/>
                </a:path>
              </a:pathLst>
            </a:custGeom>
            <a:solidFill>
              <a:srgbClr val="CC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629400" y="4349496"/>
              <a:ext cx="382905" cy="521334"/>
            </a:xfrm>
            <a:custGeom>
              <a:avLst/>
              <a:gdLst/>
              <a:ahLst/>
              <a:cxnLst/>
              <a:rect l="l" t="t" r="r" b="b"/>
              <a:pathLst>
                <a:path w="382904" h="521335">
                  <a:moveTo>
                    <a:pt x="345130" y="241461"/>
                  </a:moveTo>
                  <a:lnTo>
                    <a:pt x="338328" y="230124"/>
                  </a:lnTo>
                  <a:lnTo>
                    <a:pt x="332232" y="222504"/>
                  </a:lnTo>
                  <a:lnTo>
                    <a:pt x="324612" y="214884"/>
                  </a:lnTo>
                  <a:lnTo>
                    <a:pt x="318516" y="207264"/>
                  </a:lnTo>
                  <a:lnTo>
                    <a:pt x="281940" y="179832"/>
                  </a:lnTo>
                  <a:lnTo>
                    <a:pt x="234696" y="155448"/>
                  </a:lnTo>
                  <a:lnTo>
                    <a:pt x="179832" y="137160"/>
                  </a:lnTo>
                  <a:lnTo>
                    <a:pt x="117348" y="123444"/>
                  </a:lnTo>
                  <a:lnTo>
                    <a:pt x="48768" y="115824"/>
                  </a:lnTo>
                  <a:lnTo>
                    <a:pt x="6096" y="115824"/>
                  </a:lnTo>
                  <a:lnTo>
                    <a:pt x="0" y="109728"/>
                  </a:lnTo>
                  <a:lnTo>
                    <a:pt x="0" y="9144"/>
                  </a:lnTo>
                  <a:lnTo>
                    <a:pt x="1524" y="6096"/>
                  </a:lnTo>
                  <a:lnTo>
                    <a:pt x="4572" y="4572"/>
                  </a:lnTo>
                  <a:lnTo>
                    <a:pt x="6096" y="1524"/>
                  </a:lnTo>
                  <a:lnTo>
                    <a:pt x="9144" y="0"/>
                  </a:lnTo>
                  <a:lnTo>
                    <a:pt x="13716" y="0"/>
                  </a:lnTo>
                  <a:lnTo>
                    <a:pt x="50292" y="1524"/>
                  </a:lnTo>
                  <a:lnTo>
                    <a:pt x="85344" y="4572"/>
                  </a:lnTo>
                  <a:lnTo>
                    <a:pt x="120396" y="9144"/>
                  </a:lnTo>
                  <a:lnTo>
                    <a:pt x="145542" y="13716"/>
                  </a:lnTo>
                  <a:lnTo>
                    <a:pt x="25908" y="13716"/>
                  </a:lnTo>
                  <a:lnTo>
                    <a:pt x="12192" y="25908"/>
                  </a:lnTo>
                  <a:lnTo>
                    <a:pt x="25908" y="26479"/>
                  </a:lnTo>
                  <a:lnTo>
                    <a:pt x="25908" y="89916"/>
                  </a:lnTo>
                  <a:lnTo>
                    <a:pt x="13716" y="89916"/>
                  </a:lnTo>
                  <a:lnTo>
                    <a:pt x="25908" y="102108"/>
                  </a:lnTo>
                  <a:lnTo>
                    <a:pt x="138684" y="102108"/>
                  </a:lnTo>
                  <a:lnTo>
                    <a:pt x="155448" y="105156"/>
                  </a:lnTo>
                  <a:lnTo>
                    <a:pt x="217932" y="121920"/>
                  </a:lnTo>
                  <a:lnTo>
                    <a:pt x="259080" y="138684"/>
                  </a:lnTo>
                  <a:lnTo>
                    <a:pt x="295656" y="158496"/>
                  </a:lnTo>
                  <a:lnTo>
                    <a:pt x="326136" y="181356"/>
                  </a:lnTo>
                  <a:lnTo>
                    <a:pt x="336804" y="188976"/>
                  </a:lnTo>
                  <a:lnTo>
                    <a:pt x="358140" y="214579"/>
                  </a:lnTo>
                  <a:lnTo>
                    <a:pt x="358140" y="234696"/>
                  </a:lnTo>
                  <a:lnTo>
                    <a:pt x="348996" y="234696"/>
                  </a:lnTo>
                  <a:lnTo>
                    <a:pt x="345130" y="241461"/>
                  </a:lnTo>
                  <a:close/>
                </a:path>
                <a:path w="382904" h="521335">
                  <a:moveTo>
                    <a:pt x="25908" y="26479"/>
                  </a:moveTo>
                  <a:lnTo>
                    <a:pt x="12192" y="25908"/>
                  </a:lnTo>
                  <a:lnTo>
                    <a:pt x="25908" y="13716"/>
                  </a:lnTo>
                  <a:lnTo>
                    <a:pt x="25908" y="26479"/>
                  </a:lnTo>
                  <a:close/>
                </a:path>
                <a:path w="382904" h="521335">
                  <a:moveTo>
                    <a:pt x="382524" y="275844"/>
                  </a:moveTo>
                  <a:lnTo>
                    <a:pt x="370332" y="234696"/>
                  </a:lnTo>
                  <a:lnTo>
                    <a:pt x="358140" y="214579"/>
                  </a:lnTo>
                  <a:lnTo>
                    <a:pt x="358140" y="196596"/>
                  </a:lnTo>
                  <a:lnTo>
                    <a:pt x="356616" y="188976"/>
                  </a:lnTo>
                  <a:lnTo>
                    <a:pt x="356616" y="181356"/>
                  </a:lnTo>
                  <a:lnTo>
                    <a:pt x="353568" y="172212"/>
                  </a:lnTo>
                  <a:lnTo>
                    <a:pt x="326136" y="126492"/>
                  </a:lnTo>
                  <a:lnTo>
                    <a:pt x="292608" y="97536"/>
                  </a:lnTo>
                  <a:lnTo>
                    <a:pt x="281940" y="91440"/>
                  </a:lnTo>
                  <a:lnTo>
                    <a:pt x="271272" y="83820"/>
                  </a:lnTo>
                  <a:lnTo>
                    <a:pt x="260604" y="77724"/>
                  </a:lnTo>
                  <a:lnTo>
                    <a:pt x="248412" y="73152"/>
                  </a:lnTo>
                  <a:lnTo>
                    <a:pt x="236220" y="67056"/>
                  </a:lnTo>
                  <a:lnTo>
                    <a:pt x="179832" y="47244"/>
                  </a:lnTo>
                  <a:lnTo>
                    <a:pt x="117348" y="33528"/>
                  </a:lnTo>
                  <a:lnTo>
                    <a:pt x="25908" y="26479"/>
                  </a:lnTo>
                  <a:lnTo>
                    <a:pt x="25908" y="13716"/>
                  </a:lnTo>
                  <a:lnTo>
                    <a:pt x="145542" y="13716"/>
                  </a:lnTo>
                  <a:lnTo>
                    <a:pt x="153924" y="15240"/>
                  </a:lnTo>
                  <a:lnTo>
                    <a:pt x="185928" y="22860"/>
                  </a:lnTo>
                  <a:lnTo>
                    <a:pt x="216408" y="32004"/>
                  </a:lnTo>
                  <a:lnTo>
                    <a:pt x="245364" y="42672"/>
                  </a:lnTo>
                  <a:lnTo>
                    <a:pt x="257556" y="48768"/>
                  </a:lnTo>
                  <a:lnTo>
                    <a:pt x="271272" y="54864"/>
                  </a:lnTo>
                  <a:lnTo>
                    <a:pt x="283464" y="62484"/>
                  </a:lnTo>
                  <a:lnTo>
                    <a:pt x="295656" y="68580"/>
                  </a:lnTo>
                  <a:lnTo>
                    <a:pt x="316992" y="83820"/>
                  </a:lnTo>
                  <a:lnTo>
                    <a:pt x="352044" y="117348"/>
                  </a:lnTo>
                  <a:lnTo>
                    <a:pt x="364236" y="135636"/>
                  </a:lnTo>
                  <a:lnTo>
                    <a:pt x="370332" y="144780"/>
                  </a:lnTo>
                  <a:lnTo>
                    <a:pt x="374904" y="153924"/>
                  </a:lnTo>
                  <a:lnTo>
                    <a:pt x="381000" y="175260"/>
                  </a:lnTo>
                  <a:lnTo>
                    <a:pt x="382524" y="184404"/>
                  </a:lnTo>
                  <a:lnTo>
                    <a:pt x="382524" y="275844"/>
                  </a:lnTo>
                  <a:close/>
                </a:path>
                <a:path w="382904" h="521335">
                  <a:moveTo>
                    <a:pt x="25908" y="102108"/>
                  </a:moveTo>
                  <a:lnTo>
                    <a:pt x="13716" y="89916"/>
                  </a:lnTo>
                  <a:lnTo>
                    <a:pt x="25908" y="90424"/>
                  </a:lnTo>
                  <a:lnTo>
                    <a:pt x="25908" y="102108"/>
                  </a:lnTo>
                  <a:close/>
                </a:path>
                <a:path w="382904" h="521335">
                  <a:moveTo>
                    <a:pt x="25908" y="90424"/>
                  </a:moveTo>
                  <a:lnTo>
                    <a:pt x="13716" y="89916"/>
                  </a:lnTo>
                  <a:lnTo>
                    <a:pt x="25908" y="89916"/>
                  </a:lnTo>
                  <a:lnTo>
                    <a:pt x="25908" y="90424"/>
                  </a:lnTo>
                  <a:close/>
                </a:path>
                <a:path w="382904" h="521335">
                  <a:moveTo>
                    <a:pt x="138684" y="102108"/>
                  </a:moveTo>
                  <a:lnTo>
                    <a:pt x="25908" y="102108"/>
                  </a:lnTo>
                  <a:lnTo>
                    <a:pt x="25908" y="90424"/>
                  </a:lnTo>
                  <a:lnTo>
                    <a:pt x="50292" y="91440"/>
                  </a:lnTo>
                  <a:lnTo>
                    <a:pt x="86868" y="94488"/>
                  </a:lnTo>
                  <a:lnTo>
                    <a:pt x="121920" y="99060"/>
                  </a:lnTo>
                  <a:lnTo>
                    <a:pt x="138684" y="102108"/>
                  </a:lnTo>
                  <a:close/>
                </a:path>
                <a:path w="382904" h="521335">
                  <a:moveTo>
                    <a:pt x="358140" y="286512"/>
                  </a:moveTo>
                  <a:lnTo>
                    <a:pt x="358001" y="285680"/>
                  </a:lnTo>
                  <a:lnTo>
                    <a:pt x="358140" y="284988"/>
                  </a:lnTo>
                  <a:lnTo>
                    <a:pt x="358140" y="266700"/>
                  </a:lnTo>
                  <a:lnTo>
                    <a:pt x="362712" y="260604"/>
                  </a:lnTo>
                  <a:lnTo>
                    <a:pt x="370332" y="246888"/>
                  </a:lnTo>
                  <a:lnTo>
                    <a:pt x="358140" y="239921"/>
                  </a:lnTo>
                  <a:lnTo>
                    <a:pt x="358140" y="214579"/>
                  </a:lnTo>
                  <a:lnTo>
                    <a:pt x="377952" y="254508"/>
                  </a:lnTo>
                  <a:lnTo>
                    <a:pt x="382524" y="275844"/>
                  </a:lnTo>
                  <a:lnTo>
                    <a:pt x="382524" y="284988"/>
                  </a:lnTo>
                  <a:lnTo>
                    <a:pt x="358140" y="286512"/>
                  </a:lnTo>
                  <a:close/>
                </a:path>
                <a:path w="382904" h="521335">
                  <a:moveTo>
                    <a:pt x="355438" y="270302"/>
                  </a:moveTo>
                  <a:lnTo>
                    <a:pt x="355092" y="268224"/>
                  </a:lnTo>
                  <a:lnTo>
                    <a:pt x="353568" y="260604"/>
                  </a:lnTo>
                  <a:lnTo>
                    <a:pt x="347472" y="245364"/>
                  </a:lnTo>
                  <a:lnTo>
                    <a:pt x="345130" y="241461"/>
                  </a:lnTo>
                  <a:lnTo>
                    <a:pt x="348996" y="234696"/>
                  </a:lnTo>
                  <a:lnTo>
                    <a:pt x="358140" y="239921"/>
                  </a:lnTo>
                  <a:lnTo>
                    <a:pt x="358140" y="266700"/>
                  </a:lnTo>
                  <a:lnTo>
                    <a:pt x="355438" y="270302"/>
                  </a:lnTo>
                  <a:close/>
                </a:path>
                <a:path w="382904" h="521335">
                  <a:moveTo>
                    <a:pt x="358140" y="239921"/>
                  </a:moveTo>
                  <a:lnTo>
                    <a:pt x="348996" y="234696"/>
                  </a:lnTo>
                  <a:lnTo>
                    <a:pt x="358140" y="234696"/>
                  </a:lnTo>
                  <a:lnTo>
                    <a:pt x="358140" y="239921"/>
                  </a:lnTo>
                  <a:close/>
                </a:path>
                <a:path w="382904" h="521335">
                  <a:moveTo>
                    <a:pt x="358140" y="266700"/>
                  </a:moveTo>
                  <a:lnTo>
                    <a:pt x="358140" y="239921"/>
                  </a:lnTo>
                  <a:lnTo>
                    <a:pt x="370332" y="246888"/>
                  </a:lnTo>
                  <a:lnTo>
                    <a:pt x="362712" y="260604"/>
                  </a:lnTo>
                  <a:lnTo>
                    <a:pt x="358140" y="266700"/>
                  </a:lnTo>
                  <a:close/>
                </a:path>
                <a:path w="382904" h="521335">
                  <a:moveTo>
                    <a:pt x="173736" y="373380"/>
                  </a:moveTo>
                  <a:lnTo>
                    <a:pt x="114300" y="373380"/>
                  </a:lnTo>
                  <a:lnTo>
                    <a:pt x="114300" y="359359"/>
                  </a:lnTo>
                  <a:lnTo>
                    <a:pt x="123444" y="358140"/>
                  </a:lnTo>
                  <a:lnTo>
                    <a:pt x="146304" y="353568"/>
                  </a:lnTo>
                  <a:lnTo>
                    <a:pt x="207264" y="336804"/>
                  </a:lnTo>
                  <a:lnTo>
                    <a:pt x="260604" y="313944"/>
                  </a:lnTo>
                  <a:lnTo>
                    <a:pt x="315468" y="277368"/>
                  </a:lnTo>
                  <a:lnTo>
                    <a:pt x="342900" y="245364"/>
                  </a:lnTo>
                  <a:lnTo>
                    <a:pt x="345130" y="241461"/>
                  </a:lnTo>
                  <a:lnTo>
                    <a:pt x="347472" y="245364"/>
                  </a:lnTo>
                  <a:lnTo>
                    <a:pt x="353568" y="260604"/>
                  </a:lnTo>
                  <a:lnTo>
                    <a:pt x="355092" y="268224"/>
                  </a:lnTo>
                  <a:lnTo>
                    <a:pt x="355438" y="270302"/>
                  </a:lnTo>
                  <a:lnTo>
                    <a:pt x="353568" y="272796"/>
                  </a:lnTo>
                  <a:lnTo>
                    <a:pt x="304800" y="318516"/>
                  </a:lnTo>
                  <a:lnTo>
                    <a:pt x="254508" y="345948"/>
                  </a:lnTo>
                  <a:lnTo>
                    <a:pt x="215020" y="361135"/>
                  </a:lnTo>
                  <a:lnTo>
                    <a:pt x="195072" y="367284"/>
                  </a:lnTo>
                  <a:lnTo>
                    <a:pt x="173736" y="373380"/>
                  </a:lnTo>
                  <a:close/>
                </a:path>
                <a:path w="382904" h="521335">
                  <a:moveTo>
                    <a:pt x="358001" y="285680"/>
                  </a:moveTo>
                  <a:lnTo>
                    <a:pt x="355438" y="270302"/>
                  </a:lnTo>
                  <a:lnTo>
                    <a:pt x="358140" y="266700"/>
                  </a:lnTo>
                  <a:lnTo>
                    <a:pt x="358140" y="284988"/>
                  </a:lnTo>
                  <a:lnTo>
                    <a:pt x="358001" y="285680"/>
                  </a:lnTo>
                  <a:close/>
                </a:path>
                <a:path w="382904" h="521335">
                  <a:moveTo>
                    <a:pt x="382524" y="286512"/>
                  </a:moveTo>
                  <a:lnTo>
                    <a:pt x="358140" y="286512"/>
                  </a:lnTo>
                  <a:lnTo>
                    <a:pt x="382524" y="284988"/>
                  </a:lnTo>
                  <a:lnTo>
                    <a:pt x="382524" y="286512"/>
                  </a:lnTo>
                  <a:close/>
                </a:path>
                <a:path w="382904" h="521335">
                  <a:moveTo>
                    <a:pt x="114300" y="507492"/>
                  </a:moveTo>
                  <a:lnTo>
                    <a:pt x="89916" y="507492"/>
                  </a:lnTo>
                  <a:lnTo>
                    <a:pt x="111252" y="498348"/>
                  </a:lnTo>
                  <a:lnTo>
                    <a:pt x="89916" y="478458"/>
                  </a:lnTo>
                  <a:lnTo>
                    <a:pt x="89916" y="457200"/>
                  </a:lnTo>
                  <a:lnTo>
                    <a:pt x="94488" y="451104"/>
                  </a:lnTo>
                  <a:lnTo>
                    <a:pt x="100584" y="451104"/>
                  </a:lnTo>
                  <a:lnTo>
                    <a:pt x="128016" y="446532"/>
                  </a:lnTo>
                  <a:lnTo>
                    <a:pt x="181356" y="434340"/>
                  </a:lnTo>
                  <a:lnTo>
                    <a:pt x="228600" y="417576"/>
                  </a:lnTo>
                  <a:lnTo>
                    <a:pt x="269748" y="397764"/>
                  </a:lnTo>
                  <a:lnTo>
                    <a:pt x="303276" y="376428"/>
                  </a:lnTo>
                  <a:lnTo>
                    <a:pt x="339852" y="338328"/>
                  </a:lnTo>
                  <a:lnTo>
                    <a:pt x="356616" y="300228"/>
                  </a:lnTo>
                  <a:lnTo>
                    <a:pt x="356616" y="292608"/>
                  </a:lnTo>
                  <a:lnTo>
                    <a:pt x="358001" y="285680"/>
                  </a:lnTo>
                  <a:lnTo>
                    <a:pt x="358140" y="286512"/>
                  </a:lnTo>
                  <a:lnTo>
                    <a:pt x="382524" y="286512"/>
                  </a:lnTo>
                  <a:lnTo>
                    <a:pt x="382524" y="294132"/>
                  </a:lnTo>
                  <a:lnTo>
                    <a:pt x="381000" y="303276"/>
                  </a:lnTo>
                  <a:lnTo>
                    <a:pt x="379476" y="310896"/>
                  </a:lnTo>
                  <a:lnTo>
                    <a:pt x="377952" y="320040"/>
                  </a:lnTo>
                  <a:lnTo>
                    <a:pt x="350520" y="367284"/>
                  </a:lnTo>
                  <a:lnTo>
                    <a:pt x="303276" y="408432"/>
                  </a:lnTo>
                  <a:lnTo>
                    <a:pt x="262128" y="431292"/>
                  </a:lnTo>
                  <a:lnTo>
                    <a:pt x="214884" y="449580"/>
                  </a:lnTo>
                  <a:lnTo>
                    <a:pt x="168402" y="463296"/>
                  </a:lnTo>
                  <a:lnTo>
                    <a:pt x="114300" y="463296"/>
                  </a:lnTo>
                  <a:lnTo>
                    <a:pt x="103632" y="475488"/>
                  </a:lnTo>
                  <a:lnTo>
                    <a:pt x="114300" y="475488"/>
                  </a:lnTo>
                  <a:lnTo>
                    <a:pt x="114300" y="507492"/>
                  </a:lnTo>
                  <a:close/>
                </a:path>
                <a:path w="382904" h="521335">
                  <a:moveTo>
                    <a:pt x="102108" y="521208"/>
                  </a:moveTo>
                  <a:lnTo>
                    <a:pt x="97536" y="519684"/>
                  </a:lnTo>
                  <a:lnTo>
                    <a:pt x="92964" y="516636"/>
                  </a:lnTo>
                  <a:lnTo>
                    <a:pt x="4572" y="432816"/>
                  </a:lnTo>
                  <a:lnTo>
                    <a:pt x="1524" y="431292"/>
                  </a:lnTo>
                  <a:lnTo>
                    <a:pt x="0" y="428244"/>
                  </a:lnTo>
                  <a:lnTo>
                    <a:pt x="0" y="420624"/>
                  </a:lnTo>
                  <a:lnTo>
                    <a:pt x="1524" y="417576"/>
                  </a:lnTo>
                  <a:lnTo>
                    <a:pt x="3048" y="416052"/>
                  </a:lnTo>
                  <a:lnTo>
                    <a:pt x="92964" y="320040"/>
                  </a:lnTo>
                  <a:lnTo>
                    <a:pt x="96012" y="316992"/>
                  </a:lnTo>
                  <a:lnTo>
                    <a:pt x="102108" y="315468"/>
                  </a:lnTo>
                  <a:lnTo>
                    <a:pt x="111252" y="318516"/>
                  </a:lnTo>
                  <a:lnTo>
                    <a:pt x="114300" y="323088"/>
                  </a:lnTo>
                  <a:lnTo>
                    <a:pt x="114300" y="329184"/>
                  </a:lnTo>
                  <a:lnTo>
                    <a:pt x="89916" y="329184"/>
                  </a:lnTo>
                  <a:lnTo>
                    <a:pt x="89916" y="361135"/>
                  </a:lnTo>
                  <a:lnTo>
                    <a:pt x="39968" y="414528"/>
                  </a:lnTo>
                  <a:lnTo>
                    <a:pt x="21336" y="414528"/>
                  </a:lnTo>
                  <a:lnTo>
                    <a:pt x="22733" y="431292"/>
                  </a:lnTo>
                  <a:lnTo>
                    <a:pt x="22860" y="432816"/>
                  </a:lnTo>
                  <a:lnTo>
                    <a:pt x="40954" y="432816"/>
                  </a:lnTo>
                  <a:lnTo>
                    <a:pt x="89916" y="478458"/>
                  </a:lnTo>
                  <a:lnTo>
                    <a:pt x="89916" y="507492"/>
                  </a:lnTo>
                  <a:lnTo>
                    <a:pt x="114300" y="507492"/>
                  </a:lnTo>
                  <a:lnTo>
                    <a:pt x="114300" y="512064"/>
                  </a:lnTo>
                  <a:lnTo>
                    <a:pt x="111252" y="516636"/>
                  </a:lnTo>
                  <a:lnTo>
                    <a:pt x="106680" y="519684"/>
                  </a:lnTo>
                  <a:lnTo>
                    <a:pt x="102108" y="521208"/>
                  </a:lnTo>
                  <a:close/>
                </a:path>
                <a:path w="382904" h="521335">
                  <a:moveTo>
                    <a:pt x="89916" y="361135"/>
                  </a:moveTo>
                  <a:lnTo>
                    <a:pt x="89916" y="329184"/>
                  </a:lnTo>
                  <a:lnTo>
                    <a:pt x="111252" y="338328"/>
                  </a:lnTo>
                  <a:lnTo>
                    <a:pt x="89916" y="361135"/>
                  </a:lnTo>
                  <a:close/>
                </a:path>
                <a:path w="382904" h="521335">
                  <a:moveTo>
                    <a:pt x="100584" y="387096"/>
                  </a:moveTo>
                  <a:lnTo>
                    <a:pt x="97536" y="385572"/>
                  </a:lnTo>
                  <a:lnTo>
                    <a:pt x="94488" y="382524"/>
                  </a:lnTo>
                  <a:lnTo>
                    <a:pt x="91440" y="381000"/>
                  </a:lnTo>
                  <a:lnTo>
                    <a:pt x="89916" y="377952"/>
                  </a:lnTo>
                  <a:lnTo>
                    <a:pt x="89916" y="361135"/>
                  </a:lnTo>
                  <a:lnTo>
                    <a:pt x="111252" y="338328"/>
                  </a:lnTo>
                  <a:lnTo>
                    <a:pt x="89916" y="329184"/>
                  </a:lnTo>
                  <a:lnTo>
                    <a:pt x="114300" y="329184"/>
                  </a:lnTo>
                  <a:lnTo>
                    <a:pt x="114300" y="359359"/>
                  </a:lnTo>
                  <a:lnTo>
                    <a:pt x="100978" y="361135"/>
                  </a:lnTo>
                  <a:lnTo>
                    <a:pt x="100524" y="361135"/>
                  </a:lnTo>
                  <a:lnTo>
                    <a:pt x="114300" y="373380"/>
                  </a:lnTo>
                  <a:lnTo>
                    <a:pt x="173736" y="373380"/>
                  </a:lnTo>
                  <a:lnTo>
                    <a:pt x="128016" y="382524"/>
                  </a:lnTo>
                  <a:lnTo>
                    <a:pt x="103632" y="385572"/>
                  </a:lnTo>
                  <a:lnTo>
                    <a:pt x="100584" y="387096"/>
                  </a:lnTo>
                  <a:close/>
                </a:path>
                <a:path w="382904" h="521335">
                  <a:moveTo>
                    <a:pt x="114300" y="373380"/>
                  </a:moveTo>
                  <a:lnTo>
                    <a:pt x="100524" y="361135"/>
                  </a:lnTo>
                  <a:lnTo>
                    <a:pt x="100978" y="361135"/>
                  </a:lnTo>
                  <a:lnTo>
                    <a:pt x="114300" y="359359"/>
                  </a:lnTo>
                  <a:lnTo>
                    <a:pt x="114300" y="373380"/>
                  </a:lnTo>
                  <a:close/>
                </a:path>
                <a:path w="382904" h="521335">
                  <a:moveTo>
                    <a:pt x="22860" y="432816"/>
                  </a:moveTo>
                  <a:lnTo>
                    <a:pt x="21590" y="417576"/>
                  </a:lnTo>
                  <a:lnTo>
                    <a:pt x="21463" y="416052"/>
                  </a:lnTo>
                  <a:lnTo>
                    <a:pt x="21336" y="414528"/>
                  </a:lnTo>
                  <a:lnTo>
                    <a:pt x="31288" y="423805"/>
                  </a:lnTo>
                  <a:lnTo>
                    <a:pt x="22860" y="432816"/>
                  </a:lnTo>
                  <a:close/>
                </a:path>
                <a:path w="382904" h="521335">
                  <a:moveTo>
                    <a:pt x="31288" y="423805"/>
                  </a:moveTo>
                  <a:lnTo>
                    <a:pt x="21336" y="414528"/>
                  </a:lnTo>
                  <a:lnTo>
                    <a:pt x="39968" y="414528"/>
                  </a:lnTo>
                  <a:lnTo>
                    <a:pt x="31288" y="423805"/>
                  </a:lnTo>
                  <a:close/>
                </a:path>
                <a:path w="382904" h="521335">
                  <a:moveTo>
                    <a:pt x="40954" y="432816"/>
                  </a:moveTo>
                  <a:lnTo>
                    <a:pt x="22860" y="432816"/>
                  </a:lnTo>
                  <a:lnTo>
                    <a:pt x="31288" y="423805"/>
                  </a:lnTo>
                  <a:lnTo>
                    <a:pt x="40954" y="432816"/>
                  </a:lnTo>
                  <a:close/>
                </a:path>
                <a:path w="382904" h="521335">
                  <a:moveTo>
                    <a:pt x="103632" y="475488"/>
                  </a:moveTo>
                  <a:lnTo>
                    <a:pt x="114300" y="463296"/>
                  </a:lnTo>
                  <a:lnTo>
                    <a:pt x="114300" y="473887"/>
                  </a:lnTo>
                  <a:lnTo>
                    <a:pt x="103632" y="475488"/>
                  </a:lnTo>
                  <a:close/>
                </a:path>
                <a:path w="382904" h="521335">
                  <a:moveTo>
                    <a:pt x="114300" y="473887"/>
                  </a:moveTo>
                  <a:lnTo>
                    <a:pt x="114300" y="463296"/>
                  </a:lnTo>
                  <a:lnTo>
                    <a:pt x="168402" y="463296"/>
                  </a:lnTo>
                  <a:lnTo>
                    <a:pt x="134112" y="470916"/>
                  </a:lnTo>
                  <a:lnTo>
                    <a:pt x="114300" y="473887"/>
                  </a:lnTo>
                  <a:close/>
                </a:path>
                <a:path w="382904" h="521335">
                  <a:moveTo>
                    <a:pt x="114300" y="475488"/>
                  </a:moveTo>
                  <a:lnTo>
                    <a:pt x="103632" y="475488"/>
                  </a:lnTo>
                  <a:lnTo>
                    <a:pt x="114300" y="473887"/>
                  </a:lnTo>
                  <a:lnTo>
                    <a:pt x="114300" y="475488"/>
                  </a:lnTo>
                  <a:close/>
                </a:path>
                <a:path w="382904" h="521335">
                  <a:moveTo>
                    <a:pt x="89916" y="507492"/>
                  </a:moveTo>
                  <a:lnTo>
                    <a:pt x="89916" y="478458"/>
                  </a:lnTo>
                  <a:lnTo>
                    <a:pt x="111252" y="498348"/>
                  </a:lnTo>
                  <a:lnTo>
                    <a:pt x="89916" y="50749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5691" y="2496312"/>
            <a:ext cx="2458212" cy="1856232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4056888" y="1490484"/>
            <a:ext cx="5509260" cy="4258310"/>
          </a:xfrm>
          <a:custGeom>
            <a:avLst/>
            <a:gdLst/>
            <a:ahLst/>
            <a:cxnLst/>
            <a:rect l="l" t="t" r="r" b="b"/>
            <a:pathLst>
              <a:path w="5509259" h="4258310">
                <a:moveTo>
                  <a:pt x="5253228" y="422135"/>
                </a:moveTo>
                <a:lnTo>
                  <a:pt x="96012" y="422135"/>
                </a:lnTo>
                <a:lnTo>
                  <a:pt x="96012" y="444995"/>
                </a:lnTo>
                <a:lnTo>
                  <a:pt x="5253228" y="444995"/>
                </a:lnTo>
                <a:lnTo>
                  <a:pt x="5253228" y="422135"/>
                </a:lnTo>
                <a:close/>
              </a:path>
              <a:path w="5509259" h="4258310">
                <a:moveTo>
                  <a:pt x="5509260" y="3048"/>
                </a:moveTo>
                <a:lnTo>
                  <a:pt x="5507736" y="0"/>
                </a:lnTo>
                <a:lnTo>
                  <a:pt x="5500116" y="0"/>
                </a:lnTo>
                <a:lnTo>
                  <a:pt x="5500116" y="10668"/>
                </a:lnTo>
                <a:lnTo>
                  <a:pt x="5500116" y="4247388"/>
                </a:lnTo>
                <a:lnTo>
                  <a:pt x="9144" y="4247388"/>
                </a:lnTo>
                <a:lnTo>
                  <a:pt x="9144" y="10668"/>
                </a:lnTo>
                <a:lnTo>
                  <a:pt x="5500116" y="10668"/>
                </a:lnTo>
                <a:lnTo>
                  <a:pt x="5500116" y="0"/>
                </a:lnTo>
                <a:lnTo>
                  <a:pt x="1524" y="0"/>
                </a:lnTo>
                <a:lnTo>
                  <a:pt x="0" y="3048"/>
                </a:lnTo>
                <a:lnTo>
                  <a:pt x="0" y="4255008"/>
                </a:lnTo>
                <a:lnTo>
                  <a:pt x="1524" y="4258056"/>
                </a:lnTo>
                <a:lnTo>
                  <a:pt x="5507736" y="4258056"/>
                </a:lnTo>
                <a:lnTo>
                  <a:pt x="5509260" y="4255008"/>
                </a:lnTo>
                <a:lnTo>
                  <a:pt x="5509260" y="4251960"/>
                </a:lnTo>
                <a:lnTo>
                  <a:pt x="5509260" y="4247388"/>
                </a:lnTo>
                <a:lnTo>
                  <a:pt x="5509260" y="10668"/>
                </a:lnTo>
                <a:lnTo>
                  <a:pt x="5509260" y="4572"/>
                </a:lnTo>
                <a:lnTo>
                  <a:pt x="5509260" y="304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139048" y="1505188"/>
            <a:ext cx="5198110" cy="38658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Interprétation</a:t>
            </a:r>
            <a:r>
              <a:rPr sz="2800" b="1" dirty="0">
                <a:solidFill>
                  <a:srgbClr val="FF0000"/>
                </a:solidFill>
                <a:latin typeface="Calibri"/>
                <a:cs typeface="Calibri"/>
              </a:rPr>
              <a:t> du</a:t>
            </a:r>
            <a:r>
              <a:rPr sz="28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médullogramme:</a:t>
            </a:r>
            <a:endParaRPr sz="2800">
              <a:latin typeface="Calibri"/>
              <a:cs typeface="Calibri"/>
            </a:endParaRPr>
          </a:p>
          <a:p>
            <a:pPr marL="215900" indent="-203200">
              <a:lnSpc>
                <a:spcPct val="100000"/>
              </a:lnSpc>
              <a:buSzPct val="98214"/>
              <a:buFont typeface="Arial MT"/>
              <a:buChar char="•"/>
              <a:tabLst>
                <a:tab pos="215900" algn="l"/>
              </a:tabLst>
            </a:pPr>
            <a:r>
              <a:rPr sz="2800" dirty="0">
                <a:latin typeface="Calibri"/>
                <a:cs typeface="Calibri"/>
              </a:rPr>
              <a:t>Richesse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globale</a:t>
            </a:r>
            <a:endParaRPr sz="2800">
              <a:latin typeface="Calibri"/>
              <a:cs typeface="Calibri"/>
            </a:endParaRPr>
          </a:p>
          <a:p>
            <a:pPr marL="215900" indent="-203200">
              <a:lnSpc>
                <a:spcPct val="100000"/>
              </a:lnSpc>
              <a:buSzPct val="98214"/>
              <a:buFont typeface="Arial MT"/>
              <a:buChar char="•"/>
              <a:tabLst>
                <a:tab pos="215900" algn="l"/>
              </a:tabLst>
            </a:pPr>
            <a:r>
              <a:rPr sz="2800" dirty="0">
                <a:latin typeface="Calibri"/>
                <a:cs typeface="Calibri"/>
              </a:rPr>
              <a:t>richesse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mégacaryocytes</a:t>
            </a:r>
            <a:endParaRPr sz="2800">
              <a:latin typeface="Calibri"/>
              <a:cs typeface="Calibri"/>
            </a:endParaRPr>
          </a:p>
          <a:p>
            <a:pPr marL="215900" indent="-203200">
              <a:lnSpc>
                <a:spcPct val="100000"/>
              </a:lnSpc>
              <a:buSzPct val="98214"/>
              <a:buFont typeface="Arial MT"/>
              <a:buChar char="•"/>
              <a:tabLst>
                <a:tab pos="215900" algn="l"/>
              </a:tabLst>
            </a:pPr>
            <a:r>
              <a:rPr sz="2800" dirty="0">
                <a:latin typeface="Calibri"/>
                <a:cs typeface="Calibri"/>
              </a:rPr>
              <a:t>lignée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érythroblastique</a:t>
            </a:r>
            <a:endParaRPr sz="2800">
              <a:latin typeface="Calibri"/>
              <a:cs typeface="Calibri"/>
            </a:endParaRPr>
          </a:p>
          <a:p>
            <a:pPr marL="135255" indent="-134620">
              <a:lnSpc>
                <a:spcPct val="100000"/>
              </a:lnSpc>
              <a:buSzPct val="98214"/>
              <a:buFont typeface="Arial MT"/>
              <a:buChar char="•"/>
              <a:tabLst>
                <a:tab pos="135255" algn="l"/>
              </a:tabLst>
            </a:pPr>
            <a:r>
              <a:rPr sz="2800" dirty="0">
                <a:latin typeface="Calibri"/>
                <a:cs typeface="Calibri"/>
              </a:rPr>
              <a:t>Lignée </a:t>
            </a:r>
            <a:r>
              <a:rPr sz="2800" spc="-10" dirty="0">
                <a:latin typeface="Calibri"/>
                <a:cs typeface="Calibri"/>
              </a:rPr>
              <a:t>granuleuse</a:t>
            </a:r>
            <a:endParaRPr sz="2800">
              <a:latin typeface="Calibri"/>
              <a:cs typeface="Calibri"/>
            </a:endParaRPr>
          </a:p>
          <a:p>
            <a:pPr marL="135255" indent="-134620">
              <a:lnSpc>
                <a:spcPct val="100000"/>
              </a:lnSpc>
              <a:buSzPct val="98214"/>
              <a:buFont typeface="Arial MT"/>
              <a:buChar char="•"/>
              <a:tabLst>
                <a:tab pos="135255" algn="l"/>
              </a:tabLst>
            </a:pPr>
            <a:r>
              <a:rPr sz="2800" dirty="0">
                <a:latin typeface="Calibri"/>
                <a:cs typeface="Calibri"/>
              </a:rPr>
              <a:t>Lignée </a:t>
            </a:r>
            <a:r>
              <a:rPr sz="2800" spc="-10" dirty="0">
                <a:latin typeface="Calibri"/>
                <a:cs typeface="Calibri"/>
              </a:rPr>
              <a:t>lymphocytaire</a:t>
            </a:r>
            <a:endParaRPr sz="2800">
              <a:latin typeface="Calibri"/>
              <a:cs typeface="Calibri"/>
            </a:endParaRPr>
          </a:p>
          <a:p>
            <a:pPr marL="12700" marR="245745" indent="-12065">
              <a:lnSpc>
                <a:spcPct val="100000"/>
              </a:lnSpc>
              <a:buSzPct val="98214"/>
              <a:buFont typeface="Arial MT"/>
              <a:buChar char="•"/>
              <a:tabLst>
                <a:tab pos="135255" algn="l"/>
              </a:tabLst>
            </a:pPr>
            <a:r>
              <a:rPr sz="2800" spc="-10" dirty="0">
                <a:latin typeface="Calibri"/>
                <a:cs typeface="Calibri"/>
              </a:rPr>
              <a:t>	Recherche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cellules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anormales: </a:t>
            </a:r>
            <a:r>
              <a:rPr sz="2800" dirty="0">
                <a:latin typeface="Calibri"/>
                <a:cs typeface="Calibri"/>
              </a:rPr>
              <a:t>blastes,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cellules </a:t>
            </a:r>
            <a:r>
              <a:rPr sz="2800" spc="-20" dirty="0">
                <a:latin typeface="Calibri"/>
                <a:cs typeface="Calibri"/>
              </a:rPr>
              <a:t>extrahématologiques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/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métastase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265">
              <a:lnSpc>
                <a:spcPct val="100000"/>
              </a:lnSpc>
              <a:spcBef>
                <a:spcPts val="100"/>
              </a:spcBef>
            </a:pPr>
            <a:r>
              <a:rPr dirty="0"/>
              <a:t>Ponction</a:t>
            </a:r>
            <a:r>
              <a:rPr spc="-50" dirty="0"/>
              <a:t> </a:t>
            </a:r>
            <a:r>
              <a:rPr dirty="0"/>
              <a:t>biopsie</a:t>
            </a:r>
            <a:r>
              <a:rPr spc="-50" dirty="0"/>
              <a:t> </a:t>
            </a:r>
            <a:r>
              <a:rPr dirty="0"/>
              <a:t>osseuse</a:t>
            </a:r>
            <a:r>
              <a:rPr spc="-45" dirty="0"/>
              <a:t> </a:t>
            </a:r>
            <a:r>
              <a:rPr spc="-25" dirty="0"/>
              <a:t>PBO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704588" y="1781556"/>
            <a:ext cx="4150360" cy="5276215"/>
            <a:chOff x="4704588" y="1781556"/>
            <a:chExt cx="4150360" cy="52762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04588" y="2496312"/>
              <a:ext cx="2438400" cy="18760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47332" y="1781556"/>
              <a:ext cx="2007107" cy="15712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47332" y="3496056"/>
              <a:ext cx="1580387" cy="156057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204203" y="5224272"/>
              <a:ext cx="356235" cy="266700"/>
            </a:xfrm>
            <a:custGeom>
              <a:avLst/>
              <a:gdLst/>
              <a:ahLst/>
              <a:cxnLst/>
              <a:rect l="l" t="t" r="r" b="b"/>
              <a:pathLst>
                <a:path w="356234" h="266700">
                  <a:moveTo>
                    <a:pt x="89915" y="266699"/>
                  </a:moveTo>
                  <a:lnTo>
                    <a:pt x="0" y="182879"/>
                  </a:lnTo>
                  <a:lnTo>
                    <a:pt x="89915" y="86867"/>
                  </a:lnTo>
                  <a:lnTo>
                    <a:pt x="89915" y="132587"/>
                  </a:lnTo>
                  <a:lnTo>
                    <a:pt x="150579" y="121390"/>
                  </a:lnTo>
                  <a:lnTo>
                    <a:pt x="205401" y="104986"/>
                  </a:lnTo>
                  <a:lnTo>
                    <a:pt x="253364" y="84010"/>
                  </a:lnTo>
                  <a:lnTo>
                    <a:pt x="293454" y="59097"/>
                  </a:lnTo>
                  <a:lnTo>
                    <a:pt x="324654" y="30882"/>
                  </a:lnTo>
                  <a:lnTo>
                    <a:pt x="345947" y="0"/>
                  </a:lnTo>
                  <a:lnTo>
                    <a:pt x="356233" y="32463"/>
                  </a:lnTo>
                  <a:lnTo>
                    <a:pt x="343238" y="95221"/>
                  </a:lnTo>
                  <a:lnTo>
                    <a:pt x="290507" y="150905"/>
                  </a:lnTo>
                  <a:lnTo>
                    <a:pt x="251121" y="174526"/>
                  </a:lnTo>
                  <a:lnTo>
                    <a:pt x="204059" y="194497"/>
                  </a:lnTo>
                  <a:lnTo>
                    <a:pt x="150073" y="210190"/>
                  </a:lnTo>
                  <a:lnTo>
                    <a:pt x="89915" y="220979"/>
                  </a:lnTo>
                  <a:lnTo>
                    <a:pt x="89915" y="2666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204203" y="4995672"/>
              <a:ext cx="356870" cy="273050"/>
            </a:xfrm>
            <a:custGeom>
              <a:avLst/>
              <a:gdLst/>
              <a:ahLst/>
              <a:cxnLst/>
              <a:rect l="l" t="t" r="r" b="b"/>
              <a:pathLst>
                <a:path w="356870" h="273050">
                  <a:moveTo>
                    <a:pt x="356615" y="272795"/>
                  </a:moveTo>
                  <a:lnTo>
                    <a:pt x="334263" y="209151"/>
                  </a:lnTo>
                  <a:lnTo>
                    <a:pt x="307847" y="180678"/>
                  </a:lnTo>
                  <a:lnTo>
                    <a:pt x="272626" y="155140"/>
                  </a:lnTo>
                  <a:lnTo>
                    <a:pt x="229615" y="133064"/>
                  </a:lnTo>
                  <a:lnTo>
                    <a:pt x="179831" y="114977"/>
                  </a:lnTo>
                  <a:lnTo>
                    <a:pt x="124290" y="101405"/>
                  </a:lnTo>
                  <a:lnTo>
                    <a:pt x="64007" y="92876"/>
                  </a:lnTo>
                  <a:lnTo>
                    <a:pt x="0" y="89915"/>
                  </a:lnTo>
                  <a:lnTo>
                    <a:pt x="0" y="0"/>
                  </a:lnTo>
                  <a:lnTo>
                    <a:pt x="64007" y="2960"/>
                  </a:lnTo>
                  <a:lnTo>
                    <a:pt x="124290" y="11489"/>
                  </a:lnTo>
                  <a:lnTo>
                    <a:pt x="179831" y="25061"/>
                  </a:lnTo>
                  <a:lnTo>
                    <a:pt x="229615" y="43148"/>
                  </a:lnTo>
                  <a:lnTo>
                    <a:pt x="272626" y="65224"/>
                  </a:lnTo>
                  <a:lnTo>
                    <a:pt x="307847" y="90762"/>
                  </a:lnTo>
                  <a:lnTo>
                    <a:pt x="334263" y="119235"/>
                  </a:lnTo>
                  <a:lnTo>
                    <a:pt x="356615" y="182879"/>
                  </a:lnTo>
                  <a:lnTo>
                    <a:pt x="356615" y="272795"/>
                  </a:lnTo>
                  <a:close/>
                </a:path>
              </a:pathLst>
            </a:custGeom>
            <a:solidFill>
              <a:srgbClr val="CC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192012" y="4983480"/>
              <a:ext cx="382905" cy="521334"/>
            </a:xfrm>
            <a:custGeom>
              <a:avLst/>
              <a:gdLst/>
              <a:ahLst/>
              <a:cxnLst/>
              <a:rect l="l" t="t" r="r" b="b"/>
              <a:pathLst>
                <a:path w="382904" h="521335">
                  <a:moveTo>
                    <a:pt x="344424" y="240030"/>
                  </a:moveTo>
                  <a:lnTo>
                    <a:pt x="309372" y="199644"/>
                  </a:lnTo>
                  <a:lnTo>
                    <a:pt x="280416" y="179832"/>
                  </a:lnTo>
                  <a:lnTo>
                    <a:pt x="269748" y="172212"/>
                  </a:lnTo>
                  <a:lnTo>
                    <a:pt x="259080" y="167640"/>
                  </a:lnTo>
                  <a:lnTo>
                    <a:pt x="234696" y="155448"/>
                  </a:lnTo>
                  <a:lnTo>
                    <a:pt x="207264" y="144780"/>
                  </a:lnTo>
                  <a:lnTo>
                    <a:pt x="115824" y="123444"/>
                  </a:lnTo>
                  <a:lnTo>
                    <a:pt x="47244" y="115824"/>
                  </a:lnTo>
                  <a:lnTo>
                    <a:pt x="12192" y="114300"/>
                  </a:lnTo>
                  <a:lnTo>
                    <a:pt x="4572" y="114300"/>
                  </a:lnTo>
                  <a:lnTo>
                    <a:pt x="0" y="108204"/>
                  </a:lnTo>
                  <a:lnTo>
                    <a:pt x="0" y="9144"/>
                  </a:lnTo>
                  <a:lnTo>
                    <a:pt x="3048" y="3048"/>
                  </a:lnTo>
                  <a:lnTo>
                    <a:pt x="9144" y="0"/>
                  </a:lnTo>
                  <a:lnTo>
                    <a:pt x="12192" y="0"/>
                  </a:lnTo>
                  <a:lnTo>
                    <a:pt x="85344" y="3048"/>
                  </a:lnTo>
                  <a:lnTo>
                    <a:pt x="120396" y="7620"/>
                  </a:lnTo>
                  <a:lnTo>
                    <a:pt x="140512" y="12192"/>
                  </a:lnTo>
                  <a:lnTo>
                    <a:pt x="24384" y="12192"/>
                  </a:lnTo>
                  <a:lnTo>
                    <a:pt x="12192" y="25908"/>
                  </a:lnTo>
                  <a:lnTo>
                    <a:pt x="24384" y="25908"/>
                  </a:lnTo>
                  <a:lnTo>
                    <a:pt x="24384" y="89916"/>
                  </a:lnTo>
                  <a:lnTo>
                    <a:pt x="12192" y="89916"/>
                  </a:lnTo>
                  <a:lnTo>
                    <a:pt x="24384" y="102108"/>
                  </a:lnTo>
                  <a:lnTo>
                    <a:pt x="145542" y="102108"/>
                  </a:lnTo>
                  <a:lnTo>
                    <a:pt x="153924" y="103632"/>
                  </a:lnTo>
                  <a:lnTo>
                    <a:pt x="216408" y="121920"/>
                  </a:lnTo>
                  <a:lnTo>
                    <a:pt x="271272" y="144780"/>
                  </a:lnTo>
                  <a:lnTo>
                    <a:pt x="294132" y="158496"/>
                  </a:lnTo>
                  <a:lnTo>
                    <a:pt x="306324" y="164592"/>
                  </a:lnTo>
                  <a:lnTo>
                    <a:pt x="316992" y="172212"/>
                  </a:lnTo>
                  <a:lnTo>
                    <a:pt x="326136" y="181356"/>
                  </a:lnTo>
                  <a:lnTo>
                    <a:pt x="335280" y="188976"/>
                  </a:lnTo>
                  <a:lnTo>
                    <a:pt x="342900" y="198120"/>
                  </a:lnTo>
                  <a:lnTo>
                    <a:pt x="350520" y="205740"/>
                  </a:lnTo>
                  <a:lnTo>
                    <a:pt x="356616" y="213055"/>
                  </a:lnTo>
                  <a:lnTo>
                    <a:pt x="356616" y="234696"/>
                  </a:lnTo>
                  <a:lnTo>
                    <a:pt x="347472" y="234696"/>
                  </a:lnTo>
                  <a:lnTo>
                    <a:pt x="344424" y="240030"/>
                  </a:lnTo>
                  <a:close/>
                </a:path>
                <a:path w="382904" h="521335">
                  <a:moveTo>
                    <a:pt x="24384" y="25908"/>
                  </a:moveTo>
                  <a:lnTo>
                    <a:pt x="12192" y="25908"/>
                  </a:lnTo>
                  <a:lnTo>
                    <a:pt x="24384" y="12192"/>
                  </a:lnTo>
                  <a:lnTo>
                    <a:pt x="24384" y="25908"/>
                  </a:lnTo>
                  <a:close/>
                </a:path>
                <a:path w="382904" h="521335">
                  <a:moveTo>
                    <a:pt x="382524" y="284988"/>
                  </a:moveTo>
                  <a:lnTo>
                    <a:pt x="381000" y="274320"/>
                  </a:lnTo>
                  <a:lnTo>
                    <a:pt x="379476" y="265176"/>
                  </a:lnTo>
                  <a:lnTo>
                    <a:pt x="377952" y="254508"/>
                  </a:lnTo>
                  <a:lnTo>
                    <a:pt x="373380" y="243840"/>
                  </a:lnTo>
                  <a:lnTo>
                    <a:pt x="370332" y="234696"/>
                  </a:lnTo>
                  <a:lnTo>
                    <a:pt x="364236" y="224028"/>
                  </a:lnTo>
                  <a:lnTo>
                    <a:pt x="358140" y="214884"/>
                  </a:lnTo>
                  <a:lnTo>
                    <a:pt x="356616" y="213055"/>
                  </a:lnTo>
                  <a:lnTo>
                    <a:pt x="356616" y="187452"/>
                  </a:lnTo>
                  <a:lnTo>
                    <a:pt x="342900" y="147828"/>
                  </a:lnTo>
                  <a:lnTo>
                    <a:pt x="324612" y="124968"/>
                  </a:lnTo>
                  <a:lnTo>
                    <a:pt x="318516" y="117348"/>
                  </a:lnTo>
                  <a:lnTo>
                    <a:pt x="309372" y="111252"/>
                  </a:lnTo>
                  <a:lnTo>
                    <a:pt x="300228" y="103632"/>
                  </a:lnTo>
                  <a:lnTo>
                    <a:pt x="291084" y="97536"/>
                  </a:lnTo>
                  <a:lnTo>
                    <a:pt x="281940" y="89916"/>
                  </a:lnTo>
                  <a:lnTo>
                    <a:pt x="271272" y="83820"/>
                  </a:lnTo>
                  <a:lnTo>
                    <a:pt x="246888" y="71628"/>
                  </a:lnTo>
                  <a:lnTo>
                    <a:pt x="234696" y="67056"/>
                  </a:lnTo>
                  <a:lnTo>
                    <a:pt x="208788" y="56388"/>
                  </a:lnTo>
                  <a:lnTo>
                    <a:pt x="149352" y="39624"/>
                  </a:lnTo>
                  <a:lnTo>
                    <a:pt x="83820" y="28956"/>
                  </a:lnTo>
                  <a:lnTo>
                    <a:pt x="48768" y="25908"/>
                  </a:lnTo>
                  <a:lnTo>
                    <a:pt x="24384" y="25908"/>
                  </a:lnTo>
                  <a:lnTo>
                    <a:pt x="24384" y="12192"/>
                  </a:lnTo>
                  <a:lnTo>
                    <a:pt x="140512" y="12192"/>
                  </a:lnTo>
                  <a:lnTo>
                    <a:pt x="153924" y="15240"/>
                  </a:lnTo>
                  <a:lnTo>
                    <a:pt x="216408" y="32004"/>
                  </a:lnTo>
                  <a:lnTo>
                    <a:pt x="257556" y="48768"/>
                  </a:lnTo>
                  <a:lnTo>
                    <a:pt x="294132" y="68580"/>
                  </a:lnTo>
                  <a:lnTo>
                    <a:pt x="326136" y="91440"/>
                  </a:lnTo>
                  <a:lnTo>
                    <a:pt x="342900" y="108204"/>
                  </a:lnTo>
                  <a:lnTo>
                    <a:pt x="350520" y="115824"/>
                  </a:lnTo>
                  <a:lnTo>
                    <a:pt x="358140" y="124968"/>
                  </a:lnTo>
                  <a:lnTo>
                    <a:pt x="364236" y="134112"/>
                  </a:lnTo>
                  <a:lnTo>
                    <a:pt x="368808" y="143256"/>
                  </a:lnTo>
                  <a:lnTo>
                    <a:pt x="373380" y="153924"/>
                  </a:lnTo>
                  <a:lnTo>
                    <a:pt x="377952" y="163068"/>
                  </a:lnTo>
                  <a:lnTo>
                    <a:pt x="382524" y="195072"/>
                  </a:lnTo>
                  <a:lnTo>
                    <a:pt x="382524" y="284988"/>
                  </a:lnTo>
                  <a:close/>
                </a:path>
                <a:path w="382904" h="521335">
                  <a:moveTo>
                    <a:pt x="24384" y="102108"/>
                  </a:moveTo>
                  <a:lnTo>
                    <a:pt x="12192" y="89916"/>
                  </a:lnTo>
                  <a:lnTo>
                    <a:pt x="24384" y="89916"/>
                  </a:lnTo>
                  <a:lnTo>
                    <a:pt x="24384" y="102108"/>
                  </a:lnTo>
                  <a:close/>
                </a:path>
                <a:path w="382904" h="521335">
                  <a:moveTo>
                    <a:pt x="145542" y="102108"/>
                  </a:moveTo>
                  <a:lnTo>
                    <a:pt x="24384" y="102108"/>
                  </a:lnTo>
                  <a:lnTo>
                    <a:pt x="24384" y="89916"/>
                  </a:lnTo>
                  <a:lnTo>
                    <a:pt x="50292" y="89916"/>
                  </a:lnTo>
                  <a:lnTo>
                    <a:pt x="85344" y="92964"/>
                  </a:lnTo>
                  <a:lnTo>
                    <a:pt x="120396" y="97536"/>
                  </a:lnTo>
                  <a:lnTo>
                    <a:pt x="145542" y="102108"/>
                  </a:lnTo>
                  <a:close/>
                </a:path>
                <a:path w="382904" h="521335">
                  <a:moveTo>
                    <a:pt x="356616" y="286512"/>
                  </a:moveTo>
                  <a:lnTo>
                    <a:pt x="356616" y="268732"/>
                  </a:lnTo>
                  <a:lnTo>
                    <a:pt x="362712" y="260604"/>
                  </a:lnTo>
                  <a:lnTo>
                    <a:pt x="370332" y="246888"/>
                  </a:lnTo>
                  <a:lnTo>
                    <a:pt x="356616" y="239572"/>
                  </a:lnTo>
                  <a:lnTo>
                    <a:pt x="356616" y="213055"/>
                  </a:lnTo>
                  <a:lnTo>
                    <a:pt x="358140" y="214884"/>
                  </a:lnTo>
                  <a:lnTo>
                    <a:pt x="364236" y="224028"/>
                  </a:lnTo>
                  <a:lnTo>
                    <a:pt x="370332" y="234696"/>
                  </a:lnTo>
                  <a:lnTo>
                    <a:pt x="373380" y="243840"/>
                  </a:lnTo>
                  <a:lnTo>
                    <a:pt x="377952" y="254508"/>
                  </a:lnTo>
                  <a:lnTo>
                    <a:pt x="379476" y="265176"/>
                  </a:lnTo>
                  <a:lnTo>
                    <a:pt x="381000" y="274320"/>
                  </a:lnTo>
                  <a:lnTo>
                    <a:pt x="382524" y="284988"/>
                  </a:lnTo>
                  <a:lnTo>
                    <a:pt x="356616" y="286512"/>
                  </a:lnTo>
                  <a:close/>
                </a:path>
                <a:path w="382904" h="521335">
                  <a:moveTo>
                    <a:pt x="355493" y="270229"/>
                  </a:moveTo>
                  <a:lnTo>
                    <a:pt x="353568" y="260604"/>
                  </a:lnTo>
                  <a:lnTo>
                    <a:pt x="350520" y="252984"/>
                  </a:lnTo>
                  <a:lnTo>
                    <a:pt x="345948" y="243840"/>
                  </a:lnTo>
                  <a:lnTo>
                    <a:pt x="344424" y="240030"/>
                  </a:lnTo>
                  <a:lnTo>
                    <a:pt x="347472" y="234696"/>
                  </a:lnTo>
                  <a:lnTo>
                    <a:pt x="356616" y="239572"/>
                  </a:lnTo>
                  <a:lnTo>
                    <a:pt x="356616" y="268732"/>
                  </a:lnTo>
                  <a:lnTo>
                    <a:pt x="355493" y="270229"/>
                  </a:lnTo>
                  <a:close/>
                </a:path>
                <a:path w="382904" h="521335">
                  <a:moveTo>
                    <a:pt x="356616" y="239572"/>
                  </a:moveTo>
                  <a:lnTo>
                    <a:pt x="347472" y="234696"/>
                  </a:lnTo>
                  <a:lnTo>
                    <a:pt x="356616" y="234696"/>
                  </a:lnTo>
                  <a:lnTo>
                    <a:pt x="356616" y="239572"/>
                  </a:lnTo>
                  <a:close/>
                </a:path>
                <a:path w="382904" h="521335">
                  <a:moveTo>
                    <a:pt x="356616" y="268732"/>
                  </a:moveTo>
                  <a:lnTo>
                    <a:pt x="356616" y="239572"/>
                  </a:lnTo>
                  <a:lnTo>
                    <a:pt x="370332" y="246888"/>
                  </a:lnTo>
                  <a:lnTo>
                    <a:pt x="362712" y="260604"/>
                  </a:lnTo>
                  <a:lnTo>
                    <a:pt x="356616" y="268732"/>
                  </a:lnTo>
                  <a:close/>
                </a:path>
                <a:path w="382904" h="521335">
                  <a:moveTo>
                    <a:pt x="166497" y="373380"/>
                  </a:moveTo>
                  <a:lnTo>
                    <a:pt x="114300" y="373380"/>
                  </a:lnTo>
                  <a:lnTo>
                    <a:pt x="114300" y="358330"/>
                  </a:lnTo>
                  <a:lnTo>
                    <a:pt x="123444" y="356616"/>
                  </a:lnTo>
                  <a:lnTo>
                    <a:pt x="187452" y="342900"/>
                  </a:lnTo>
                  <a:lnTo>
                    <a:pt x="207264" y="335280"/>
                  </a:lnTo>
                  <a:lnTo>
                    <a:pt x="225552" y="329184"/>
                  </a:lnTo>
                  <a:lnTo>
                    <a:pt x="243840" y="321564"/>
                  </a:lnTo>
                  <a:lnTo>
                    <a:pt x="260604" y="313944"/>
                  </a:lnTo>
                  <a:lnTo>
                    <a:pt x="275844" y="304800"/>
                  </a:lnTo>
                  <a:lnTo>
                    <a:pt x="303276" y="286512"/>
                  </a:lnTo>
                  <a:lnTo>
                    <a:pt x="313944" y="275844"/>
                  </a:lnTo>
                  <a:lnTo>
                    <a:pt x="324612" y="266700"/>
                  </a:lnTo>
                  <a:lnTo>
                    <a:pt x="333756" y="256032"/>
                  </a:lnTo>
                  <a:lnTo>
                    <a:pt x="341376" y="245364"/>
                  </a:lnTo>
                  <a:lnTo>
                    <a:pt x="344424" y="240030"/>
                  </a:lnTo>
                  <a:lnTo>
                    <a:pt x="345948" y="243840"/>
                  </a:lnTo>
                  <a:lnTo>
                    <a:pt x="350520" y="252984"/>
                  </a:lnTo>
                  <a:lnTo>
                    <a:pt x="353568" y="260604"/>
                  </a:lnTo>
                  <a:lnTo>
                    <a:pt x="355493" y="270229"/>
                  </a:lnTo>
                  <a:lnTo>
                    <a:pt x="353568" y="272796"/>
                  </a:lnTo>
                  <a:lnTo>
                    <a:pt x="303276" y="316992"/>
                  </a:lnTo>
                  <a:lnTo>
                    <a:pt x="234696" y="352044"/>
                  </a:lnTo>
                  <a:lnTo>
                    <a:pt x="193548" y="367284"/>
                  </a:lnTo>
                  <a:lnTo>
                    <a:pt x="172212" y="371856"/>
                  </a:lnTo>
                  <a:lnTo>
                    <a:pt x="166497" y="373380"/>
                  </a:lnTo>
                  <a:close/>
                </a:path>
                <a:path w="382904" h="521335">
                  <a:moveTo>
                    <a:pt x="356616" y="275844"/>
                  </a:moveTo>
                  <a:lnTo>
                    <a:pt x="355493" y="270229"/>
                  </a:lnTo>
                  <a:lnTo>
                    <a:pt x="356616" y="268732"/>
                  </a:lnTo>
                  <a:lnTo>
                    <a:pt x="356616" y="275844"/>
                  </a:lnTo>
                  <a:close/>
                </a:path>
                <a:path w="382904" h="521335">
                  <a:moveTo>
                    <a:pt x="114300" y="507492"/>
                  </a:moveTo>
                  <a:lnTo>
                    <a:pt x="88392" y="507492"/>
                  </a:lnTo>
                  <a:lnTo>
                    <a:pt x="109728" y="498348"/>
                  </a:lnTo>
                  <a:lnTo>
                    <a:pt x="88392" y="478115"/>
                  </a:lnTo>
                  <a:lnTo>
                    <a:pt x="88392" y="455676"/>
                  </a:lnTo>
                  <a:lnTo>
                    <a:pt x="92964" y="451104"/>
                  </a:lnTo>
                  <a:lnTo>
                    <a:pt x="99060" y="449580"/>
                  </a:lnTo>
                  <a:lnTo>
                    <a:pt x="155448" y="440436"/>
                  </a:lnTo>
                  <a:lnTo>
                    <a:pt x="181356" y="432816"/>
                  </a:lnTo>
                  <a:lnTo>
                    <a:pt x="228600" y="417576"/>
                  </a:lnTo>
                  <a:lnTo>
                    <a:pt x="269748" y="397764"/>
                  </a:lnTo>
                  <a:lnTo>
                    <a:pt x="303276" y="374904"/>
                  </a:lnTo>
                  <a:lnTo>
                    <a:pt x="338328" y="338328"/>
                  </a:lnTo>
                  <a:lnTo>
                    <a:pt x="342900" y="332232"/>
                  </a:lnTo>
                  <a:lnTo>
                    <a:pt x="345948" y="324612"/>
                  </a:lnTo>
                  <a:lnTo>
                    <a:pt x="352044" y="312420"/>
                  </a:lnTo>
                  <a:lnTo>
                    <a:pt x="353568" y="306324"/>
                  </a:lnTo>
                  <a:lnTo>
                    <a:pt x="355092" y="298704"/>
                  </a:lnTo>
                  <a:lnTo>
                    <a:pt x="356616" y="292608"/>
                  </a:lnTo>
                  <a:lnTo>
                    <a:pt x="356616" y="286512"/>
                  </a:lnTo>
                  <a:lnTo>
                    <a:pt x="382524" y="284988"/>
                  </a:lnTo>
                  <a:lnTo>
                    <a:pt x="381000" y="294132"/>
                  </a:lnTo>
                  <a:lnTo>
                    <a:pt x="381000" y="301752"/>
                  </a:lnTo>
                  <a:lnTo>
                    <a:pt x="379476" y="310896"/>
                  </a:lnTo>
                  <a:lnTo>
                    <a:pt x="376428" y="320040"/>
                  </a:lnTo>
                  <a:lnTo>
                    <a:pt x="373380" y="327660"/>
                  </a:lnTo>
                  <a:lnTo>
                    <a:pt x="370332" y="336804"/>
                  </a:lnTo>
                  <a:lnTo>
                    <a:pt x="365760" y="344424"/>
                  </a:lnTo>
                  <a:lnTo>
                    <a:pt x="359664" y="352044"/>
                  </a:lnTo>
                  <a:lnTo>
                    <a:pt x="348996" y="367284"/>
                  </a:lnTo>
                  <a:lnTo>
                    <a:pt x="320040" y="394716"/>
                  </a:lnTo>
                  <a:lnTo>
                    <a:pt x="281940" y="419100"/>
                  </a:lnTo>
                  <a:lnTo>
                    <a:pt x="239268" y="440436"/>
                  </a:lnTo>
                  <a:lnTo>
                    <a:pt x="188976" y="457200"/>
                  </a:lnTo>
                  <a:lnTo>
                    <a:pt x="172516" y="461772"/>
                  </a:lnTo>
                  <a:lnTo>
                    <a:pt x="114300" y="461772"/>
                  </a:lnTo>
                  <a:lnTo>
                    <a:pt x="103632" y="475488"/>
                  </a:lnTo>
                  <a:lnTo>
                    <a:pt x="114300" y="475488"/>
                  </a:lnTo>
                  <a:lnTo>
                    <a:pt x="114300" y="507492"/>
                  </a:lnTo>
                  <a:close/>
                </a:path>
                <a:path w="382904" h="521335">
                  <a:moveTo>
                    <a:pt x="102108" y="521208"/>
                  </a:moveTo>
                  <a:lnTo>
                    <a:pt x="96012" y="519684"/>
                  </a:lnTo>
                  <a:lnTo>
                    <a:pt x="92964" y="516636"/>
                  </a:lnTo>
                  <a:lnTo>
                    <a:pt x="3048" y="432816"/>
                  </a:lnTo>
                  <a:lnTo>
                    <a:pt x="0" y="426720"/>
                  </a:lnTo>
                  <a:lnTo>
                    <a:pt x="0" y="417576"/>
                  </a:lnTo>
                  <a:lnTo>
                    <a:pt x="3048" y="414528"/>
                  </a:lnTo>
                  <a:lnTo>
                    <a:pt x="92964" y="320040"/>
                  </a:lnTo>
                  <a:lnTo>
                    <a:pt x="96012" y="315468"/>
                  </a:lnTo>
                  <a:lnTo>
                    <a:pt x="100584" y="313944"/>
                  </a:lnTo>
                  <a:lnTo>
                    <a:pt x="106680" y="316992"/>
                  </a:lnTo>
                  <a:lnTo>
                    <a:pt x="111252" y="318516"/>
                  </a:lnTo>
                  <a:lnTo>
                    <a:pt x="114300" y="323088"/>
                  </a:lnTo>
                  <a:lnTo>
                    <a:pt x="114300" y="327660"/>
                  </a:lnTo>
                  <a:lnTo>
                    <a:pt x="88392" y="327660"/>
                  </a:lnTo>
                  <a:lnTo>
                    <a:pt x="88392" y="361188"/>
                  </a:lnTo>
                  <a:lnTo>
                    <a:pt x="38462" y="414528"/>
                  </a:lnTo>
                  <a:lnTo>
                    <a:pt x="21336" y="414528"/>
                  </a:lnTo>
                  <a:lnTo>
                    <a:pt x="21336" y="432816"/>
                  </a:lnTo>
                  <a:lnTo>
                    <a:pt x="40621" y="432816"/>
                  </a:lnTo>
                  <a:lnTo>
                    <a:pt x="88392" y="478115"/>
                  </a:lnTo>
                  <a:lnTo>
                    <a:pt x="88392" y="507492"/>
                  </a:lnTo>
                  <a:lnTo>
                    <a:pt x="114300" y="507492"/>
                  </a:lnTo>
                  <a:lnTo>
                    <a:pt x="114300" y="512064"/>
                  </a:lnTo>
                  <a:lnTo>
                    <a:pt x="111252" y="516636"/>
                  </a:lnTo>
                  <a:lnTo>
                    <a:pt x="106680" y="518160"/>
                  </a:lnTo>
                  <a:lnTo>
                    <a:pt x="102108" y="521208"/>
                  </a:lnTo>
                  <a:close/>
                </a:path>
                <a:path w="382904" h="521335">
                  <a:moveTo>
                    <a:pt x="88416" y="361188"/>
                  </a:moveTo>
                  <a:lnTo>
                    <a:pt x="88392" y="327660"/>
                  </a:lnTo>
                  <a:lnTo>
                    <a:pt x="111252" y="336804"/>
                  </a:lnTo>
                  <a:lnTo>
                    <a:pt x="88416" y="361188"/>
                  </a:lnTo>
                  <a:close/>
                </a:path>
                <a:path w="382904" h="521335">
                  <a:moveTo>
                    <a:pt x="103632" y="385572"/>
                  </a:moveTo>
                  <a:lnTo>
                    <a:pt x="96012" y="385572"/>
                  </a:lnTo>
                  <a:lnTo>
                    <a:pt x="92964" y="382524"/>
                  </a:lnTo>
                  <a:lnTo>
                    <a:pt x="89916" y="381000"/>
                  </a:lnTo>
                  <a:lnTo>
                    <a:pt x="88392" y="376428"/>
                  </a:lnTo>
                  <a:lnTo>
                    <a:pt x="88416" y="361188"/>
                  </a:lnTo>
                  <a:lnTo>
                    <a:pt x="111252" y="336804"/>
                  </a:lnTo>
                  <a:lnTo>
                    <a:pt x="88392" y="327660"/>
                  </a:lnTo>
                  <a:lnTo>
                    <a:pt x="114300" y="327660"/>
                  </a:lnTo>
                  <a:lnTo>
                    <a:pt x="114300" y="358330"/>
                  </a:lnTo>
                  <a:lnTo>
                    <a:pt x="99060" y="361188"/>
                  </a:lnTo>
                  <a:lnTo>
                    <a:pt x="114300" y="373380"/>
                  </a:lnTo>
                  <a:lnTo>
                    <a:pt x="166497" y="373380"/>
                  </a:lnTo>
                  <a:lnTo>
                    <a:pt x="149352" y="377952"/>
                  </a:lnTo>
                  <a:lnTo>
                    <a:pt x="126492" y="382524"/>
                  </a:lnTo>
                  <a:lnTo>
                    <a:pt x="103632" y="385572"/>
                  </a:lnTo>
                  <a:close/>
                </a:path>
                <a:path w="382904" h="521335">
                  <a:moveTo>
                    <a:pt x="114300" y="373380"/>
                  </a:moveTo>
                  <a:lnTo>
                    <a:pt x="99060" y="361188"/>
                  </a:lnTo>
                  <a:lnTo>
                    <a:pt x="114300" y="358330"/>
                  </a:lnTo>
                  <a:lnTo>
                    <a:pt x="114300" y="373380"/>
                  </a:lnTo>
                  <a:close/>
                </a:path>
                <a:path w="382904" h="521335">
                  <a:moveTo>
                    <a:pt x="21336" y="432816"/>
                  </a:moveTo>
                  <a:lnTo>
                    <a:pt x="21336" y="414528"/>
                  </a:lnTo>
                  <a:lnTo>
                    <a:pt x="30407" y="423129"/>
                  </a:lnTo>
                  <a:lnTo>
                    <a:pt x="21336" y="432816"/>
                  </a:lnTo>
                  <a:close/>
                </a:path>
                <a:path w="382904" h="521335">
                  <a:moveTo>
                    <a:pt x="30407" y="423129"/>
                  </a:moveTo>
                  <a:lnTo>
                    <a:pt x="21336" y="414528"/>
                  </a:lnTo>
                  <a:lnTo>
                    <a:pt x="38462" y="414528"/>
                  </a:lnTo>
                  <a:lnTo>
                    <a:pt x="30407" y="423129"/>
                  </a:lnTo>
                  <a:close/>
                </a:path>
                <a:path w="382904" h="521335">
                  <a:moveTo>
                    <a:pt x="40621" y="432816"/>
                  </a:moveTo>
                  <a:lnTo>
                    <a:pt x="21336" y="432816"/>
                  </a:lnTo>
                  <a:lnTo>
                    <a:pt x="30407" y="423129"/>
                  </a:lnTo>
                  <a:lnTo>
                    <a:pt x="40621" y="432816"/>
                  </a:lnTo>
                  <a:close/>
                </a:path>
                <a:path w="382904" h="521335">
                  <a:moveTo>
                    <a:pt x="103632" y="475488"/>
                  </a:moveTo>
                  <a:lnTo>
                    <a:pt x="114300" y="461772"/>
                  </a:lnTo>
                  <a:lnTo>
                    <a:pt x="114300" y="473803"/>
                  </a:lnTo>
                  <a:lnTo>
                    <a:pt x="103632" y="475488"/>
                  </a:lnTo>
                  <a:close/>
                </a:path>
                <a:path w="382904" h="521335">
                  <a:moveTo>
                    <a:pt x="114300" y="473803"/>
                  </a:moveTo>
                  <a:lnTo>
                    <a:pt x="114300" y="461772"/>
                  </a:lnTo>
                  <a:lnTo>
                    <a:pt x="172516" y="461772"/>
                  </a:lnTo>
                  <a:lnTo>
                    <a:pt x="161544" y="464820"/>
                  </a:lnTo>
                  <a:lnTo>
                    <a:pt x="132588" y="470916"/>
                  </a:lnTo>
                  <a:lnTo>
                    <a:pt x="114300" y="473803"/>
                  </a:lnTo>
                  <a:close/>
                </a:path>
                <a:path w="382904" h="521335">
                  <a:moveTo>
                    <a:pt x="114300" y="475488"/>
                  </a:moveTo>
                  <a:lnTo>
                    <a:pt x="103632" y="475488"/>
                  </a:lnTo>
                  <a:lnTo>
                    <a:pt x="114300" y="473803"/>
                  </a:lnTo>
                  <a:lnTo>
                    <a:pt x="114300" y="475488"/>
                  </a:lnTo>
                  <a:close/>
                </a:path>
                <a:path w="382904" h="521335">
                  <a:moveTo>
                    <a:pt x="88392" y="507492"/>
                  </a:moveTo>
                  <a:lnTo>
                    <a:pt x="88392" y="478115"/>
                  </a:lnTo>
                  <a:lnTo>
                    <a:pt x="109728" y="498348"/>
                  </a:lnTo>
                  <a:lnTo>
                    <a:pt x="88392" y="50749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46192" y="5495544"/>
              <a:ext cx="1891283" cy="1562100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210089" y="2011350"/>
            <a:ext cx="3244850" cy="3683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u="heavy" spc="-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Technique</a:t>
            </a:r>
            <a:r>
              <a:rPr sz="20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12700" marR="567690">
              <a:lnSpc>
                <a:spcPct val="100000"/>
              </a:lnSpc>
            </a:pPr>
            <a:r>
              <a:rPr sz="2000" b="1" dirty="0">
                <a:latin typeface="Calibri"/>
                <a:cs typeface="Calibri"/>
              </a:rPr>
              <a:t>Sous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anesthésie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générale </a:t>
            </a:r>
            <a:r>
              <a:rPr sz="2000" b="1" dirty="0">
                <a:latin typeface="Calibri"/>
                <a:cs typeface="Calibri"/>
              </a:rPr>
              <a:t>Au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niveau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crête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iliaque Trocart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PBO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b="1" spc="-10" dirty="0">
                <a:latin typeface="Calibri"/>
                <a:cs typeface="Calibri"/>
              </a:rPr>
              <a:t>Carotte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d’os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latin typeface="Calibri"/>
                <a:cs typeface="Calibri"/>
              </a:rPr>
              <a:t>Étude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histologique</a:t>
            </a:r>
            <a:r>
              <a:rPr sz="2000" b="1" spc="-8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en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anapath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395"/>
              </a:spcBef>
            </a:pPr>
            <a:r>
              <a:rPr sz="2000" b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Indications:</a:t>
            </a:r>
            <a:endParaRPr sz="2000">
              <a:latin typeface="Calibri"/>
              <a:cs typeface="Calibri"/>
            </a:endParaRPr>
          </a:p>
          <a:p>
            <a:pPr marL="68580">
              <a:lnSpc>
                <a:spcPct val="100000"/>
              </a:lnSpc>
            </a:pPr>
            <a:r>
              <a:rPr sz="2000" b="1" spc="-10" dirty="0">
                <a:latin typeface="Calibri"/>
                <a:cs typeface="Calibri"/>
              </a:rPr>
              <a:t>-</a:t>
            </a:r>
            <a:r>
              <a:rPr sz="2000" b="1" dirty="0">
                <a:latin typeface="Calibri"/>
                <a:cs typeface="Calibri"/>
              </a:rPr>
              <a:t>MO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pauvre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non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concluante</a:t>
            </a:r>
            <a:endParaRPr sz="2000">
              <a:latin typeface="Calibri"/>
              <a:cs typeface="Calibri"/>
            </a:endParaRPr>
          </a:p>
          <a:p>
            <a:pPr marL="12700" marR="76835">
              <a:lnSpc>
                <a:spcPct val="100000"/>
              </a:lnSpc>
            </a:pPr>
            <a:r>
              <a:rPr sz="2000" b="1" spc="-10" dirty="0">
                <a:latin typeface="Calibri"/>
                <a:cs typeface="Calibri"/>
              </a:rPr>
              <a:t>-</a:t>
            </a:r>
            <a:r>
              <a:rPr sz="2000" b="1" dirty="0">
                <a:latin typeface="Calibri"/>
                <a:cs typeface="Calibri"/>
              </a:rPr>
              <a:t>confirmation</a:t>
            </a:r>
            <a:r>
              <a:rPr sz="2000" b="1" spc="-7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diagnostique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spc="-50" dirty="0">
                <a:latin typeface="Calibri"/>
                <a:cs typeface="Calibri"/>
              </a:rPr>
              <a:t>: </a:t>
            </a:r>
            <a:r>
              <a:rPr sz="2000" b="1" dirty="0">
                <a:latin typeface="Calibri"/>
                <a:cs typeface="Calibri"/>
              </a:rPr>
              <a:t>aplasie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médullaire,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métastase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b="1" spc="-10" dirty="0">
                <a:latin typeface="Calibri"/>
                <a:cs typeface="Calibri"/>
              </a:rPr>
              <a:t>-</a:t>
            </a:r>
            <a:r>
              <a:rPr sz="2000" b="1" dirty="0">
                <a:latin typeface="Calibri"/>
                <a:cs typeface="Calibri"/>
              </a:rPr>
              <a:t>bilan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d’extension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43272" y="3337572"/>
            <a:ext cx="866140" cy="460375"/>
          </a:xfrm>
          <a:custGeom>
            <a:avLst/>
            <a:gdLst/>
            <a:ahLst/>
            <a:cxnLst/>
            <a:rect l="l" t="t" r="r" b="b"/>
            <a:pathLst>
              <a:path w="866139" h="460375">
                <a:moveTo>
                  <a:pt x="865632" y="91440"/>
                </a:moveTo>
                <a:lnTo>
                  <a:pt x="549910" y="91440"/>
                </a:lnTo>
                <a:lnTo>
                  <a:pt x="560006" y="62484"/>
                </a:lnTo>
                <a:lnTo>
                  <a:pt x="565861" y="45720"/>
                </a:lnTo>
                <a:lnTo>
                  <a:pt x="566928" y="42672"/>
                </a:lnTo>
                <a:lnTo>
                  <a:pt x="504063" y="19812"/>
                </a:lnTo>
                <a:lnTo>
                  <a:pt x="449580" y="0"/>
                </a:lnTo>
                <a:lnTo>
                  <a:pt x="415810" y="91440"/>
                </a:lnTo>
                <a:lnTo>
                  <a:pt x="374815" y="91440"/>
                </a:lnTo>
                <a:lnTo>
                  <a:pt x="374815" y="204203"/>
                </a:lnTo>
                <a:lnTo>
                  <a:pt x="374815" y="91440"/>
                </a:lnTo>
                <a:lnTo>
                  <a:pt x="0" y="91440"/>
                </a:lnTo>
                <a:lnTo>
                  <a:pt x="0" y="217932"/>
                </a:lnTo>
                <a:lnTo>
                  <a:pt x="369963" y="217932"/>
                </a:lnTo>
                <a:lnTo>
                  <a:pt x="361365" y="242316"/>
                </a:lnTo>
                <a:lnTo>
                  <a:pt x="0" y="242316"/>
                </a:lnTo>
                <a:lnTo>
                  <a:pt x="0" y="368808"/>
                </a:lnTo>
                <a:lnTo>
                  <a:pt x="314185" y="368808"/>
                </a:lnTo>
                <a:lnTo>
                  <a:pt x="297180" y="417576"/>
                </a:lnTo>
                <a:lnTo>
                  <a:pt x="416052" y="460248"/>
                </a:lnTo>
                <a:lnTo>
                  <a:pt x="423252" y="440436"/>
                </a:lnTo>
                <a:lnTo>
                  <a:pt x="449300" y="368808"/>
                </a:lnTo>
                <a:lnTo>
                  <a:pt x="865632" y="368808"/>
                </a:lnTo>
                <a:lnTo>
                  <a:pt x="865632" y="359664"/>
                </a:lnTo>
                <a:lnTo>
                  <a:pt x="865632" y="356616"/>
                </a:lnTo>
                <a:lnTo>
                  <a:pt x="865632" y="342900"/>
                </a:lnTo>
                <a:lnTo>
                  <a:pt x="865632" y="268224"/>
                </a:lnTo>
                <a:lnTo>
                  <a:pt x="865632" y="254508"/>
                </a:lnTo>
                <a:lnTo>
                  <a:pt x="865632" y="242316"/>
                </a:lnTo>
                <a:lnTo>
                  <a:pt x="495300" y="242316"/>
                </a:lnTo>
                <a:lnTo>
                  <a:pt x="504164" y="217932"/>
                </a:lnTo>
                <a:lnTo>
                  <a:pt x="865632" y="217932"/>
                </a:lnTo>
                <a:lnTo>
                  <a:pt x="865632" y="208788"/>
                </a:lnTo>
                <a:lnTo>
                  <a:pt x="865632" y="204216"/>
                </a:lnTo>
                <a:lnTo>
                  <a:pt x="865632" y="192024"/>
                </a:lnTo>
                <a:lnTo>
                  <a:pt x="865632" y="115824"/>
                </a:lnTo>
                <a:lnTo>
                  <a:pt x="865632" y="103632"/>
                </a:lnTo>
                <a:lnTo>
                  <a:pt x="865632" y="914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01528" y="2648195"/>
            <a:ext cx="185928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9370">
              <a:lnSpc>
                <a:spcPct val="100000"/>
              </a:lnSpc>
              <a:spcBef>
                <a:spcPts val="95"/>
              </a:spcBef>
            </a:pPr>
            <a:r>
              <a:rPr sz="2800" u="none" dirty="0">
                <a:solidFill>
                  <a:srgbClr val="000000"/>
                </a:solidFill>
              </a:rPr>
              <a:t>Ponction</a:t>
            </a:r>
            <a:r>
              <a:rPr sz="2800" u="none" spc="-140" dirty="0">
                <a:solidFill>
                  <a:srgbClr val="000000"/>
                </a:solidFill>
              </a:rPr>
              <a:t> </a:t>
            </a:r>
            <a:r>
              <a:rPr sz="2800" u="none" spc="-25" dirty="0">
                <a:solidFill>
                  <a:srgbClr val="000000"/>
                </a:solidFill>
              </a:rPr>
              <a:t>de </a:t>
            </a:r>
            <a:r>
              <a:rPr sz="2800" u="none" dirty="0">
                <a:solidFill>
                  <a:srgbClr val="000000"/>
                </a:solidFill>
              </a:rPr>
              <a:t>moelle</a:t>
            </a:r>
            <a:r>
              <a:rPr sz="2800" u="none" spc="-80" dirty="0">
                <a:solidFill>
                  <a:srgbClr val="000000"/>
                </a:solidFill>
              </a:rPr>
              <a:t> </a:t>
            </a:r>
            <a:r>
              <a:rPr sz="2800" u="none" spc="-25" dirty="0">
                <a:solidFill>
                  <a:srgbClr val="000000"/>
                </a:solidFill>
              </a:rPr>
              <a:t>PMO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1791573" y="3928355"/>
            <a:ext cx="26803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latin typeface="Calibri"/>
                <a:cs typeface="Calibri"/>
              </a:rPr>
              <a:t>Étude</a:t>
            </a:r>
            <a:r>
              <a:rPr sz="2800" b="1" spc="-11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cytologique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64760" y="2648195"/>
            <a:ext cx="247777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0355" marR="5080" indent="-28829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latin typeface="Calibri"/>
                <a:cs typeface="Calibri"/>
              </a:rPr>
              <a:t>Ponction</a:t>
            </a:r>
            <a:r>
              <a:rPr sz="2800" b="1" spc="-14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biopsie </a:t>
            </a:r>
            <a:r>
              <a:rPr sz="2800" b="1" dirty="0">
                <a:latin typeface="Calibri"/>
                <a:cs typeface="Calibri"/>
              </a:rPr>
              <a:t>osseuse</a:t>
            </a:r>
            <a:r>
              <a:rPr sz="2800" b="1" spc="-35" dirty="0">
                <a:latin typeface="Calibri"/>
                <a:cs typeface="Calibri"/>
              </a:rPr>
              <a:t> </a:t>
            </a:r>
            <a:r>
              <a:rPr sz="2800" b="1" spc="-25" dirty="0">
                <a:latin typeface="Calibri"/>
                <a:cs typeface="Calibri"/>
              </a:rPr>
              <a:t>PBO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15408" y="3928355"/>
            <a:ext cx="27793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latin typeface="Calibri"/>
                <a:cs typeface="Calibri"/>
              </a:rPr>
              <a:t>Étude</a:t>
            </a:r>
            <a:r>
              <a:rPr sz="2800" b="1" spc="-11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histologique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04076" y="1066800"/>
            <a:ext cx="1676400" cy="12573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46960" y="4782311"/>
            <a:ext cx="1571244" cy="13868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</TotalTime>
  <Words>1412</Words>
  <Application>Microsoft Office PowerPoint</Application>
  <PresentationFormat>Personnalisé</PresentationFormat>
  <Paragraphs>291</Paragraphs>
  <Slides>51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51</vt:i4>
      </vt:variant>
    </vt:vector>
  </HeadingPairs>
  <TitlesOfParts>
    <vt:vector size="62" baseType="lpstr">
      <vt:lpstr>Aptos</vt:lpstr>
      <vt:lpstr>Arial</vt:lpstr>
      <vt:lpstr>Arial MT</vt:lpstr>
      <vt:lpstr>Calibri</vt:lpstr>
      <vt:lpstr>Courier New</vt:lpstr>
      <vt:lpstr>Neue Haas Grotesk Text Pro</vt:lpstr>
      <vt:lpstr>Symbol</vt:lpstr>
      <vt:lpstr>Times New Roman</vt:lpstr>
      <vt:lpstr>Wingdings</vt:lpstr>
      <vt:lpstr>Office Theme</vt:lpstr>
      <vt:lpstr>VanillaVTI</vt:lpstr>
      <vt:lpstr>HEMATOPOIESE HEMATIMETRIE</vt:lpstr>
      <vt:lpstr>Plan</vt:lpstr>
      <vt:lpstr>HEMATOPOIESE</vt:lpstr>
      <vt:lpstr>Présentation PowerPoint</vt:lpstr>
      <vt:lpstr>Définition de l’hématopoïése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Hématopoïèse</vt:lpstr>
      <vt:lpstr>Présentation PowerPoint</vt:lpstr>
      <vt:lpstr>Secteur médullaire</vt:lpstr>
      <vt:lpstr>Secteur sanguin</vt:lpstr>
      <vt:lpstr>Régulation de l’hématopoïése</vt:lpstr>
      <vt:lpstr>HEMATIMETRIE</vt:lpstr>
      <vt:lpstr>Définition de l’hématimétrie</vt:lpstr>
      <vt:lpstr>Présentation PowerPoint</vt:lpstr>
      <vt:lpstr>Méthodes de mesure des éléments figurés du sang</vt:lpstr>
      <vt:lpstr>Présentation PowerPoint</vt:lpstr>
      <vt:lpstr> Globule rouge</vt:lpstr>
      <vt:lpstr>Globule rouge</vt:lpstr>
      <vt:lpstr>Calcul des indices globulaires</vt:lpstr>
      <vt:lpstr>HEMATOCRITE Ht</vt:lpstr>
      <vt:lpstr>Indices globulaires</vt:lpstr>
      <vt:lpstr>- Numération des réticulocytes</vt:lpstr>
      <vt:lpstr>Présentation PowerPoint</vt:lpstr>
      <vt:lpstr>Frottis sanguin / GR:</vt:lpstr>
      <vt:lpstr>Présentation PowerPoint</vt:lpstr>
      <vt:lpstr>Variations pathologiques des GR</vt:lpstr>
      <vt:lpstr>Valeurs normales</vt:lpstr>
      <vt:lpstr>Présentation PowerPoint</vt:lpstr>
      <vt:lpstr> Globule rouge</vt:lpstr>
      <vt:lpstr>Globules blancs GB</vt:lpstr>
      <vt:lpstr>Étude des GB</vt:lpstr>
      <vt:lpstr>Étude des GB</vt:lpstr>
      <vt:lpstr>Étude qualitative :</vt:lpstr>
      <vt:lpstr>Variations pathologiques des GB</vt:lpstr>
      <vt:lpstr>Valeurs normales des GB</vt:lpstr>
      <vt:lpstr> Globule rouge</vt:lpstr>
      <vt:lpstr>Étude des Plaquettes</vt:lpstr>
      <vt:lpstr>Variations pathologiques des plq</vt:lpstr>
      <vt:lpstr>Variations globales des éléments figurés du sang</vt:lpstr>
      <vt:lpstr>Ponction de moelle osseuse PMO</vt:lpstr>
      <vt:lpstr>Technique PMO</vt:lpstr>
      <vt:lpstr>Présentation PowerPoint</vt:lpstr>
      <vt:lpstr>Présentation PowerPoint</vt:lpstr>
      <vt:lpstr>Ponction biopsie osseuse PBO</vt:lpstr>
      <vt:lpstr>Ponction de moelle PMO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amel oumniya.zeroual</cp:lastModifiedBy>
  <cp:revision>2</cp:revision>
  <dcterms:created xsi:type="dcterms:W3CDTF">2025-11-16T20:21:25Z</dcterms:created>
  <dcterms:modified xsi:type="dcterms:W3CDTF">2025-11-23T20:01:56Z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2022-03-07T00:00:00Z</vt:filetime>
  </property>
  <property fmtid="{D5CDD505-2E9C-101B-9397-08002B2CF9AE}" pid="3" name="Creator">
    <vt:lpwstr>PDF Creator Plus 4.0 - http://www.peernet.com</vt:lpwstr>
  </property>
  <property fmtid="{D5CDD505-2E9C-101B-9397-08002B2CF9AE}" pid="4" name="Producer">
    <vt:lpwstr>PDF Creator Plus 4.0 - http://www.peernet.com</vt:lpwstr>
  </property>
  <property fmtid="{D5CDD505-2E9C-101B-9397-08002B2CF9AE}" pid="5" name="LastSaved">
    <vt:filetime>2022-03-07T00:00:00Z</vt:filetime>
  </property>
</Properties>
</file>